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713" r:id="rId2"/>
    <p:sldMasterId id="2147483774" r:id="rId3"/>
  </p:sldMasterIdLst>
  <p:notesMasterIdLst>
    <p:notesMasterId r:id="rId33"/>
  </p:notesMasterIdLst>
  <p:handoutMasterIdLst>
    <p:handoutMasterId r:id="rId34"/>
  </p:handoutMasterIdLst>
  <p:sldIdLst>
    <p:sldId id="2147472689" r:id="rId4"/>
    <p:sldId id="257" r:id="rId5"/>
    <p:sldId id="2147472718" r:id="rId6"/>
    <p:sldId id="265" r:id="rId7"/>
    <p:sldId id="2147472717" r:id="rId8"/>
    <p:sldId id="266" r:id="rId9"/>
    <p:sldId id="2146847915" r:id="rId10"/>
    <p:sldId id="2147472690" r:id="rId11"/>
    <p:sldId id="2147308105" r:id="rId12"/>
    <p:sldId id="2147472693" r:id="rId13"/>
    <p:sldId id="283" r:id="rId14"/>
    <p:sldId id="2147472691" r:id="rId15"/>
    <p:sldId id="2147472701" r:id="rId16"/>
    <p:sldId id="2147472702" r:id="rId17"/>
    <p:sldId id="2147472711" r:id="rId18"/>
    <p:sldId id="2147472716" r:id="rId19"/>
    <p:sldId id="2147472694" r:id="rId20"/>
    <p:sldId id="262" r:id="rId21"/>
    <p:sldId id="2147472710" r:id="rId22"/>
    <p:sldId id="2146847899" r:id="rId23"/>
    <p:sldId id="313" r:id="rId24"/>
    <p:sldId id="2147472697" r:id="rId25"/>
    <p:sldId id="289" r:id="rId26"/>
    <p:sldId id="2147472698" r:id="rId27"/>
    <p:sldId id="2147472713" r:id="rId28"/>
    <p:sldId id="2147472699" r:id="rId29"/>
    <p:sldId id="293" r:id="rId30"/>
    <p:sldId id="2147472703" r:id="rId31"/>
    <p:sldId id="31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DA3BF8-B292-4CF1-BBF7-871BBDC8C296}">
          <p14:sldIdLst/>
        </p14:section>
        <p14:section name="Amazon sustainability" id="{32F73FF8-F22A-4B26-BEE9-054062084DE6}">
          <p14:sldIdLst>
            <p14:sldId id="2147472689"/>
            <p14:sldId id="257"/>
            <p14:sldId id="2147472718"/>
            <p14:sldId id="265"/>
            <p14:sldId id="2147472717"/>
            <p14:sldId id="266"/>
            <p14:sldId id="2146847915"/>
            <p14:sldId id="2147472690"/>
            <p14:sldId id="2147308105"/>
          </p14:sldIdLst>
        </p14:section>
        <p14:section name="Of the cloud" id="{4D62D38A-C06C-4EA0-8EC6-1FB88B36D496}">
          <p14:sldIdLst>
            <p14:sldId id="2147472693"/>
            <p14:sldId id="283"/>
            <p14:sldId id="2147472691"/>
            <p14:sldId id="2147472701"/>
            <p14:sldId id="2147472702"/>
            <p14:sldId id="2147472711"/>
            <p14:sldId id="2147472716"/>
          </p14:sldIdLst>
        </p14:section>
        <p14:section name="Through the cloud" id="{83217AAD-39E4-443D-9408-140B2963FB98}">
          <p14:sldIdLst>
            <p14:sldId id="2147472694"/>
            <p14:sldId id="262"/>
            <p14:sldId id="2147472710"/>
            <p14:sldId id="2146847899"/>
            <p14:sldId id="313"/>
          </p14:sldIdLst>
        </p14:section>
        <p14:section name="In the cloud" id="{5EAF1D09-2DB8-429B-B106-272CD513F804}">
          <p14:sldIdLst>
            <p14:sldId id="2147472697"/>
            <p14:sldId id="289"/>
            <p14:sldId id="2147472698"/>
            <p14:sldId id="2147472713"/>
            <p14:sldId id="2147472699"/>
            <p14:sldId id="293"/>
            <p14:sldId id="2147472703"/>
            <p14:sldId id="316"/>
          </p14:sldIdLst>
        </p14:section>
        <p14:section name="Additional slides. Also see second call decks" id="{C1C6B735-1433-E749-91A9-FC81D7438B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dwin, Tracy" initials="BT" lastIdx="17" clrIdx="0">
    <p:extLst>
      <p:ext uri="{19B8F6BF-5375-455C-9EA6-DF929625EA0E}">
        <p15:presenceInfo xmlns:p15="http://schemas.microsoft.com/office/powerpoint/2012/main" userId="S-1-5-21-1407069837-2091007605-538272213-55835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1D5074"/>
    <a:srgbClr val="EFEDE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38" autoAdjust="0"/>
    <p:restoredTop sz="57826" autoAdjust="0"/>
  </p:normalViewPr>
  <p:slideViewPr>
    <p:cSldViewPr snapToGrid="0" showGuides="1">
      <p:cViewPr varScale="1">
        <p:scale>
          <a:sx n="66" d="100"/>
          <a:sy n="66" d="100"/>
        </p:scale>
        <p:origin x="1880" y="184"/>
      </p:cViewPr>
      <p:guideLst>
        <p:guide orient="horz" pos="2160"/>
        <p:guide pos="3840"/>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C3460C-48AC-36BC-5439-8D062E4053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0ECDEF24-AD01-7681-D853-88DD74308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1120-CB17-794B-BA43-8A30B9071B6E}" type="datetimeFigureOut">
              <a:rPr lang="en-DE" smtClean="0"/>
              <a:t>11/6/23</a:t>
            </a:fld>
            <a:endParaRPr lang="en-DE"/>
          </a:p>
        </p:txBody>
      </p:sp>
      <p:sp>
        <p:nvSpPr>
          <p:cNvPr id="4" name="Footer Placeholder 3">
            <a:extLst>
              <a:ext uri="{FF2B5EF4-FFF2-40B4-BE49-F238E27FC236}">
                <a16:creationId xmlns:a16="http://schemas.microsoft.com/office/drawing/2014/main" id="{08AEEC8F-C252-806C-28F2-EF27796893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5045A563-F7CC-9E89-0F5C-E84E795163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5E6A72-C3DB-9C47-AA7A-1BB0C1114CD4}" type="slidenum">
              <a:rPr lang="en-DE" smtClean="0"/>
              <a:t>‹#›</a:t>
            </a:fld>
            <a:endParaRPr lang="en-DE"/>
          </a:p>
        </p:txBody>
      </p:sp>
    </p:spTree>
    <p:extLst>
      <p:ext uri="{BB962C8B-B14F-4D97-AF65-F5344CB8AC3E}">
        <p14:creationId xmlns:p14="http://schemas.microsoft.com/office/powerpoint/2010/main" val="259574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209AF-84E5-49E1-92B8-C552F41173E7}"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728D-DE42-4D38-AC1D-E001CD88DF84}" type="slidenum">
              <a:rPr lang="en-US" smtClean="0"/>
              <a:t>‹#›</a:t>
            </a:fld>
            <a:endParaRPr lang="en-US"/>
          </a:p>
        </p:txBody>
      </p:sp>
    </p:spTree>
    <p:extLst>
      <p:ext uri="{BB962C8B-B14F-4D97-AF65-F5344CB8AC3E}">
        <p14:creationId xmlns:p14="http://schemas.microsoft.com/office/powerpoint/2010/main" val="420292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stainability.aboutamazon.com/environment/the-cloud?energyType=true#section-nav-id-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451research.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accenture.com/in-en/insights/strategy/european-double-u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hgprotocol.org/standards/scope-3-standar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ws.amazon.com/solutions/implementations/instance-schedul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github.com/aws-samples/aws-usage-queri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dirty="0"/>
              <a:t>My Introduction</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590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Sustainability of the cloud refers to the sustainability efforts in our data centers and cloud operations. When migrating to the cloud, customers of all sizes immediately gain the benefit of these efforts.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61046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According to </a:t>
            </a:r>
            <a:r>
              <a:rPr lang="en-US" sz="1200" b="0" i="0" u="sng" kern="1200" dirty="0">
                <a:solidFill>
                  <a:schemeClr val="tx1"/>
                </a:solidFill>
                <a:effectLst/>
                <a:latin typeface="+mn-lt"/>
                <a:ea typeface="+mn-ea"/>
                <a:cs typeface="+mn-cs"/>
                <a:hlinkClick r:id="rId3"/>
              </a:rPr>
              <a:t>451 Research</a:t>
            </a:r>
            <a:r>
              <a:rPr lang="en-US" sz="1200" b="0" i="0" kern="1200" dirty="0">
                <a:solidFill>
                  <a:schemeClr val="tx1"/>
                </a:solidFill>
                <a:effectLst/>
                <a:latin typeface="+mn-lt"/>
                <a:ea typeface="+mn-ea"/>
                <a:cs typeface="+mn-cs"/>
              </a:rPr>
              <a:t>, when compared to surveyed enterprise data centers across several geographic regions, AWS can lower a customer’s carbon footprint by nearly 80% today and up to 96% once AWS is powered with 100% renewable energy, which we are on the path to be by 2025. </a:t>
            </a:r>
            <a:r>
              <a:rPr lang="en-US" sz="1200" b="0" i="1" kern="1200" dirty="0">
                <a:solidFill>
                  <a:schemeClr val="tx1"/>
                </a:solidFill>
                <a:effectLst/>
                <a:highlight>
                  <a:srgbClr val="FFFF00"/>
                </a:highlight>
                <a:latin typeface="Amazon Ember Regular" charset="0"/>
                <a:ea typeface="+mn-ea"/>
                <a:cs typeface="+mn-cs"/>
              </a:rPr>
              <a:t>We now have three 451 research studies that analyzed the efficiency of cloud workloads for the US, Europe and Asia Pacific concluding with the following results:</a:t>
            </a:r>
          </a:p>
          <a:p>
            <a:endParaRPr lang="en-US" sz="1920" b="1" i="1" kern="1200" dirty="0">
              <a:solidFill>
                <a:schemeClr val="tx1"/>
              </a:solidFill>
              <a:effectLst/>
              <a:highlight>
                <a:srgbClr val="FFFF00"/>
              </a:highligh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AWS infrastructure is 3.6 times more energy efficient than the median of U.S. enterprise data centers surveyed. </a:t>
            </a:r>
            <a:endParaRPr lang="en-US" sz="1200" dirty="0"/>
          </a:p>
          <a:p>
            <a:r>
              <a:rPr lang="en-US" sz="1920" b="0" i="0" kern="1200" dirty="0">
                <a:solidFill>
                  <a:schemeClr val="tx1"/>
                </a:solidFill>
                <a:effectLst/>
                <a:latin typeface="Amazon Ember Regular" charset="0"/>
                <a:ea typeface="+mn-ea"/>
                <a:cs typeface="+mn-cs"/>
              </a:rPr>
              <a:t>AWS infrastructure is up to 5 times more energy efficient than the average European enterprise data center.</a:t>
            </a:r>
          </a:p>
          <a:p>
            <a:r>
              <a:rPr lang="en-US" sz="1920" b="0" i="0" kern="1200" dirty="0">
                <a:solidFill>
                  <a:schemeClr val="tx1"/>
                </a:solidFill>
                <a:effectLst/>
                <a:latin typeface="Amazon Ember Regular" charset="0"/>
                <a:ea typeface="+mn-ea"/>
                <a:cs typeface="+mn-cs"/>
              </a:rPr>
              <a:t>AWS infrastructure is 5 times more energy efficient than the average on-premises data centers in the Asia Pacific region.</a:t>
            </a:r>
            <a:endParaRPr lang="en-DE" sz="1200" dirty="0"/>
          </a:p>
          <a:p>
            <a:endParaRPr lang="en-US" sz="1920" b="1" i="1" kern="1200" dirty="0">
              <a:solidFill>
                <a:schemeClr val="tx1"/>
              </a:solidFill>
              <a:effectLst/>
              <a:highlight>
                <a:srgbClr val="FFFF00"/>
              </a:highlight>
              <a:latin typeface="Amazon Ember Regular" charset="0"/>
              <a:ea typeface="+mn-ea"/>
              <a:cs typeface="+mn-cs"/>
            </a:endParaRPr>
          </a:p>
          <a:p>
            <a:r>
              <a:rPr lang="en-US" sz="1200" b="1" dirty="0"/>
              <a:t>Why is AWS more efficient?</a:t>
            </a:r>
          </a:p>
          <a:p>
            <a:r>
              <a:rPr lang="en-US" sz="1200" dirty="0"/>
              <a:t>The energy savings result from the higher energy efficiency of both the servers and data center facilities. This is because AWS pays great attention to power optimization, integrating the very latest components. These servers run at higher utilisation levels, and leverage our ability to share and dynamically allocate resources among multiple customers. At the facility level, designs that use less energy for both cooling and power distribution boost efficiency our owned and leased data centre sites. All of this translates into considerably less energy used to perform the same unit of work</a:t>
            </a:r>
          </a:p>
          <a:p>
            <a:endParaRPr lang="en-US" sz="1200" b="1" i="1" dirty="0">
              <a:highlight>
                <a:srgbClr val="FFFF00"/>
              </a:highlight>
            </a:endParaRPr>
          </a:p>
          <a:p>
            <a:r>
              <a:rPr lang="en-US" sz="1200" dirty="0"/>
              <a:t>Additionally, we’re focused on delivering IT services at scale: Maximizing energy efficiency (and thereby reducing power costs) can have a direct impact on the bottom line. So we have an incentive to make the entire technical organization work together, from design to operations and from servers to data centers, to improve energy efficiency. This includes operating servers at a higher utilization rate and designing facilities to reduce energy and water consumption. By contrast, enterprise infrastructure tends to be fragmented across disciplines (server, storage, networks, facilities management, real estate, etc.), with efficiency initiatives that are narrower in focus and harder to scale. </a:t>
            </a:r>
            <a:endParaRPr lang="en-DE" sz="1200" b="1" i="1" dirty="0">
              <a:highlight>
                <a:srgbClr val="FFFF00"/>
              </a:highlight>
            </a:endParaRPr>
          </a:p>
          <a:p>
            <a:endParaRPr lang="en-US" sz="1200" b="1" i="1" dirty="0"/>
          </a:p>
          <a:p>
            <a:r>
              <a:rPr lang="en-US" sz="1200" b="1" i="1" dirty="0"/>
              <a:t>If they want methodology each report is slightly different in terms of how many companies were surveyed, see methodology on first slide for each region. </a:t>
            </a:r>
          </a:p>
        </p:txBody>
      </p:sp>
      <p:sp>
        <p:nvSpPr>
          <p:cNvPr id="4" name="Footer Placeholder 3"/>
          <p:cNvSpPr>
            <a:spLocks noGrp="1"/>
          </p:cNvSpPr>
          <p:nvPr>
            <p:ph type="ftr" sz="quarter" idx="10"/>
          </p:nvPr>
        </p:nvSpPr>
        <p:spPr/>
        <p:txBody>
          <a:bodyPr/>
          <a:lstStyle/>
          <a:p>
            <a:pPr marL="0" marR="0" lvl="0" indent="0" algn="l" defTabSz="48330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83306"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rPr>
              <a:pPr marL="0" marR="0" lvl="0" indent="0" algn="r" defTabSz="483306"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9487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dirty="0"/>
              <a:t>Enterprises use public cloud infrastructure for various reasons, but faster time-to-market and the ability to flexibly scale resources to track workload demand are the top two drivers, according to 451 Research’s Voice of the Enterprise survey on cloud, hosting and managed services</a:t>
            </a:r>
            <a:r>
              <a:rPr lang="en-US" sz="2000" baseline="30000" dirty="0"/>
              <a:t>1 </a:t>
            </a:r>
            <a:r>
              <a:rPr lang="en-US" dirty="0"/>
              <a:t>. And importantly, moving workloads to public cloud infrastructure also presents enterprises with the opportunity to dramatically reduce the environmental footprint of their IT operations.</a:t>
            </a:r>
            <a:endParaRPr lang="en-US" sz="1920" b="0" i="0" kern="1200" baseline="300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Our results show that AWS’s infrastructure is 3.6 times more energy efficient than the median of the surveyed US enterprise data centers. </a:t>
            </a:r>
            <a:r>
              <a:rPr lang="en-US" sz="1050" b="0" i="0" kern="1200" dirty="0">
                <a:solidFill>
                  <a:schemeClr val="tx1"/>
                </a:solidFill>
                <a:effectLst/>
                <a:latin typeface="Amazon Ember Regular" charset="0"/>
                <a:ea typeface="+mn-ea"/>
                <a:cs typeface="+mn-cs"/>
              </a:rPr>
              <a:t>AWS’s scale enables high resource usage, and its global cloud infrastructure is built using Amazon’s own custom hardware, purpose-built and optimized for workloads run by AWS customers. AWS achieves lower energy use in its data centers through innovation, such as designing cooling systems that reduce energy and water use, and using real-time sensor data to adapt to changing weather conditions.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05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Quoting from the 451 report, </a:t>
            </a:r>
            <a:r>
              <a:rPr lang="en-US" sz="1200" b="1" i="0" kern="1200" dirty="0">
                <a:solidFill>
                  <a:schemeClr val="tx1"/>
                </a:solidFill>
                <a:effectLst/>
                <a:latin typeface="+mn-lt"/>
                <a:ea typeface="+mn-ea"/>
                <a:cs typeface="+mn-cs"/>
              </a:rPr>
              <a:t>”When we factor in the carbon intensity of consumed electricity and renewable energy purchases, which reduce associated carbon emissions, AWS performs the same task with an 88% lower carbon footprint."</a:t>
            </a:r>
            <a:endParaRPr lang="en-US" sz="1050" b="1" i="0" kern="1200" dirty="0">
              <a:solidFill>
                <a:schemeClr val="tx1"/>
              </a:solidFill>
              <a:effectLst/>
              <a:latin typeface="Amazon Ember Regular" charset="0"/>
              <a:ea typeface="+mn-ea"/>
              <a:cs typeface="+mn-cs"/>
            </a:endParaRPr>
          </a:p>
          <a:p>
            <a:endParaRPr lang="en-US" sz="105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Methodology: We surveyed senior stakeholders at over 300 companies – typically with the titles of CIO, CTO, IT director and data center manager – seeking information about their infrastructure operations at their largest US data center location (on-premises or colocation). Participating companies came from a broad cross section of the US economy representing over 20 sectors, such as IT and telecommunications, media and entertainment, financial services, manufacturing and healthcare.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US Report link: https://sustainability.aboutamazon.com/carbon-reduction-aws.pdf</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p:txBody>
      </p:sp>
      <p:sp>
        <p:nvSpPr>
          <p:cNvPr id="4" name="Footer Placeholder 3"/>
          <p:cNvSpPr>
            <a:spLocks noGrp="1"/>
          </p:cNvSpPr>
          <p:nvPr>
            <p:ph type="ftr" sz="quarter" idx="10"/>
          </p:nvPr>
        </p:nvSpPr>
        <p:spPr/>
        <p:txBody>
          <a:bodyPr/>
          <a:lstStyle/>
          <a:p>
            <a:pPr marL="0" marR="0" lvl="0" indent="0" algn="l" defTabSz="48330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83306"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rPr>
              <a:pPr marL="0" marR="0" lvl="0" indent="0" algn="r" defTabSz="483306"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53135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Enterprises use public cloud infrastructure for various reasons, but faster time-to-market and the ability to flexibly scale resources to track workload demand are the top two drivers, according to 451 Research’s Voice of the Enterprise survey on cloud, hosting and managed services.</a:t>
            </a:r>
            <a:r>
              <a:rPr lang="en-US" baseline="30000" dirty="0"/>
              <a:t> 1</a:t>
            </a:r>
            <a:r>
              <a:rPr lang="en-US" sz="1920" b="0" i="0" kern="1200" baseline="30000" dirty="0">
                <a:solidFill>
                  <a:schemeClr val="tx1"/>
                </a:solidFill>
                <a:effectLst/>
                <a:latin typeface="Amazon Ember Regular" charset="0"/>
                <a:ea typeface="+mn-ea"/>
                <a:cs typeface="+mn-cs"/>
              </a:rPr>
              <a:t> </a:t>
            </a:r>
            <a:r>
              <a:rPr lang="en-US" dirty="0"/>
              <a:t>And importantly, moving workloads to public cloud infrastructure also presents enterprises with the opportunity to dramatically reduce the environmental footprint of their IT operations.</a:t>
            </a:r>
            <a:r>
              <a:rPr lang="en-US" baseline="30000" dirty="0"/>
              <a:t> </a:t>
            </a:r>
            <a:r>
              <a:rPr lang="en-US" sz="1920" b="0" i="0" kern="1200" dirty="0">
                <a:solidFill>
                  <a:schemeClr val="tx1"/>
                </a:solidFill>
                <a:effectLst/>
                <a:latin typeface="Amazon Ember Regular" charset="0"/>
                <a:ea typeface="+mn-ea"/>
                <a:cs typeface="+mn-cs"/>
              </a:rPr>
              <a:t>Overall, the </a:t>
            </a:r>
            <a:r>
              <a:rPr lang="en-US" sz="1920" b="1" i="0" kern="1200" dirty="0">
                <a:solidFill>
                  <a:schemeClr val="tx1"/>
                </a:solidFill>
                <a:effectLst/>
                <a:latin typeface="Amazon Ember Regular" charset="0"/>
                <a:ea typeface="+mn-ea"/>
                <a:cs typeface="+mn-cs"/>
              </a:rPr>
              <a:t>AWS Cloud infrastructure is up to five times more energy efficient than typical EU enterprise infrastructure.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1"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AWS’s scale enables high resource usage, and its global cloud infrastructure is built using Amazon’s own custom hardware, purpose-built and optimized for workloads run by AWS customers. AWS achieves lower energy use in its data centers through innovation, such as designing cooling systems that reduce energy and water use, and using real-time sensor data to adapt to changing weather conditions.</a:t>
            </a:r>
          </a:p>
          <a:p>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Results show that companies in Europe can reduce their energy use by almost 80% by moving their compute workloads out of on-premises data centers to AWS. </a:t>
            </a:r>
            <a:r>
              <a:rPr lang="en-US" sz="1920" b="1" i="0" kern="1200" dirty="0">
                <a:solidFill>
                  <a:schemeClr val="tx1"/>
                </a:solidFill>
                <a:effectLst/>
                <a:latin typeface="Amazon Ember Regular" charset="0"/>
                <a:ea typeface="+mn-ea"/>
                <a:cs typeface="+mn-cs"/>
              </a:rPr>
              <a:t>Businesses could potentially reduce carbon emissions of an average workload by up to 96% when AWS reaches its goal of purchasing 100% of its energy from renewable sources, which we are on the path to do by 2025 – 5 years ahead of our goal. </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Methodology: </a:t>
            </a:r>
            <a:r>
              <a:rPr lang="en-US" dirty="0"/>
              <a:t>451 Research began with a survey of 308 enterprises across France, Germany, Ireland, Spain and Sweden from a variety of industries. We asked EU survey respondents a series of questions about their server infrastructure and operations. We used these responses in our model to establish profiles of enterprise server infrastructure in the EU, focusing on two main measures of energy efficiency: the age of servers in the installed server base (as servers have become more efficient over time) and their utilization rates, which also impact energy efficiency. Utilizing these survey results, other 451 Research and third-party industry data on cloud service operations, we devised and populated an energy-efficiency model that offers a ‘chip to grid’ view. At the core of this model is a measure of the amount of work performed for the total energy used by the data center infrastructure, covering both data center facility-level power usage effectiveness (PUE) and server-level energy efficiency</a:t>
            </a:r>
          </a:p>
          <a:p>
            <a:endParaRPr lang="en-US" dirty="0"/>
          </a:p>
          <a:p>
            <a:r>
              <a:rPr lang="en-US" sz="1920" b="0" i="0" kern="1200" dirty="0">
                <a:solidFill>
                  <a:schemeClr val="tx1"/>
                </a:solidFill>
                <a:effectLst/>
                <a:latin typeface="Amazon Ember Regular" charset="0"/>
                <a:ea typeface="+mn-ea"/>
                <a:cs typeface="+mn-cs"/>
              </a:rPr>
              <a:t>European report link:</a:t>
            </a:r>
          </a:p>
          <a:p>
            <a:r>
              <a:rPr lang="en-US" sz="1920" b="0" i="0" kern="1200" dirty="0">
                <a:solidFill>
                  <a:schemeClr val="tx1"/>
                </a:solidFill>
                <a:effectLst/>
                <a:latin typeface="Amazon Ember Regular" charset="0"/>
                <a:ea typeface="+mn-ea"/>
                <a:cs typeface="+mn-cs"/>
              </a:rPr>
              <a:t>https://assets.aboutamazon.com/b0/3e/b0fc6b8a4a85b38ac65a3fbc584c/11061-aws-451research-advisory-bw-cloudefficiency-eu-2021-r5-final-corrected-data.pdf</a:t>
            </a:r>
          </a:p>
          <a:p>
            <a:endParaRPr lang="en-US" sz="1200" dirty="0"/>
          </a:p>
          <a:p>
            <a:endParaRPr lang="en-DE" sz="1200" dirty="0"/>
          </a:p>
        </p:txBody>
      </p:sp>
      <p:sp>
        <p:nvSpPr>
          <p:cNvPr id="4" name="Footer Placeholder 3"/>
          <p:cNvSpPr>
            <a:spLocks noGrp="1"/>
          </p:cNvSpPr>
          <p:nvPr>
            <p:ph type="ftr" sz="quarter" idx="10"/>
          </p:nvPr>
        </p:nvSpPr>
        <p:spPr/>
        <p:txBody>
          <a:bodyPr/>
          <a:lstStyle/>
          <a:p>
            <a:pPr marL="0" marR="0" lvl="0" indent="0" algn="l" defTabSz="48330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83306"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rPr>
              <a:pPr marL="0" marR="0" lvl="0" indent="0" algn="r" defTabSz="483306"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7170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Moving computing workloads from on-premises data centers to the cloud can improve energy efficiency for companies in the Asia Pacific Region (APAC) and reduce their carbon footprint by more than 78%, according to a new study of companies and public sector organizations by </a:t>
            </a:r>
            <a:r>
              <a:rPr lang="en-US" sz="1200" b="0" i="0" u="sng" kern="1200" dirty="0">
                <a:solidFill>
                  <a:schemeClr val="tx1"/>
                </a:solidFill>
                <a:effectLst/>
                <a:latin typeface="+mn-lt"/>
                <a:ea typeface="+mn-ea"/>
                <a:cs typeface="+mn-cs"/>
                <a:hlinkClick r:id="rId3"/>
              </a:rPr>
              <a:t>451 Research</a:t>
            </a:r>
            <a:r>
              <a:rPr lang="en-US" sz="1200" b="0" i="0" kern="1200" dirty="0">
                <a:solidFill>
                  <a:schemeClr val="tx1"/>
                </a:solidFill>
                <a:effectLst/>
                <a:latin typeface="+mn-lt"/>
                <a:ea typeface="+mn-ea"/>
                <a:cs typeface="+mn-cs"/>
              </a:rPr>
              <a:t> commissioned by Amazon.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451 Research found that on-premises data centers across APAC typically have a server utilization rate of just under 15%, whereas cloud-based data centers using servers powered by the latest processors and with utilization of 50% or more achieve peak efficiency. Given this difference in utilization, cloud servers are able to achieve energy savings of more than 67% compared to typical on-premises servers, according to the report. The research also found that when compared to on-premises data centers, cloud-based data centers offer an additional potential energy savings of more than 11% due to their highly energy-efficient power and cooling systems.</a:t>
            </a:r>
          </a:p>
          <a:p>
            <a:endParaRPr lang="en-US" sz="2000" b="0" i="0" kern="1200" dirty="0">
              <a:solidFill>
                <a:schemeClr val="tx1"/>
              </a:solidFill>
              <a:effectLst/>
              <a:latin typeface="Amazon Ember Regular" charset="0"/>
              <a:ea typeface="+mn-ea"/>
              <a:cs typeface="+mn-cs"/>
            </a:endParaRP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Methodology: </a:t>
            </a:r>
            <a:r>
              <a:rPr lang="en-US" sz="1920" b="1" i="0" kern="1200" dirty="0">
                <a:solidFill>
                  <a:schemeClr val="tx1"/>
                </a:solidFill>
                <a:effectLst/>
                <a:latin typeface="Amazon Ember Regular" charset="0"/>
                <a:ea typeface="+mn-ea"/>
                <a:cs typeface="+mn-cs"/>
              </a:rPr>
              <a:t>Surveyed </a:t>
            </a:r>
            <a:r>
              <a:rPr lang="en-US" b="1" dirty="0"/>
              <a:t>senior stakeholders at over 500 organizations from a variety of industries in Japan, South Korea, Singapore, Australia, and India</a:t>
            </a:r>
            <a:r>
              <a:rPr lang="en-US" dirty="0"/>
              <a:t>—including over 100 public sector organizations and enterprises with annual revenue between USD $10m and $1bn in each country. These survey results, along with analysis and third-party industry data, were used to model a ‘chip to grid’ view of efficiency that estimated the energy used by typical workloads in on-premises (self-owned and operated) servers and data centers on average. This was compared with an estimate of energy used by hyperscale5 cloud facilities in order to understand whether enterprises and public sector organizations across the APAC region could reduce energy consumption — and their related carbon footprint — by moving workloads from on-premises data center infrastructure to the cloud.</a:t>
            </a:r>
            <a:endParaRPr lang="en-US" sz="1200" dirty="0"/>
          </a:p>
          <a:p>
            <a:endParaRPr lang="en-US" sz="1200" dirty="0"/>
          </a:p>
          <a:p>
            <a:r>
              <a:rPr lang="en-US" sz="1200" dirty="0"/>
              <a:t>APAC report link: https://assets.aboutamazon.com/2b/73/4f5c2c884e1b8461b2f7fe4ea138/aws451researchapacjuly2021.pdf</a:t>
            </a:r>
          </a:p>
          <a:p>
            <a:endParaRPr lang="en-DE" sz="1200" dirty="0"/>
          </a:p>
        </p:txBody>
      </p:sp>
      <p:sp>
        <p:nvSpPr>
          <p:cNvPr id="4" name="Footer Placeholder 3"/>
          <p:cNvSpPr>
            <a:spLocks noGrp="1"/>
          </p:cNvSpPr>
          <p:nvPr>
            <p:ph type="ftr" sz="quarter" idx="10"/>
          </p:nvPr>
        </p:nvSpPr>
        <p:spPr/>
        <p:txBody>
          <a:bodyPr/>
          <a:lstStyle/>
          <a:p>
            <a:pPr marL="0" marR="0" lvl="0" indent="0" algn="l" defTabSz="48330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83306"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a:ln>
                  <a:noFill/>
                </a:ln>
                <a:solidFill>
                  <a:prstClr val="black"/>
                </a:solidFill>
                <a:effectLst/>
                <a:uLnTx/>
                <a:uFillTx/>
                <a:latin typeface="Amazon Ember Regular" charset="0"/>
                <a:ea typeface="+mn-ea"/>
                <a:cs typeface="+mn-cs"/>
              </a:rPr>
              <a:pPr marL="0" marR="0" lvl="0" indent="0" algn="r" defTabSz="483306"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62405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a:p>
            <a:r>
              <a:rPr lang="en-US" dirty="0"/>
              <a:t>AWS is working toward net zero by reducing carbon emissions across our global operations and supply chain. </a:t>
            </a:r>
            <a:br>
              <a:rPr lang="en-US" dirty="0"/>
            </a:br>
            <a:br>
              <a:rPr lang="en-US" dirty="0"/>
            </a:br>
            <a:r>
              <a:rPr lang="en-US" dirty="0"/>
              <a:t>One way we’re doing this is by reducing the embodied carbon associated with steel and concrete used to build our data centers. AWS has 43 data centers across the globe that have been constructed with either or both lower-carbon concrete and steel. So far announced in this year, we've saved more than 22,000 tons of carbon dioxide equivalent (tCO2e) from the construction of 27 data centers using lower-carbon steel and concrete.</a:t>
            </a:r>
            <a:br>
              <a:rPr lang="en-US" dirty="0"/>
            </a:br>
            <a:br>
              <a:rPr lang="en-US" dirty="0"/>
            </a:br>
            <a:r>
              <a:rPr lang="en-US" u="sng" dirty="0"/>
              <a:t>Concrete: </a:t>
            </a:r>
            <a:r>
              <a:rPr lang="en-US" dirty="0"/>
              <a:t>Our design standards now require concrete with a 20% reduction in embodied carbon for new US data centers and we’re expanding this requirement globally. In Northern Virginia, AWS worked with a supplier to procure low-carbon </a:t>
            </a:r>
            <a:r>
              <a:rPr lang="en-US" dirty="0" err="1"/>
              <a:t>ECOPact</a:t>
            </a:r>
            <a:r>
              <a:rPr lang="en-US" dirty="0"/>
              <a:t> concrete for several data centers, which reduces carbon emissions by nearly 40%. </a:t>
            </a:r>
          </a:p>
          <a:p>
            <a:br>
              <a:rPr lang="en-US" dirty="0"/>
            </a:br>
            <a:r>
              <a:rPr lang="en-US" u="sng" dirty="0"/>
              <a:t>Steel: </a:t>
            </a:r>
            <a:r>
              <a:rPr lang="en-US" dirty="0"/>
              <a:t>Instead of using steel from blast oxygen furnaces that burn coal or gas, we are moving to steel from electric-arc furnaces, which use higher amounts of scrap steel, up to 100%, and can create steel using renewable energy. This can result in 5X as less carbon than traditional steel production.</a:t>
            </a:r>
            <a:br>
              <a:rPr lang="en-US" dirty="0"/>
            </a:br>
            <a:br>
              <a:rPr lang="en-US" dirty="0"/>
            </a:br>
            <a:r>
              <a:rPr lang="en-US" b="1" dirty="0"/>
              <a:t>Renewable fuel:</a:t>
            </a:r>
            <a:r>
              <a:rPr lang="en-US" dirty="0"/>
              <a:t> We are also using cleaner fuels to power our backup generators instead of relying on fossil-fuel based diesel. This year, we started transitioning to hydrotreated vegetable oil (HVO) to power backup generators at our data center sites in Europe, starting with Ireland and Sweden. HVO can reduce greenhouse gas emissions by up to 90% over the fuel’s lifecycle when compared with fossil diesel.</a:t>
            </a:r>
            <a:br>
              <a:rPr lang="en-US" dirty="0"/>
            </a:br>
            <a:br>
              <a:rPr lang="en-US" dirty="0"/>
            </a:br>
            <a:r>
              <a:rPr lang="en-US" b="1" dirty="0"/>
              <a:t>Embodied carbon of hardware: </a:t>
            </a:r>
            <a:r>
              <a:rPr lang="en-US" dirty="0"/>
              <a:t>We’re reducing the embodied carbon associated with the manufacturing of AWS hardware, including silicon-based devices, like processors and solid-state drives. We are working with suppliers to address the full lifecycle of emissions, from raw materials extraction to chip manufacturing, by working with suppliers to improve their energy efficiency and powering operations with 100% renewable energy.</a:t>
            </a:r>
            <a:br>
              <a:rPr lang="en-US" dirty="0"/>
            </a:br>
            <a:endParaRPr lang="en-US" dirty="0"/>
          </a:p>
          <a:p>
            <a:r>
              <a:rPr lang="en-US" dirty="0"/>
              <a:t>AWS Regions consuming 100% renewable energy include: </a:t>
            </a:r>
          </a:p>
          <a:p>
            <a:endParaRPr lang="en-US" dirty="0"/>
          </a:p>
          <a:p>
            <a:pPr lvl="1"/>
            <a:r>
              <a:rPr lang="en-US" dirty="0"/>
              <a:t>U.S. East (Northern Virginia)</a:t>
            </a:r>
          </a:p>
          <a:p>
            <a:pPr lvl="1"/>
            <a:r>
              <a:rPr lang="en-US" dirty="0"/>
              <a:t>GovCloud (U.S. East)</a:t>
            </a:r>
          </a:p>
          <a:p>
            <a:pPr lvl="1"/>
            <a:r>
              <a:rPr lang="en-US" dirty="0"/>
              <a:t>U.S. East (Ohio)</a:t>
            </a:r>
          </a:p>
          <a:p>
            <a:pPr lvl="1"/>
            <a:r>
              <a:rPr lang="en-US" dirty="0"/>
              <a:t>U.S. West (Oregon)</a:t>
            </a:r>
          </a:p>
          <a:p>
            <a:pPr lvl="1"/>
            <a:r>
              <a:rPr lang="en-US" dirty="0"/>
              <a:t>GovCloud (U.S. West)</a:t>
            </a:r>
          </a:p>
          <a:p>
            <a:pPr lvl="1"/>
            <a:r>
              <a:rPr lang="en-US" dirty="0"/>
              <a:t>U.S. West (Northern California)</a:t>
            </a:r>
          </a:p>
          <a:p>
            <a:pPr lvl="1"/>
            <a:r>
              <a:rPr lang="en-US" dirty="0"/>
              <a:t>Canada (Central)</a:t>
            </a:r>
          </a:p>
          <a:p>
            <a:pPr lvl="1"/>
            <a:r>
              <a:rPr lang="en-US" dirty="0"/>
              <a:t>Europe (Ireland)</a:t>
            </a:r>
          </a:p>
          <a:p>
            <a:pPr lvl="1"/>
            <a:r>
              <a:rPr lang="en-US" dirty="0"/>
              <a:t>Europe (Frankfurt)</a:t>
            </a:r>
          </a:p>
          <a:p>
            <a:pPr lvl="1"/>
            <a:r>
              <a:rPr lang="en-US" dirty="0"/>
              <a:t>Europe (London)</a:t>
            </a:r>
          </a:p>
          <a:p>
            <a:pPr lvl="1"/>
            <a:r>
              <a:rPr lang="en-US" dirty="0"/>
              <a:t>Europe (Milan)</a:t>
            </a:r>
          </a:p>
          <a:p>
            <a:pPr lvl="1"/>
            <a:r>
              <a:rPr lang="en-US" dirty="0"/>
              <a:t>Europe (Paris)</a:t>
            </a:r>
          </a:p>
          <a:p>
            <a:pPr lvl="1"/>
            <a:r>
              <a:rPr lang="en-US" dirty="0"/>
              <a:t>Europe (Stockholm)</a:t>
            </a:r>
          </a:p>
          <a:p>
            <a:pPr lvl="1"/>
            <a:r>
              <a:rPr lang="en-US" dirty="0"/>
              <a:t>Europe (Spain)</a:t>
            </a:r>
          </a:p>
          <a:p>
            <a:pPr lvl="1"/>
            <a:r>
              <a:rPr lang="en-US" dirty="0"/>
              <a:t>Europe (Zurich)</a:t>
            </a:r>
          </a:p>
          <a:p>
            <a:pPr lvl="1"/>
            <a:r>
              <a:rPr lang="en-US" dirty="0"/>
              <a:t>Asia-Pacific (Mumbai)</a:t>
            </a:r>
          </a:p>
          <a:p>
            <a:pPr lvl="1"/>
            <a:r>
              <a:rPr lang="en-US" dirty="0"/>
              <a:t>Asia-Pacific (Hyderabad)</a:t>
            </a:r>
          </a:p>
          <a:p>
            <a:pPr lvl="1"/>
            <a:r>
              <a:rPr lang="en-US" dirty="0"/>
              <a:t>China (Beijing)</a:t>
            </a:r>
          </a:p>
          <a:p>
            <a:pPr lvl="1"/>
            <a:r>
              <a:rPr lang="en-US" dirty="0"/>
              <a:t>China (Ningxia)</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77795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br>
              <a:rPr lang="en-US" dirty="0"/>
            </a:br>
            <a:r>
              <a:rPr lang="en-US" dirty="0"/>
              <a:t>AWS embraces three circular economy principles for our server racks, which allows us to keep resources at their highest value for as long as possible. This reduces waste generation from our global operations and decreases the use of raw materials and carbon emissions across our supply chain.</a:t>
            </a:r>
          </a:p>
          <a:p>
            <a:br>
              <a:rPr lang="en-US" dirty="0"/>
            </a:br>
            <a:r>
              <a:rPr lang="en-US" b="1" dirty="0"/>
              <a:t>Design.</a:t>
            </a:r>
            <a:r>
              <a:rPr lang="en-US" dirty="0"/>
              <a:t> When it comes to design, we focus on eliminating excess materials, increasing post-consumer recycled content, and planning for repair, reuse, and recycling from the start.</a:t>
            </a:r>
          </a:p>
          <a:p>
            <a:endParaRPr lang="en-US" dirty="0"/>
          </a:p>
          <a:p>
            <a:r>
              <a:rPr lang="en-US" b="1" dirty="0"/>
              <a:t>Operate.</a:t>
            </a:r>
            <a:r>
              <a:rPr lang="en-US" dirty="0"/>
              <a:t> We use our equipment for as long as operationally efficient. AWS has extended the life of our servers from four years to five and our networking equipment from five years to six. </a:t>
            </a:r>
          </a:p>
          <a:p>
            <a:endParaRPr lang="en-US" dirty="0"/>
          </a:p>
          <a:p>
            <a:r>
              <a:rPr lang="en-US" b="1" dirty="0"/>
              <a:t>Recover. </a:t>
            </a:r>
            <a:r>
              <a:rPr lang="en-US" dirty="0"/>
              <a:t>AWS uses a network of Reverse Logistics hubs that test, repair, and recirculate non-media storage equipment back to data centers, or to be sold for reuse by third parties.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3222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Depending on your sustainability requirements, we can work with you in a variety of ways. Either through our sustainability experts, partners, or sharing how AWS technologies are being build out for sustainability use cases.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56523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fact, an</a:t>
            </a:r>
            <a:r>
              <a:rPr lang="en-US" sz="1920" b="0" i="0" u="none" strike="noStrike" kern="1200" dirty="0">
                <a:solidFill>
                  <a:schemeClr val="tx1"/>
                </a:solidFill>
                <a:effectLst/>
                <a:latin typeface="Amazon Ember Regular" charset="0"/>
                <a:ea typeface="+mn-ea"/>
                <a:cs typeface="+mn-cs"/>
                <a:hlinkClick r:id="rId3"/>
              </a:rPr>
              <a:t> Accenture study</a:t>
            </a:r>
            <a:r>
              <a:rPr lang="en-US" sz="1920" b="0" i="0" kern="1200" dirty="0">
                <a:solidFill>
                  <a:schemeClr val="tx1"/>
                </a:solidFill>
                <a:effectLst/>
                <a:latin typeface="Amazon Ember Regular" charset="0"/>
                <a:ea typeface="+mn-ea"/>
                <a:cs typeface="+mn-cs"/>
              </a:rPr>
              <a:t> called out that </a:t>
            </a:r>
            <a:r>
              <a:rPr lang="en-US" sz="2000" b="0" i="0" kern="1200" dirty="0">
                <a:solidFill>
                  <a:schemeClr val="tx1"/>
                </a:solidFill>
                <a:effectLst/>
                <a:latin typeface="Amazon Ember Regular" charset="0"/>
                <a:ea typeface="+mn-ea"/>
                <a:cs typeface="+mn-cs"/>
              </a:rPr>
              <a:t>n</a:t>
            </a:r>
            <a:r>
              <a:rPr lang="en-US" sz="2000" dirty="0"/>
              <a:t>ew value is increasingly being found at the intersection of digital technologies and sustainability. Digital transformation defined the business landscape in the 2010s. The Accenture research indicates that the next decade of business change will be defined by the sustainability transition.</a:t>
            </a:r>
            <a:r>
              <a:rPr lang="en-US" sz="1920" b="0" i="0" kern="1200" dirty="0">
                <a:solidFill>
                  <a:schemeClr val="tx1"/>
                </a:solidFill>
                <a:effectLst/>
                <a:latin typeface="Amazon Ember Regular" charset="0"/>
                <a:ea typeface="+mn-ea"/>
                <a:cs typeface="+mn-cs"/>
              </a:rPr>
              <a:t> </a:t>
            </a:r>
            <a:r>
              <a:rPr lang="en-US" sz="2000" dirty="0"/>
              <a:t>The companies leveraging it—we call them Twin Transformers—are 2.5x more likely to be among tomorrow’s </a:t>
            </a:r>
            <a:r>
              <a:rPr lang="en-US" sz="2000" b="1" dirty="0"/>
              <a:t>strongest-performing</a:t>
            </a:r>
            <a:r>
              <a:rPr lang="en-US" sz="2000" dirty="0"/>
              <a:t> businesses than others.</a:t>
            </a:r>
            <a:r>
              <a:rPr lang="en-US" sz="1920" b="0" i="0" kern="1200" dirty="0">
                <a:solidFill>
                  <a:schemeClr val="tx1"/>
                </a:solidFill>
                <a:effectLst/>
                <a:latin typeface="Amazon Ember Regular" charset="0"/>
                <a:ea typeface="+mn-ea"/>
                <a:cs typeface="+mn-cs"/>
              </a:rPr>
              <a:t> With these twin engines of growth, they’re 2.5x more likely to outperform their peers.</a:t>
            </a:r>
          </a:p>
          <a:p>
            <a:endParaRPr lang="en-US" sz="1920" b="0" i="0" kern="1200" dirty="0">
              <a:solidFill>
                <a:schemeClr val="tx1"/>
              </a:solidFill>
              <a:effectLst/>
              <a:latin typeface="Amazon Ember Regular" charset="0"/>
              <a:ea typeface="+mn-ea"/>
              <a:cs typeface="+mn-cs"/>
            </a:endParaRPr>
          </a:p>
          <a:p>
            <a:r>
              <a:rPr lang="en-US" sz="2000" dirty="0"/>
              <a:t>Twin Transformer companies foster ecosystem-based business models driven by sustainability and enabled by technology. Considering sustainability as a business opportunity as well as a response to societal challenge. </a:t>
            </a:r>
            <a:r>
              <a:rPr lang="en-US" sz="1920" b="0" i="0" kern="1200" dirty="0">
                <a:solidFill>
                  <a:schemeClr val="tx1"/>
                </a:solidFill>
                <a:effectLst/>
                <a:latin typeface="Amazon Ember Regular" charset="0"/>
                <a:ea typeface="+mn-ea"/>
                <a:cs typeface="+mn-cs"/>
              </a:rPr>
              <a:t>This is an opportunity to synchronize existing or future digital initiatives with sustainability efforts and goals. </a:t>
            </a:r>
          </a:p>
          <a:p>
            <a:endParaRPr lang="en-US"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Report called: The European double up: A twin strategy that will strengthen competitiveness</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https://www.accenture.com/us-en/blogs/technology-innovation/tech-sustainability-leadership</a:t>
            </a: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01558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Almost all industries have a set of shared challenges. This generally includes things like facilities or building management, design or optimization, and carbon tracking/</a:t>
            </a:r>
            <a:r>
              <a:rPr lang="en-US" sz="1200" b="0" i="0" kern="1200" dirty="0" err="1">
                <a:solidFill>
                  <a:schemeClr val="tx1"/>
                </a:solidFill>
                <a:effectLst/>
                <a:latin typeface="Amazon Ember Regular" charset="0"/>
                <a:ea typeface="+mn-ea"/>
                <a:cs typeface="+mn-cs"/>
              </a:rPr>
              <a:t>footprinting</a:t>
            </a:r>
            <a:r>
              <a:rPr lang="en-US" sz="1200" b="0" i="0" kern="1200" dirty="0">
                <a:solidFill>
                  <a:schemeClr val="tx1"/>
                </a:solidFill>
                <a:effectLst/>
                <a:latin typeface="Amazon Ember Regular" charset="0"/>
                <a:ea typeface="+mn-ea"/>
                <a:cs typeface="+mn-cs"/>
              </a:rPr>
              <a:t>. To help with this, customers must first understand the impact of their facilities, operations, or supply chain. Many customers use AWS services for ingestion, aggregation, and transformation of their real-world data. Once the data is collected and customers understand their relative impact, this data can be used to form models, which act as the basis for optimization. </a:t>
            </a:r>
          </a:p>
          <a:p>
            <a:endParaRPr lang="en-US" sz="1200" b="0" i="0" kern="1200" dirty="0">
              <a:solidFill>
                <a:schemeClr val="tx1"/>
              </a:solidFill>
              <a:effectLst/>
              <a:latin typeface="Amazon Ember Regular" charset="0"/>
              <a:ea typeface="+mn-ea"/>
              <a:cs typeface="+mn-cs"/>
            </a:endParaRPr>
          </a:p>
          <a:p>
            <a:r>
              <a:rPr lang="en-US" dirty="0"/>
              <a:t>We see a lot of companies starting with these topics.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So how can AWS help?</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b="0" i="1" dirty="0"/>
              <a:t>Based on what we are hearing from industrial customers we have identified six priority use cases</a:t>
            </a:r>
            <a:r>
              <a:rPr lang="en-US" dirty="0"/>
              <a:t>. We understand that Customers prefer off-the-shelf deployments, or customizable architectures. To cater these different customer personas we have the  AWS Solutions Library -</a:t>
            </a:r>
            <a:r>
              <a:rPr kumimoji="0" lang="en-US" sz="1200" b="0" i="0" u="none" strike="noStrike" kern="1200" cap="none" spc="0" normalizeH="0" baseline="0" noProof="0" dirty="0">
                <a:ln>
                  <a:noFill/>
                </a:ln>
                <a:solidFill>
                  <a:srgbClr val="FFFFFF"/>
                </a:solidFill>
                <a:effectLst/>
                <a:uLnTx/>
                <a:uFillTx/>
                <a:latin typeface="AmazonEmber" panose="020B0603020204020204" pitchFamily="34" charset="0"/>
                <a:ea typeface="+mn-ea"/>
                <a:cs typeface="+mn-cs"/>
              </a:rPr>
              <a:t>this is a</a:t>
            </a:r>
            <a:r>
              <a:rPr lang="en-US" sz="1200" dirty="0"/>
              <a:t> dedicated space  where customers can easily browse </a:t>
            </a:r>
            <a:r>
              <a:rPr kumimoji="0" lang="en-US" sz="1200" b="0" i="0" u="none" strike="noStrike" kern="1200" cap="none" spc="0" normalizeH="0" baseline="0" noProof="0" dirty="0">
                <a:ln>
                  <a:noFill/>
                </a:ln>
                <a:solidFill>
                  <a:srgbClr val="FFFFFF"/>
                </a:solidFill>
                <a:effectLst/>
                <a:uLnTx/>
                <a:uFillTx/>
                <a:latin typeface="AmazonEmber" panose="020B0603020204020204" pitchFamily="34" charset="0"/>
                <a:ea typeface="+mn-ea"/>
                <a:cs typeface="+mn-cs"/>
              </a:rPr>
              <a:t>Vetted solutions </a:t>
            </a:r>
            <a:r>
              <a:rPr lang="en-US" dirty="0"/>
              <a:t>built by AWS and AWS Partners </a:t>
            </a:r>
            <a:r>
              <a:rPr kumimoji="0" lang="en-US" sz="1200" b="0" i="0" u="none" strike="noStrike" kern="1200" cap="none" spc="0" normalizeH="0" baseline="0" noProof="0" dirty="0">
                <a:ln>
                  <a:noFill/>
                </a:ln>
                <a:solidFill>
                  <a:srgbClr val="FFFFFF"/>
                </a:solidFill>
                <a:effectLst/>
                <a:uLnTx/>
                <a:uFillTx/>
                <a:latin typeface="AmazonEmber" panose="020B0603020204020204" pitchFamily="34" charset="0"/>
                <a:ea typeface="+mn-ea"/>
                <a:cs typeface="+mn-cs"/>
              </a:rPr>
              <a:t>and guidance for builders to quickly get started.</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Beyond these purpose-built  services we </a:t>
            </a:r>
            <a:r>
              <a:rPr lang="en-US" sz="1200" b="1" spc="0" dirty="0"/>
              <a:t>AWS Solutions </a:t>
            </a:r>
            <a:r>
              <a:rPr lang="en-US" sz="1200" spc="0" dirty="0"/>
              <a:t>help</a:t>
            </a:r>
            <a:r>
              <a:rPr lang="en-US" sz="1200" spc="0" baseline="0" dirty="0"/>
              <a:t> you build faster with Cloud Formation templates, </a:t>
            </a:r>
            <a:r>
              <a:rPr lang="en-US" sz="1200" spc="0" dirty="0"/>
              <a:t>reference architectures, GitHub repositories, and deployment guides. </a:t>
            </a: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How do we achieve this?</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Access to a network of partners</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solidFill>
                  <a:srgbClr val="1D5074"/>
                </a:solidFill>
              </a:rPr>
              <a:t>Incubated POCs and bespoke solutions for sustainable acceleration.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solidFill>
                  <a:srgbClr val="FB9822"/>
                </a:solidFill>
              </a:rPr>
              <a:t>Innovation Programs – Think Big, Work Backwards</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solidFill>
                  <a:srgbClr val="FB9822"/>
                </a:solidFill>
              </a:rPr>
              <a:t>Prototype Builds &amp; Technical Proof-of-Concept</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b="1" dirty="0">
                <a:solidFill>
                  <a:srgbClr val="FB9822"/>
                </a:solidFill>
              </a:rPr>
              <a:t>Proof-of-Value &amp; Strategic Business Advisory</a:t>
            </a:r>
            <a:endParaRPr lang="en-US" sz="1200" dirty="0">
              <a:solidFill>
                <a:srgbClr val="FB9822"/>
              </a:solidFill>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solidFill>
                <a:srgbClr val="FB9822"/>
              </a:solidFill>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Solutions architects, engineers, business advisors, and domain experts working in tandem to accelerate sustainability innovation and transformation with AWS technology.</a:t>
            </a:r>
            <a:endParaRPr lang="en-GB"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200" dirty="0"/>
              <a:t>Prioritized Use Cases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200" dirty="0"/>
          </a:p>
          <a:p>
            <a:endParaRPr lang="en-US" sz="1200"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8183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cb60cfaf15_0_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32" name="Google Shape;532;g1cb60cfaf15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Bayer, a global enterprise with core competencies in the life science fields of health care and nutrition, is also committed to drive sustainable development and generate a positive impact with its businesses. Bayer came to AWS to discuss how to track carbon emissions through the value chain from farmer to end purchaser of agricultural goods. Companies purchasing crops for downstream processing have limited visibility into the carbon footprint of their supply chain (categorized as Scope 3 emissions by the </a:t>
            </a:r>
            <a:r>
              <a:rPr lang="en-US" sz="1920" b="0" i="0" u="none" strike="noStrike" kern="1200" dirty="0">
                <a:solidFill>
                  <a:schemeClr val="tx1"/>
                </a:solidFill>
                <a:effectLst/>
                <a:latin typeface="Amazon Ember Regular" charset="0"/>
                <a:ea typeface="+mn-ea"/>
                <a:cs typeface="+mn-cs"/>
                <a:hlinkClick r:id="rId3"/>
              </a:rPr>
              <a:t>Greenhouse Gas Protocol</a:t>
            </a:r>
            <a:r>
              <a:rPr lang="en-US" sz="1920" b="0" i="0" kern="1200" dirty="0">
                <a:solidFill>
                  <a:schemeClr val="tx1"/>
                </a:solidFill>
                <a:effectLst/>
                <a:latin typeface="Amazon Ember Regular" charset="0"/>
                <a:ea typeface="+mn-ea"/>
                <a:cs typeface="+mn-cs"/>
              </a:rPr>
              <a:t>)</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With support from AWS and the Digital Innovation Program, Bayer worked backwards to define a tool to trace the carbon intensity of agriproducts moving through the supply chain, unifying the carbon data from seed to processing. This solution helps companies make informed purchasing and sustainability investment decisions, offer differentiated products at the point of sale, and aid regulatory and climate target reporting.</a:t>
            </a:r>
          </a:p>
          <a:p>
            <a:endParaRPr lang="en-US" sz="1920" b="0" i="0" kern="1200" dirty="0">
              <a:solidFill>
                <a:schemeClr val="tx1"/>
              </a:solidFill>
              <a:effectLst/>
              <a:latin typeface="Amazon Ember Regular" charset="0"/>
              <a:ea typeface="+mn-ea"/>
              <a:cs typeface="+mn-cs"/>
            </a:endParaRPr>
          </a:p>
          <a:p>
            <a:endParaRPr lang="en-US" dirty="0"/>
          </a:p>
          <a:p>
            <a:r>
              <a:rPr lang="en-US" dirty="0"/>
              <a:t>We can share the AWS technical blog, customer video, and Bayer press release.</a:t>
            </a:r>
          </a:p>
          <a:p>
            <a:r>
              <a:rPr lang="en-US" dirty="0"/>
              <a:t>AWS Technical blog: https://aws.amazon.com/blogs/industries/bayer-carbonview-tracing-product-carbon-footprint-pcf-through-the-agriculture-supply-chain/</a:t>
            </a:r>
          </a:p>
          <a:p>
            <a:r>
              <a:rPr lang="en-US" dirty="0"/>
              <a:t>Bayer customer video: https://www.youtube.com/watch?v=mRDoiCZim00</a:t>
            </a:r>
          </a:p>
          <a:p>
            <a:r>
              <a:rPr lang="en-US" dirty="0"/>
              <a:t>Bayer press release: https://www.bayer.com/en/us/bayer-project-carbonview</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9455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2000" baseline="0" dirty="0">
                <a:latin typeface="Arial" panose="020B0604020202020204" pitchFamily="34" charset="0"/>
                <a:cs typeface="Arial" panose="020B0604020202020204" pitchFamily="34" charset="0"/>
              </a:rPr>
              <a:t>Commitments to sustainability goals are driving companies to use it as a competitive differentiator. If you want to reimagine your products or services we can help through that process – from helping you identify what customers want through our working backwards process or to actually building out industry specific new solutions with your development teams </a:t>
            </a:r>
          </a:p>
          <a:p>
            <a:pPr marL="171450" indent="-171450">
              <a:buFont typeface="Wingdings" panose="05000000000000000000" pitchFamily="2" charset="2"/>
              <a:buChar char="§"/>
            </a:pPr>
            <a:endParaRPr lang="en-US" sz="2000" baseline="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n-US" sz="2000" baseline="0" dirty="0">
                <a:latin typeface="Arial" panose="020B0604020202020204" pitchFamily="34" charset="0"/>
                <a:cs typeface="Arial" panose="020B0604020202020204" pitchFamily="34" charset="0"/>
              </a:rPr>
              <a:t>The AWS Digital Innovation group can take you through a Working Backwards process with sustainability experts, they can also run discovery workshops.</a:t>
            </a:r>
          </a:p>
          <a:p>
            <a:pPr marL="171450" indent="-171450">
              <a:buFont typeface="Wingdings" panose="05000000000000000000" pitchFamily="2" charset="2"/>
              <a:buChar char="§"/>
            </a:pPr>
            <a:r>
              <a:rPr lang="en-US" sz="2000" baseline="0" dirty="0">
                <a:latin typeface="Arial" panose="020B0604020202020204" pitchFamily="34" charset="0"/>
                <a:cs typeface="Arial" panose="020B0604020202020204" pitchFamily="34" charset="0"/>
              </a:rPr>
              <a:t>Or alternatively, we can co-develop with you through the AWS Industry Products team (formerly known as Outcome Driven Engineering) to innovate around sustainability targets and plans. </a:t>
            </a:r>
            <a:r>
              <a:rPr lang="en-US" sz="3600" b="0" i="0" kern="1200" dirty="0">
                <a:solidFill>
                  <a:schemeClr val="tx1"/>
                </a:solidFill>
                <a:effectLst/>
                <a:latin typeface="Amazon Ember Regular" charset="0"/>
                <a:ea typeface="+mn-ea"/>
                <a:cs typeface="+mn-cs"/>
              </a:rPr>
              <a:t>Industry Products brings multi-disciplinary field teams, service organizations and expertise to sustainability topics. They collaborate with customers to build industry specific products in new areas that address sustainability.</a:t>
            </a:r>
          </a:p>
          <a:p>
            <a:pPr marL="171450" indent="-171450">
              <a:buFont typeface="Wingdings" panose="05000000000000000000" pitchFamily="2" charset="2"/>
              <a:buChar char="§"/>
            </a:pPr>
            <a:r>
              <a:rPr lang="en-US" sz="1200" b="0" i="0" kern="1200" dirty="0">
                <a:solidFill>
                  <a:schemeClr val="tx1"/>
                </a:solidFill>
                <a:effectLst/>
                <a:latin typeface="+mn-lt"/>
                <a:ea typeface="+mn-ea"/>
                <a:cs typeface="+mn-cs"/>
              </a:rPr>
              <a:t>Digital Innovation and Industry Products teams are designed to help business leaders bring ideas to market faster.</a:t>
            </a:r>
            <a:endParaRPr lang="en-US" sz="200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8087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When working with large amounts of data, we do want to do so efficiently. We have ways to help you optimize your newly moved AND your existing cloud workloads for sustainability. Let’s talk about that now.</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81873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AWS Well-Architected helps cloud architects build secure, high-performing, resilient, and efficient infrastructure for a variety of applications and workloads. </a:t>
            </a:r>
            <a:r>
              <a:rPr lang="en-US" dirty="0"/>
              <a:t>We previously had five pillars in the AWS Well-Architected framework - </a:t>
            </a:r>
            <a:r>
              <a:rPr lang="en-US" sz="1920" b="0" i="0" kern="1200" dirty="0">
                <a:solidFill>
                  <a:schemeClr val="tx1"/>
                </a:solidFill>
                <a:effectLst/>
                <a:latin typeface="Amazon Ember Regular" charset="0"/>
                <a:ea typeface="+mn-ea"/>
                <a:cs typeface="+mn-cs"/>
              </a:rPr>
              <a:t>operational excellence, security, reliability, performance efficiency, cost optimization, and </a:t>
            </a:r>
            <a:r>
              <a:rPr lang="en-US" sz="1920" b="1" i="0" kern="1200" dirty="0">
                <a:solidFill>
                  <a:schemeClr val="tx1"/>
                </a:solidFill>
                <a:effectLst/>
                <a:latin typeface="Amazon Ember Regular" charset="0"/>
                <a:ea typeface="+mn-ea"/>
                <a:cs typeface="+mn-cs"/>
              </a:rPr>
              <a:t>we then created a sustainability pillar</a:t>
            </a:r>
            <a:r>
              <a:rPr lang="en-US" sz="1920" b="0" i="0" kern="1200" dirty="0">
                <a:solidFill>
                  <a:schemeClr val="tx1"/>
                </a:solidFill>
                <a:effectLst/>
                <a:latin typeface="Amazon Ember Regular" charset="0"/>
                <a:ea typeface="+mn-ea"/>
                <a:cs typeface="+mn-cs"/>
              </a:rPr>
              <a:t>. AWS Well-Architected provides a consistent approach for customers and partners to evaluate architectures and implement scalable designs.</a:t>
            </a:r>
            <a:r>
              <a:rPr lang="en-US" dirty="0"/>
              <a:t> </a:t>
            </a:r>
            <a:br>
              <a:rPr lang="en-US" sz="1920" b="0" i="0" kern="1200" dirty="0">
                <a:solidFill>
                  <a:schemeClr val="tx1"/>
                </a:solidFill>
                <a:effectLst/>
                <a:latin typeface="Amazon Ember Regular" charset="0"/>
                <a:ea typeface="+mn-ea"/>
                <a:cs typeface="+mn-cs"/>
              </a:rPr>
            </a:br>
            <a:endParaRPr lang="en-US" sz="192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i="0" dirty="0"/>
              <a:t>The sustainability pillar enhances the Framework to provide a way for you to consistently measure architectures against sustainability best practices and identify areas for improvement, with the focus being on reducing the energy consumption of your AWS workloads. </a:t>
            </a:r>
            <a:r>
              <a:rPr lang="en-US" sz="1920" b="0" i="0" kern="1200" dirty="0">
                <a:solidFill>
                  <a:schemeClr val="tx1"/>
                </a:solidFill>
                <a:effectLst/>
                <a:latin typeface="Amazon Ember Regular" charset="0"/>
                <a:ea typeface="+mn-ea"/>
                <a:cs typeface="+mn-cs"/>
              </a:rPr>
              <a:t>It contains questions aimed at helping customers evaluate the design, architecture, and implementation of their workloads to reduce their energy consumption and improve their efficiency. Much more than a simple checklist, it’s designed to be a tool that customers can use to track their progress toward policies and best practices that support a more sustainable future.</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https://aws.amazon.com/architecture/well-architected/?wa-lens-whitepapers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0F74E25-A557-45B7-A614-AD8C8D22B6B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4686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These are the 6 main focus domains in Sustainability pillar:</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Region selection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User behavior</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Software and architecture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Hardware</a:t>
            </a:r>
          </a:p>
          <a:p>
            <a:pPr marL="171450" marR="0" lvl="0" indent="-171450" algn="l" defTabSz="914400" rtl="0" eaLnBrk="1" fontAlgn="auto" latinLnBrk="0" hangingPunct="1">
              <a:lnSpc>
                <a:spcPct val="100000"/>
              </a:lnSpc>
              <a:spcBef>
                <a:spcPts val="0"/>
              </a:spcBef>
              <a:spcAft>
                <a:spcPts val="300"/>
              </a:spcAft>
              <a:buClrTx/>
              <a:buSzTx/>
              <a:buFontTx/>
              <a:buChar char="-"/>
              <a:tabLst/>
              <a:defRPr/>
            </a:pPr>
            <a:r>
              <a:rPr lang="en-US" dirty="0"/>
              <a:t>Data- </a:t>
            </a:r>
          </a:p>
          <a:p>
            <a:pPr marL="171450" marR="0" lvl="0" indent="-171450" algn="l" defTabSz="914400" rtl="0" eaLnBrk="1" fontAlgn="auto" latinLnBrk="0" hangingPunct="1">
              <a:lnSpc>
                <a:spcPct val="100000"/>
              </a:lnSpc>
              <a:spcBef>
                <a:spcPts val="0"/>
              </a:spcBef>
              <a:spcAft>
                <a:spcPts val="300"/>
              </a:spcAft>
              <a:buClrTx/>
              <a:buSzTx/>
              <a:buFontTx/>
              <a:buChar char="-"/>
              <a:tabLst/>
              <a:defRPr/>
            </a:pPr>
            <a:r>
              <a:rPr lang="en-US" dirty="0"/>
              <a:t>Dev &amp; deployment process</a:t>
            </a:r>
          </a:p>
        </p:txBody>
      </p:sp>
      <p:sp>
        <p:nvSpPr>
          <p:cNvPr id="4" name="Slide Number Placeholder 3"/>
          <p:cNvSpPr>
            <a:spLocks noGrp="1"/>
          </p:cNvSpPr>
          <p:nvPr>
            <p:ph type="sldNum" sz="quarter" idx="5"/>
          </p:nvPr>
        </p:nvSpPr>
        <p:spPr/>
        <p:txBody>
          <a:bodyPr/>
          <a:lstStyle/>
          <a:p>
            <a:fld id="{DACB728D-DE42-4D38-AC1D-E001CD88DF84}" type="slidenum">
              <a:rPr lang="en-US" smtClean="0"/>
              <a:t>24</a:t>
            </a:fld>
            <a:endParaRPr lang="en-US"/>
          </a:p>
        </p:txBody>
      </p:sp>
    </p:spTree>
    <p:extLst>
      <p:ext uri="{BB962C8B-B14F-4D97-AF65-F5344CB8AC3E}">
        <p14:creationId xmlns:p14="http://schemas.microsoft.com/office/powerpoint/2010/main" val="2885040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AWS Global Infrastructure is built on AWS’s own hardware, which includes purpose-built servers, routers, and processors, optimized for workloads run by AWS customers. We have improved power efficiency and availability by removing the central Uninterruptible Power Supply (UPS) from our data center design and integrating small battery packs and custom power supplies into our racks. These changes combined reduce energy conversion loss by about 35%.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example of how we build hardware with sustainability in mind is Graviton3, which is our third generation ARM-based processor. Graviton3-based Amazon Elastic Compute Cloud (Amazon EC2) instances use up to 60% less energy for the same performance than comparable Amazon EC2 instances. </a:t>
            </a:r>
          </a:p>
          <a:p>
            <a:endParaRPr lang="en-US" sz="1200" b="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In 2022, we launched AWS </a:t>
            </a:r>
            <a:r>
              <a:rPr lang="en-US" sz="1200" i="0" kern="1200" dirty="0" err="1">
                <a:solidFill>
                  <a:schemeClr val="tx1"/>
                </a:solidFill>
                <a:effectLst/>
                <a:latin typeface="+mn-lt"/>
                <a:ea typeface="+mn-ea"/>
                <a:cs typeface="+mn-cs"/>
              </a:rPr>
              <a:t>Trainium</a:t>
            </a:r>
            <a:r>
              <a:rPr lang="en-US" sz="1200" i="0" kern="1200" dirty="0">
                <a:solidFill>
                  <a:schemeClr val="tx1"/>
                </a:solidFill>
                <a:effectLst/>
                <a:latin typeface="+mn-lt"/>
                <a:ea typeface="+mn-ea"/>
                <a:cs typeface="+mn-cs"/>
              </a:rPr>
              <a:t>, a high-performance machine learning chip designed to reduce the time and cost of training generative AI models—cutting training time for some models from months to hours. This, in turn, means building new models requires less money and power, with potential cost savings of up to 50% and energy-consumption reductions of up to 29%, versus comparable instances. </a:t>
            </a:r>
            <a:r>
              <a:rPr lang="en-US" sz="1200" i="0" kern="1200" dirty="0" err="1">
                <a:solidFill>
                  <a:schemeClr val="tx1"/>
                </a:solidFill>
                <a:effectLst/>
                <a:latin typeface="+mn-lt"/>
                <a:ea typeface="+mn-ea"/>
                <a:cs typeface="+mn-cs"/>
              </a:rPr>
              <a:t>Inferentia</a:t>
            </a:r>
            <a:r>
              <a:rPr lang="en-US" sz="1200" i="0" kern="1200" dirty="0">
                <a:solidFill>
                  <a:schemeClr val="tx1"/>
                </a:solidFill>
                <a:effectLst/>
                <a:latin typeface="+mn-lt"/>
                <a:ea typeface="+mn-ea"/>
                <a:cs typeface="+mn-cs"/>
              </a:rPr>
              <a:t> is our most power-efficient machine learning inference chip. </a:t>
            </a:r>
          </a:p>
          <a:p>
            <a:r>
              <a:rPr lang="en-US" sz="1200" i="0" kern="1200" dirty="0">
                <a:solidFill>
                  <a:schemeClr val="tx1"/>
                </a:solidFill>
                <a:effectLst/>
                <a:latin typeface="+mn-lt"/>
                <a:ea typeface="+mn-ea"/>
                <a:cs typeface="+mn-cs"/>
              </a:rPr>
              <a:t> </a:t>
            </a:r>
          </a:p>
          <a:p>
            <a:r>
              <a:rPr lang="en-US" sz="1200" i="0" kern="1200" dirty="0">
                <a:solidFill>
                  <a:schemeClr val="tx1"/>
                </a:solidFill>
                <a:effectLst/>
                <a:latin typeface="+mn-lt"/>
                <a:ea typeface="+mn-ea"/>
                <a:cs typeface="+mn-cs"/>
              </a:rPr>
              <a:t>Our Inferentia2 machine learning chip is up to 50% more performance per watt and can reduce costs by up </a:t>
            </a:r>
            <a:r>
              <a:rPr lang="en-US" sz="1200" i="0" kern="1200">
                <a:solidFill>
                  <a:schemeClr val="tx1"/>
                </a:solidFill>
                <a:effectLst/>
                <a:latin typeface="+mn-lt"/>
                <a:ea typeface="+mn-ea"/>
                <a:cs typeface="+mn-cs"/>
              </a:rPr>
              <a:t>to 40</a:t>
            </a:r>
            <a:r>
              <a:rPr lang="en-US" sz="1200" i="0" kern="1200" dirty="0">
                <a:solidFill>
                  <a:schemeClr val="tx1"/>
                </a:solidFill>
                <a:effectLst/>
                <a:latin typeface="+mn-lt"/>
                <a:ea typeface="+mn-ea"/>
                <a:cs typeface="+mn-cs"/>
              </a:rPr>
              <a:t>% against comparable instances.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Amazon Ember Regular" charset="0"/>
                <a:ea typeface="+mn-ea"/>
                <a:cs typeface="+mn-cs"/>
              </a:rPr>
              <a:t>With the world’s increase in demand for compute and machine learning becoming more pervasive, continually innovating at the chip level is critical to ensuring that we can sustainably power the workloads of the future so we are continually improving the power efficiency of Graviton and Inferentia.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57554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a:p>
            <a:r>
              <a:rPr lang="en-US" sz="1920" b="0" i="0" kern="1200" dirty="0">
                <a:solidFill>
                  <a:schemeClr val="tx1"/>
                </a:solidFill>
                <a:effectLst/>
                <a:latin typeface="Amazon Ember Regular" charset="0"/>
                <a:ea typeface="+mn-ea"/>
                <a:cs typeface="+mn-cs"/>
              </a:rPr>
              <a:t>The core themes of optimization for sustainability are to maximize utilization and reducing waste or duplication. Most customers start with relatively easy things to accomplish. These typically include things like using the </a:t>
            </a:r>
            <a:r>
              <a:rPr lang="en-US" sz="1920" b="0" i="0" u="sng" kern="1200" dirty="0">
                <a:solidFill>
                  <a:schemeClr val="tx1"/>
                </a:solidFill>
                <a:effectLst/>
                <a:latin typeface="Amazon Ember Regular" charset="0"/>
                <a:ea typeface="+mn-ea"/>
                <a:cs typeface="+mn-cs"/>
                <a:hlinkClick r:id="rId3"/>
              </a:rPr>
              <a:t>AWS Instance Scheduler</a:t>
            </a:r>
            <a:r>
              <a:rPr lang="en-US" sz="1920" b="0" i="0" kern="1200" dirty="0">
                <a:solidFill>
                  <a:schemeClr val="tx1"/>
                </a:solidFill>
                <a:effectLst/>
                <a:latin typeface="Amazon Ember Regular" charset="0"/>
                <a:ea typeface="+mn-ea"/>
                <a:cs typeface="+mn-cs"/>
              </a:rPr>
              <a:t> to turn off compute when it will not be used or comparing </a:t>
            </a:r>
            <a:r>
              <a:rPr lang="en-US" sz="1920" b="0" i="0" u="sng" kern="1200" dirty="0">
                <a:solidFill>
                  <a:schemeClr val="tx1"/>
                </a:solidFill>
                <a:effectLst/>
                <a:latin typeface="Amazon Ember Regular" charset="0"/>
                <a:ea typeface="+mn-ea"/>
                <a:cs typeface="+mn-cs"/>
                <a:hlinkClick r:id="rId4"/>
              </a:rPr>
              <a:t>cost and utilization reports to find hot spots to reduce</a:t>
            </a:r>
            <a:r>
              <a:rPr lang="en-US" sz="1920" b="0" i="0" kern="1200" dirty="0">
                <a:solidFill>
                  <a:schemeClr val="tx1"/>
                </a:solidFill>
                <a:effectLst/>
                <a:latin typeface="Amazon Ember Regular" charset="0"/>
                <a:ea typeface="+mn-ea"/>
                <a:cs typeface="+mn-cs"/>
              </a:rPr>
              <a:t> utilization. </a:t>
            </a:r>
          </a:p>
          <a:p>
            <a:endParaRPr lang="en-US" sz="192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2000" b="0" i="0" kern="1200" dirty="0">
                <a:solidFill>
                  <a:schemeClr val="tx1"/>
                </a:solidFill>
                <a:effectLst/>
                <a:latin typeface="Amazon Ember Regular" charset="0"/>
                <a:ea typeface="+mn-ea"/>
                <a:cs typeface="+mn-cs"/>
              </a:rPr>
              <a:t>If you’d like to find out more I can bring in one of our Sustainability Solution Architects to discuss how to further optimize your workloads for sustainability. </a:t>
            </a:r>
          </a:p>
          <a:p>
            <a:endParaRPr lang="en-US" sz="1920" b="0" i="0" kern="1200" dirty="0">
              <a:solidFill>
                <a:schemeClr val="tx1"/>
              </a:solidFill>
              <a:effectLst/>
              <a:latin typeface="Amazon Ember Regular" charset="0"/>
              <a:ea typeface="+mn-ea"/>
              <a:cs typeface="+mn-cs"/>
            </a:endParaRPr>
          </a:p>
          <a:p>
            <a:endParaRPr lang="en-US" sz="192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69584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We also provide customers with the AWS customer carbon footprint tool, to help you understand the carbon footprint of workloads running on AWS, and support your reporting. </a:t>
            </a:r>
          </a:p>
          <a:p>
            <a:endParaRPr lang="en-US" dirty="0"/>
          </a:p>
          <a:p>
            <a:r>
              <a:rPr lang="en-US" dirty="0"/>
              <a:t>Benefits of the tool are: </a:t>
            </a:r>
            <a:br>
              <a:rPr lang="en-US" dirty="0"/>
            </a:br>
            <a:r>
              <a:rPr lang="en-US" b="1" dirty="0"/>
              <a:t>Calculated Carbon Footprint Estimates</a:t>
            </a:r>
            <a:br>
              <a:rPr lang="en-US" dirty="0"/>
            </a:br>
            <a:r>
              <a:rPr lang="en-US" dirty="0"/>
              <a:t>The AWS customer carbon footprint tool automatically calculates your carbon footprint from your entire portfolio of services and regions and delivers you a monthly summary report with insights into your emissions generation by geography and top service.</a:t>
            </a:r>
            <a:br>
              <a:rPr lang="en-US" dirty="0"/>
            </a:br>
            <a:br>
              <a:rPr lang="en-US" dirty="0"/>
            </a:br>
            <a:r>
              <a:rPr lang="en-US" b="1" dirty="0"/>
              <a:t>Trend Analysis</a:t>
            </a:r>
            <a:br>
              <a:rPr lang="en-US" dirty="0"/>
            </a:br>
            <a:r>
              <a:rPr lang="en-US" dirty="0"/>
              <a:t>Understand your historical carbon footprint and review changes in your emissions over time. For users of AWS Organizations, your management account view will include emissions for all member accounts in your Organization.</a:t>
            </a:r>
            <a:br>
              <a:rPr lang="en-US" dirty="0"/>
            </a:br>
            <a:br>
              <a:rPr lang="en-US" dirty="0"/>
            </a:br>
            <a:r>
              <a:rPr lang="en-US" b="1" dirty="0"/>
              <a:t>Forecasted Future Emissions</a:t>
            </a:r>
            <a:br>
              <a:rPr lang="en-US" dirty="0"/>
            </a:br>
            <a:r>
              <a:rPr lang="en-US" dirty="0"/>
              <a:t>Assess the impact on your emissions as your current AWS usage evolves and </a:t>
            </a:r>
            <a:r>
              <a:rPr lang="en-US" sz="1200" b="0" i="0" kern="1200" dirty="0">
                <a:solidFill>
                  <a:schemeClr val="tx1"/>
                </a:solidFill>
                <a:effectLst/>
                <a:latin typeface="+mn-lt"/>
                <a:ea typeface="+mn-ea"/>
                <a:cs typeface="+mn-cs"/>
              </a:rPr>
              <a:t>once AWS meets its goal to be powered by 100% renewable energy, a target the company is on a path to achieve by 2025.</a:t>
            </a:r>
            <a:br>
              <a:rPr lang="en-US" dirty="0"/>
            </a:br>
            <a:endParaRPr lang="en-US" dirty="0"/>
          </a:p>
          <a:p>
            <a:r>
              <a:rPr lang="en-US" dirty="0"/>
              <a:t>Multiple charts are included to help you track emerging trends in your footprint, plan future deployment strategies, and include as part of your broader sustainability reporting initiatives. </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35086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Depending on the needs, we can work with customers in a variety of ways. Either through our sustainability practice, partners, or share how AWS technologies are being build out for sustainability use cases.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2888F475-F77E-DB4D-A640-0226CA759EF1}"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51005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169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728D-DE42-4D38-AC1D-E001CD88DF84}" type="slidenum">
              <a:rPr lang="en-US" smtClean="0"/>
              <a:t>3</a:t>
            </a:fld>
            <a:endParaRPr lang="en-US"/>
          </a:p>
        </p:txBody>
      </p:sp>
    </p:spTree>
    <p:extLst>
      <p:ext uri="{BB962C8B-B14F-4D97-AF65-F5344CB8AC3E}">
        <p14:creationId xmlns:p14="http://schemas.microsoft.com/office/powerpoint/2010/main" val="262168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dirty="0"/>
              <a:t>Cloud Intro – AWS 2006 and Benefits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982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Amazon perspective - We find that customers appreciate learning about the efforts we are undertaking to meet our sustainability goals. </a:t>
            </a:r>
          </a:p>
          <a:p>
            <a:r>
              <a:rPr lang="en-US" dirty="0"/>
              <a:t>In this section, I will share our commitment to sustainability and how we’re approaching and creating initiatives to become more sustainable.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ACB728D-DE42-4D38-AC1D-E001CD88DF84}" type="slidenum">
              <a:rPr lang="en-US" smtClean="0"/>
              <a:t>5</a:t>
            </a:fld>
            <a:endParaRPr lang="en-US"/>
          </a:p>
        </p:txBody>
      </p:sp>
    </p:spTree>
    <p:extLst>
      <p:ext uri="{BB962C8B-B14F-4D97-AF65-F5344CB8AC3E}">
        <p14:creationId xmlns:p14="http://schemas.microsoft.com/office/powerpoint/2010/main" val="8285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t"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In September 2019, Amazon co-founded and was first signatory of The Climate Pledge, which calls on companies to commit to reaching net-zero carbon emissions by 2040, 10 years ahead of the Paris Agreement. </a:t>
            </a:r>
          </a:p>
          <a:p>
            <a:pPr marL="0" marR="0" lvl="0" indent="0" algn="l" defTabSz="731520" rtl="0" eaLnBrk="1" fontAlgn="t"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Amazon Ember Regular" charset="0"/>
              <a:ea typeface="+mn-ea"/>
              <a:cs typeface="+mn-cs"/>
            </a:endParaRPr>
          </a:p>
          <a:p>
            <a:pPr marL="0" marR="0" lvl="0" indent="0" algn="l" defTabSz="731520" rtl="0" eaLnBrk="1" fontAlgn="t"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Amazon Ember Regular" charset="0"/>
                <a:ea typeface="+mn-ea"/>
                <a:cs typeface="+mn-cs"/>
              </a:rPr>
              <a:t>Amazon continues to work to reduce emissions across its operations to reach net-zero by 2040, as well as encourage other companies to join in signing the Pledge to accelerate their goals, plans, and programs to address the urgency of climate change.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88861-F865-4DCC-9A78-BBFD9BBF0ED6}"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43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spcBef>
                <a:spcPts val="0"/>
              </a:spcBef>
              <a:spcAft>
                <a:spcPts val="0"/>
              </a:spcAft>
              <a:buFont typeface="Calibri Light" panose="020F0302020204030204" pitchFamily="34" charset="0"/>
              <a:buNone/>
            </a:pPr>
            <a:r>
              <a:rPr lang="en-US" dirty="0"/>
              <a:t>Since 2019, the Pledge community has grown to include over 400 businesses ranging from large corporations to SMEs, spanning 38 countries and 55 industries. </a:t>
            </a:r>
            <a:r>
              <a:rPr lang="en-US" sz="1200" dirty="0">
                <a:effectLst/>
                <a:latin typeface="Calibri Light" panose="020F0302020204030204" pitchFamily="34" charset="0"/>
                <a:ea typeface="Calibri" panose="020F0502020204030204" pitchFamily="34" charset="0"/>
                <a:cs typeface="Times New Roman" panose="02020603050405020304" pitchFamily="18" charset="0"/>
              </a:rPr>
              <a:t>These signatories play a critical role in stimulating investments in the development of low-carbon products and services.</a:t>
            </a:r>
          </a:p>
          <a:p>
            <a:pPr marL="0" marR="0" lvl="0" indent="0">
              <a:spcBef>
                <a:spcPts val="0"/>
              </a:spcBef>
              <a:spcAft>
                <a:spcPts val="0"/>
              </a:spcAft>
              <a:buFont typeface="Calibri Light" panose="020F0302020204030204" pitchFamily="34" charset="0"/>
              <a:buNone/>
            </a:pPr>
            <a:endParaRPr lang="en-US" sz="1200" dirty="0">
              <a:effectLst/>
              <a:latin typeface="Calibri Light" panose="020F03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Calibri Light" panose="020F0302020204030204" pitchFamily="34" charset="0"/>
              <a:buNone/>
            </a:pPr>
            <a:r>
              <a:rPr lang="en-US" sz="1200" dirty="0">
                <a:effectLst/>
                <a:latin typeface="Calibri Light" panose="020F0302020204030204" pitchFamily="34" charset="0"/>
                <a:ea typeface="Calibri" panose="020F0502020204030204" pitchFamily="34" charset="0"/>
                <a:cs typeface="Times New Roman" panose="02020603050405020304" pitchFamily="18" charset="0"/>
              </a:rPr>
              <a:t>In joining the Pledge community, signatories gain access to other influential professionals in roles at top companies all over the world; educational resources; invites to Passport (the new online community available exclusively to signatories so they can connect with one another); ever-evolving best practice insights and news; as well as opportunities to collaborate with other companies on climate action projects.</a:t>
            </a:r>
          </a:p>
          <a:p>
            <a:pPr marL="171450" marR="0" lvl="0" indent="-171450">
              <a:spcBef>
                <a:spcPts val="0"/>
              </a:spcBef>
              <a:spcAft>
                <a:spcPts val="0"/>
              </a:spcAft>
              <a:buFont typeface="Arial" panose="020B0604020202020204" pitchFamily="34" charset="0"/>
              <a:buChar char="•"/>
            </a:pPr>
            <a:endParaRPr lang="en-US" sz="1200" dirty="0">
              <a:effectLst/>
              <a:latin typeface="Calibri Light" panose="020F03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endParaRPr lang="en-US" sz="1200" dirty="0">
              <a:effectLst/>
              <a:latin typeface="Calibri Light" panose="020F03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Font typeface="Arial" panose="020B0604020202020204" pitchFamily="34" charset="0"/>
              <a:buNone/>
            </a:pPr>
            <a:endParaRPr lang="en-US" sz="1200" dirty="0">
              <a:effectLst/>
              <a:latin typeface="Calibri" panose="020F0502020204030204" pitchFamily="34" charset="0"/>
              <a:ea typeface="Calibri" panose="020F0502020204030204" pitchFamily="34" charset="0"/>
            </a:endParaRPr>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3A4CA7-3FCD-C34F-9320-729E95D8F0ED}"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00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r>
              <a:rPr lang="en-US" dirty="0"/>
              <a:t>Now lets look at aspects of AWS sustainability </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30565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three main parts to sustainability at AWS, OF the cloud, IN the cloud and THROUGH the cloud. We will look further at each. </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2888F475-F77E-DB4D-A640-0226CA759EF1}"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56109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1" y="1784"/>
            <a:ext cx="12188826" cy="6856215"/>
          </a:xfrm>
          <a:prstGeom prst="rect">
            <a:avLst/>
          </a:prstGeom>
        </p:spPr>
      </p:pic>
      <p:sp>
        <p:nvSpPr>
          <p:cNvPr id="10" name="Rectangle 9">
            <a:extLst>
              <a:ext uri="{FF2B5EF4-FFF2-40B4-BE49-F238E27FC236}">
                <a16:creationId xmlns:a16="http://schemas.microsoft.com/office/drawing/2014/main" id="{AD87F886-D1DB-464C-8DF6-31FAB962FAA1}"/>
              </a:ext>
            </a:extLst>
          </p:cNvPr>
          <p:cNvSpPr/>
          <p:nvPr userDrawn="1"/>
        </p:nvSpPr>
        <p:spPr>
          <a:xfrm>
            <a:off x="-3174" y="0"/>
            <a:ext cx="8621688" cy="5763336"/>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634450"/>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776568" y="6389813"/>
            <a:ext cx="2638864" cy="184666"/>
          </a:xfrm>
          <a:prstGeom prst="rect">
            <a:avLst/>
          </a:prstGeom>
          <a:noFill/>
        </p:spPr>
        <p:txBody>
          <a:bodyPr wrap="none" rtlCol="0">
            <a:spAutoFit/>
          </a:bodyPr>
          <a:lstStyle/>
          <a:p>
            <a:pPr algn="ctr"/>
            <a:r>
              <a:rPr lang="en-US" sz="600" dirty="0">
                <a:solidFill>
                  <a:schemeClr val="bg1"/>
                </a:solidFill>
              </a:rPr>
              <a:t>© 2023, Amazon Web Services, Inc. or its affiliates. All rights reserved. </a:t>
            </a:r>
          </a:p>
        </p:txBody>
      </p:sp>
      <p:sp>
        <p:nvSpPr>
          <p:cNvPr id="9" name="Rectangle 8">
            <a:extLst>
              <a:ext uri="{FF2B5EF4-FFF2-40B4-BE49-F238E27FC236}">
                <a16:creationId xmlns:a16="http://schemas.microsoft.com/office/drawing/2014/main" id="{05A1CAB1-5B7B-4DB4-8787-B2C267B4E50E}"/>
              </a:ext>
            </a:extLst>
          </p:cNvPr>
          <p:cNvSpPr/>
          <p:nvPr userDrawn="1"/>
        </p:nvSpPr>
        <p:spPr>
          <a:xfrm>
            <a:off x="10048442" y="1429878"/>
            <a:ext cx="2143557" cy="542633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Tree>
    <p:extLst>
      <p:ext uri="{BB962C8B-B14F-4D97-AF65-F5344CB8AC3E}">
        <p14:creationId xmlns:p14="http://schemas.microsoft.com/office/powerpoint/2010/main" val="746561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Bulleted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20132" y="1737360"/>
            <a:ext cx="10962268" cy="4537617"/>
          </a:xfrm>
        </p:spPr>
        <p:txBody>
          <a:bodyPr/>
          <a:lstStyle>
            <a:lvl1pPr>
              <a:spcAft>
                <a:spcPts val="2400"/>
              </a:spcAft>
              <a:defRPr sz="28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fld id="{C82F7C37-5A95-DF4C-91A3-D5050B5F8F26}" type="datetime1">
              <a:rPr lang="en-US" smtClean="0"/>
              <a:t>11/6/23</a:t>
            </a:fld>
            <a:endParaRPr lang="en-US"/>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2543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340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2220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49184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331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9976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44485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82670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04553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8463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080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609599" y="2092325"/>
            <a:ext cx="8067261" cy="1628775"/>
          </a:xfrm>
        </p:spPr>
        <p:txBody>
          <a:bodyPr/>
          <a:lstStyle>
            <a:lvl1pPr>
              <a:defRPr sz="4400"/>
            </a:lvl1pPr>
          </a:lstStyle>
          <a:p>
            <a:r>
              <a:rPr lang="en-US" dirty="0"/>
              <a:t>Enter quote here. Reposition quote mark graphics to frame the quote.</a:t>
            </a:r>
          </a:p>
        </p:txBody>
      </p:sp>
      <p:pic>
        <p:nvPicPr>
          <p:cNvPr id="6" name="Picture 5">
            <a:extLst>
              <a:ext uri="{FF2B5EF4-FFF2-40B4-BE49-F238E27FC236}">
                <a16:creationId xmlns:a16="http://schemas.microsoft.com/office/drawing/2014/main" id="{1E1EB3A0-7B91-40A1-88FB-6CA982EA09BB}"/>
              </a:ext>
            </a:extLst>
          </p:cNvPr>
          <p:cNvPicPr>
            <a:picLocks noChangeAspect="1"/>
          </p:cNvPicPr>
          <p:nvPr userDrawn="1"/>
        </p:nvPicPr>
        <p:blipFill>
          <a:blip r:embed="rId2"/>
          <a:stretch>
            <a:fillRect/>
          </a:stretch>
        </p:blipFill>
        <p:spPr>
          <a:xfrm>
            <a:off x="594360" y="6291072"/>
            <a:ext cx="365760" cy="218590"/>
          </a:xfrm>
          <a:prstGeom prst="rect">
            <a:avLst/>
          </a:prstGeom>
          <a:solidFill>
            <a:srgbClr val="262161"/>
          </a:solidFill>
        </p:spPr>
      </p:pic>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609600" y="4206875"/>
            <a:ext cx="6915150" cy="342900"/>
          </a:xfrm>
        </p:spPr>
        <p:txBody>
          <a:bodyPr/>
          <a:lstStyle>
            <a:lvl1pPr marL="0" indent="0">
              <a:buNone/>
              <a:defRPr sz="20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609600" y="4547325"/>
            <a:ext cx="6915150" cy="342900"/>
          </a:xfrm>
        </p:spPr>
        <p:txBody>
          <a:bodyPr/>
          <a:lstStyle>
            <a:lvl1pPr marL="0" indent="0">
              <a:buNone/>
              <a:defRPr sz="20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78606" y="2092325"/>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5171271" y="3351937"/>
            <a:ext cx="309563" cy="309563"/>
          </a:xfrm>
          <a:blipFill>
            <a:blip r:embed="rId4"/>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fld id="{AD18A381-2EED-BF46-9358-8902C9DED003}" type="datetime1">
              <a:rPr lang="en-US" smtClean="0"/>
              <a:t>11/6/23</a:t>
            </a:fld>
            <a:endParaRPr lang="en-US"/>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190121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118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4294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9D89F-43BC-9C46-92A8-7CE20CA4D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631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1876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8030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226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2734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02551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231831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912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609600" y="2019300"/>
            <a:ext cx="10972800" cy="4191000"/>
          </a:xfrm>
        </p:spPr>
        <p:txBody>
          <a:bodyPr/>
          <a:lstStyle>
            <a:lvl1pPr marL="0" indent="0">
              <a:buNone/>
              <a:defRPr/>
            </a:lvl1pPr>
          </a:lstStyle>
          <a:p>
            <a:r>
              <a:rPr lang="en-US"/>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fld id="{5AA062AF-7818-924D-BE46-3A0986C81753}" type="datetime1">
              <a:rPr lang="en-US" smtClean="0"/>
              <a:t>11/6/23</a:t>
            </a:fld>
            <a:endParaRPr lang="en-US"/>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endParaRPr lang="en-US"/>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10668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10481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9D89F-43BC-9C46-92A8-7CE20CA4D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3050435"/>
            <a:ext cx="7823200" cy="757130"/>
          </a:xfrm>
        </p:spPr>
        <p:txBody>
          <a:bodyPr anchor="ctr" anchorCtr="0"/>
          <a:lstStyle>
            <a:lvl1pPr>
              <a:defRPr sz="4800"/>
            </a:lvl1pPr>
          </a:lstStyle>
          <a:p>
            <a:r>
              <a:rPr lang="en-US" dirty="0"/>
              <a:t>CTA slides to be inserted</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89531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Header Option 7">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DA76406-FD56-4B3C-AF8B-8C24322D8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1988045" cy="184666"/>
          </a:xfrm>
          <a:prstGeom prst="rect">
            <a:avLst/>
          </a:prstGeom>
          <a:noFill/>
        </p:spPr>
        <p:txBody>
          <a:bodyPr wrap="none" rtlCol="0">
            <a:spAutoFit/>
          </a:bodyPr>
          <a:lstStyle/>
          <a:p>
            <a:pPr algn="l"/>
            <a:r>
              <a:rPr lang="en-US" sz="600" dirty="0"/>
              <a:t>© 2023, Amazon Web Services, Inc. or its affiliates.  </a:t>
            </a:r>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itle 1">
            <a:extLst>
              <a:ext uri="{FF2B5EF4-FFF2-40B4-BE49-F238E27FC236}">
                <a16:creationId xmlns:a16="http://schemas.microsoft.com/office/drawing/2014/main" id="{690FC380-EEDC-459C-8BD8-EF5B7F596A5F}"/>
              </a:ext>
            </a:extLst>
          </p:cNvPr>
          <p:cNvSpPr txBox="1">
            <a:spLocks/>
          </p:cNvSpPr>
          <p:nvPr userDrawn="1"/>
        </p:nvSpPr>
        <p:spPr>
          <a:xfrm>
            <a:off x="932057" y="980947"/>
            <a:ext cx="10040744" cy="5355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i="0" kern="1200" baseline="0">
                <a:solidFill>
                  <a:schemeClr val="tx1"/>
                </a:solidFill>
                <a:latin typeface="Amazon Ember Display" panose="020F0603020204020204" pitchFamily="34" charset="0"/>
                <a:ea typeface="+mj-ea"/>
                <a:cs typeface="+mj-cs"/>
              </a:defRPr>
            </a:lvl1pPr>
          </a:lstStyle>
          <a:p>
            <a:pPr algn="l"/>
            <a:r>
              <a:rPr lang="en-US" sz="3200" dirty="0"/>
              <a:t>Thank you for attending AWS Cloud Day Malaysia</a:t>
            </a:r>
          </a:p>
        </p:txBody>
      </p:sp>
      <p:sp>
        <p:nvSpPr>
          <p:cNvPr id="12" name="Content Placeholder 18">
            <a:extLst>
              <a:ext uri="{FF2B5EF4-FFF2-40B4-BE49-F238E27FC236}">
                <a16:creationId xmlns:a16="http://schemas.microsoft.com/office/drawing/2014/main" id="{B646EACD-0752-4A42-8A8F-4EEFD6AF975C}"/>
              </a:ext>
            </a:extLst>
          </p:cNvPr>
          <p:cNvSpPr txBox="1">
            <a:spLocks/>
          </p:cNvSpPr>
          <p:nvPr userDrawn="1"/>
        </p:nvSpPr>
        <p:spPr>
          <a:xfrm>
            <a:off x="1381205" y="2935018"/>
            <a:ext cx="5301605" cy="98796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dirty="0"/>
              <a:t>Please scan the QR code to </a:t>
            </a:r>
            <a:r>
              <a:rPr lang="en-US" sz="2800" b="1" dirty="0">
                <a:solidFill>
                  <a:schemeClr val="accent1"/>
                </a:solidFill>
              </a:rPr>
              <a:t>complete the session survey</a:t>
            </a:r>
            <a:r>
              <a:rPr lang="en-US" sz="2800" dirty="0">
                <a:solidFill>
                  <a:schemeClr val="accent1"/>
                </a:solidFill>
              </a:rPr>
              <a:t> </a:t>
            </a:r>
            <a:r>
              <a:rPr lang="en-US" sz="2800" dirty="0"/>
              <a:t>to share your feedback with us!</a:t>
            </a:r>
          </a:p>
          <a:p>
            <a:pPr algn="l"/>
            <a:endParaRPr lang="en-US" dirty="0"/>
          </a:p>
        </p:txBody>
      </p:sp>
      <p:sp>
        <p:nvSpPr>
          <p:cNvPr id="3" name="Rectangle 2">
            <a:extLst>
              <a:ext uri="{FF2B5EF4-FFF2-40B4-BE49-F238E27FC236}">
                <a16:creationId xmlns:a16="http://schemas.microsoft.com/office/drawing/2014/main" id="{A62B5E8E-B31F-4564-A9C2-D71ADEC38E25}"/>
              </a:ext>
            </a:extLst>
          </p:cNvPr>
          <p:cNvSpPr/>
          <p:nvPr userDrawn="1"/>
        </p:nvSpPr>
        <p:spPr>
          <a:xfrm>
            <a:off x="7640305" y="2264634"/>
            <a:ext cx="3170490" cy="2777384"/>
          </a:xfrm>
          <a:prstGeom prst="rect">
            <a:avLst/>
          </a:prstGeom>
          <a:solidFill>
            <a:schemeClr val="tx1">
              <a:lumMod val="65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US" dirty="0">
                <a:solidFill>
                  <a:schemeClr val="bg1"/>
                </a:solidFill>
              </a:rPr>
              <a:t>QR code goes here</a:t>
            </a:r>
          </a:p>
        </p:txBody>
      </p:sp>
    </p:spTree>
    <p:extLst>
      <p:ext uri="{BB962C8B-B14F-4D97-AF65-F5344CB8AC3E}">
        <p14:creationId xmlns:p14="http://schemas.microsoft.com/office/powerpoint/2010/main" val="223831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53BA1CE-1259-4773-BE71-30FEB2E093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1"/>
                </a:solidFill>
              </a:rPr>
              <a:t>© 2023, Amazon Web Services, Inc. or its affiliates.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56151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2881-D2E8-49D2-8B78-CB1047EB1462}"/>
              </a:ext>
            </a:extLst>
          </p:cNvPr>
          <p:cNvSpPr>
            <a:spLocks noGrp="1"/>
          </p:cNvSpPr>
          <p:nvPr>
            <p:ph type="title" hasCustomPrompt="1"/>
          </p:nvPr>
        </p:nvSpPr>
        <p:spPr/>
        <p:txBody>
          <a:bodyPr/>
          <a:lstStyle>
            <a:lvl1pPr>
              <a:defRPr/>
            </a:lvl1pPr>
          </a:lstStyle>
          <a:p>
            <a:r>
              <a:rPr lang="en-US" dirty="0"/>
              <a:t>Agenda layout</a:t>
            </a:r>
          </a:p>
        </p:txBody>
      </p:sp>
      <p:sp>
        <p:nvSpPr>
          <p:cNvPr id="8" name="Text Placeholder 7">
            <a:extLst>
              <a:ext uri="{FF2B5EF4-FFF2-40B4-BE49-F238E27FC236}">
                <a16:creationId xmlns:a16="http://schemas.microsoft.com/office/drawing/2014/main" id="{08F528FD-2214-4EDA-8CE8-B0274D78AE41}"/>
              </a:ext>
            </a:extLst>
          </p:cNvPr>
          <p:cNvSpPr>
            <a:spLocks noGrp="1"/>
          </p:cNvSpPr>
          <p:nvPr>
            <p:ph type="body" sz="quarter" idx="10" hasCustomPrompt="1"/>
          </p:nvPr>
        </p:nvSpPr>
        <p:spPr>
          <a:xfrm>
            <a:off x="304800" y="1487489"/>
            <a:ext cx="11582400" cy="3570208"/>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31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3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53553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4" y="1348723"/>
            <a:ext cx="10939433" cy="4525963"/>
          </a:xfrm>
          <a:prstGeom prst="rect">
            <a:avLst/>
          </a:prstGeo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30994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6" y="289511"/>
            <a:ext cx="11655204"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189176"/>
            <a:ext cx="5715000" cy="2229670"/>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79" y="1189176"/>
            <a:ext cx="5715000" cy="2229670"/>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7535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wo_Column_with Subtitl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6" y="289511"/>
            <a:ext cx="11655204" cy="670560"/>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683488"/>
            <a:ext cx="5715000" cy="2229670"/>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79" y="1683488"/>
            <a:ext cx="5715000" cy="2229670"/>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5E4D950-C3BB-4519-8F37-A9E8F33A95B3}"/>
              </a:ext>
            </a:extLst>
          </p:cNvPr>
          <p:cNvSpPr>
            <a:spLocks noGrp="1"/>
          </p:cNvSpPr>
          <p:nvPr>
            <p:ph type="body" sz="quarter" idx="12"/>
          </p:nvPr>
        </p:nvSpPr>
        <p:spPr>
          <a:xfrm>
            <a:off x="269876" y="986966"/>
            <a:ext cx="11652250" cy="369332"/>
          </a:xfrm>
        </p:spPr>
        <p:txBody>
          <a:bodyPr/>
          <a:lstStyle>
            <a:lvl1pPr>
              <a:defRPr sz="2000">
                <a:solidFill>
                  <a:schemeClr val="accent1"/>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p:txBody>
      </p:sp>
    </p:spTree>
    <p:extLst>
      <p:ext uri="{BB962C8B-B14F-4D97-AF65-F5344CB8AC3E}">
        <p14:creationId xmlns:p14="http://schemas.microsoft.com/office/powerpoint/2010/main" val="29041757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3_Plain Page">
  <p:cSld name="3_Plain Page">
    <p:bg>
      <p:bgPr>
        <a:solidFill>
          <a:schemeClr val="lt1"/>
        </a:solidFill>
        <a:effectLst/>
      </p:bgPr>
    </p:bg>
    <p:spTree>
      <p:nvGrpSpPr>
        <p:cNvPr id="1" name="Shape 519"/>
        <p:cNvGrpSpPr/>
        <p:nvPr/>
      </p:nvGrpSpPr>
      <p:grpSpPr>
        <a:xfrm>
          <a:off x="0" y="0"/>
          <a:ext cx="0" cy="0"/>
          <a:chOff x="0" y="0"/>
          <a:chExt cx="0" cy="0"/>
        </a:xfrm>
      </p:grpSpPr>
      <p:sp>
        <p:nvSpPr>
          <p:cNvPr id="520" name="Google Shape;520;p117"/>
          <p:cNvSpPr txBox="1">
            <a:spLocks noGrp="1"/>
          </p:cNvSpPr>
          <p:nvPr>
            <p:ph type="sldNum" idx="12"/>
          </p:nvPr>
        </p:nvSpPr>
        <p:spPr>
          <a:xfrm>
            <a:off x="9169400" y="6352617"/>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0" marR="0" lvl="1" indent="0" algn="r" rtl="0">
              <a:spcBef>
                <a:spcPts val="0"/>
              </a:spcBef>
              <a:buNone/>
              <a:defRPr sz="1200" b="0" i="0" u="none" strike="noStrike" cap="none">
                <a:solidFill>
                  <a:schemeClr val="dk1"/>
                </a:solidFill>
                <a:latin typeface="Arial"/>
                <a:ea typeface="Arial"/>
                <a:cs typeface="Arial"/>
                <a:sym typeface="Arial"/>
              </a:defRPr>
            </a:lvl2pPr>
            <a:lvl3pPr marL="0" marR="0" lvl="2" indent="0" algn="r" rtl="0">
              <a:spcBef>
                <a:spcPts val="0"/>
              </a:spcBef>
              <a:buNone/>
              <a:defRPr sz="1200" b="0" i="0" u="none" strike="noStrike" cap="none">
                <a:solidFill>
                  <a:schemeClr val="dk1"/>
                </a:solidFill>
                <a:latin typeface="Arial"/>
                <a:ea typeface="Arial"/>
                <a:cs typeface="Arial"/>
                <a:sym typeface="Arial"/>
              </a:defRPr>
            </a:lvl3pPr>
            <a:lvl4pPr marL="0" marR="0" lvl="3" indent="0" algn="r" rtl="0">
              <a:spcBef>
                <a:spcPts val="0"/>
              </a:spcBef>
              <a:buNone/>
              <a:defRPr sz="1200" b="0" i="0" u="none" strike="noStrike" cap="none">
                <a:solidFill>
                  <a:schemeClr val="dk1"/>
                </a:solidFill>
                <a:latin typeface="Arial"/>
                <a:ea typeface="Arial"/>
                <a:cs typeface="Arial"/>
                <a:sym typeface="Arial"/>
              </a:defRPr>
            </a:lvl4pPr>
            <a:lvl5pPr marL="0" marR="0" lvl="4" indent="0" algn="r" rtl="0">
              <a:spcBef>
                <a:spcPts val="0"/>
              </a:spcBef>
              <a:buNone/>
              <a:defRPr sz="1200" b="0" i="0" u="none" strike="noStrike" cap="none">
                <a:solidFill>
                  <a:schemeClr val="dk1"/>
                </a:solidFill>
                <a:latin typeface="Arial"/>
                <a:ea typeface="Arial"/>
                <a:cs typeface="Arial"/>
                <a:sym typeface="Arial"/>
              </a:defRPr>
            </a:lvl5pPr>
            <a:lvl6pPr marL="0" marR="0" lvl="5" indent="0" algn="r" rtl="0">
              <a:spcBef>
                <a:spcPts val="0"/>
              </a:spcBef>
              <a:buNone/>
              <a:defRPr sz="1200" b="0" i="0" u="none" strike="noStrike" cap="none">
                <a:solidFill>
                  <a:schemeClr val="dk1"/>
                </a:solidFill>
                <a:latin typeface="Arial"/>
                <a:ea typeface="Arial"/>
                <a:cs typeface="Arial"/>
                <a:sym typeface="Arial"/>
              </a:defRPr>
            </a:lvl6pPr>
            <a:lvl7pPr marL="0" marR="0" lvl="6" indent="0" algn="r" rtl="0">
              <a:spcBef>
                <a:spcPts val="0"/>
              </a:spcBef>
              <a:buNone/>
              <a:defRPr sz="1200" b="0" i="0" u="none" strike="noStrike" cap="none">
                <a:solidFill>
                  <a:schemeClr val="dk1"/>
                </a:solidFill>
                <a:latin typeface="Arial"/>
                <a:ea typeface="Arial"/>
                <a:cs typeface="Arial"/>
                <a:sym typeface="Arial"/>
              </a:defRPr>
            </a:lvl7pPr>
            <a:lvl8pPr marL="0" marR="0" lvl="7" indent="0" algn="r" rtl="0">
              <a:spcBef>
                <a:spcPts val="0"/>
              </a:spcBef>
              <a:buNone/>
              <a:defRPr sz="1200" b="0" i="0" u="none" strike="noStrike" cap="none">
                <a:solidFill>
                  <a:schemeClr val="dk1"/>
                </a:solidFill>
                <a:latin typeface="Arial"/>
                <a:ea typeface="Arial"/>
                <a:cs typeface="Arial"/>
                <a:sym typeface="Arial"/>
              </a:defRPr>
            </a:lvl8pPr>
            <a:lvl9pPr marL="0" marR="0" lvl="8" indent="0" algn="r" rtl="0">
              <a:spcBef>
                <a:spcPts val="0"/>
              </a:spcBef>
              <a:buNone/>
              <a:defRPr sz="1200"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521" name="Google Shape;521;p117"/>
          <p:cNvSpPr txBox="1">
            <a:spLocks noGrp="1"/>
          </p:cNvSpPr>
          <p:nvPr>
            <p:ph type="body" idx="1"/>
          </p:nvPr>
        </p:nvSpPr>
        <p:spPr>
          <a:xfrm>
            <a:off x="255588" y="1357313"/>
            <a:ext cx="11615600" cy="4686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sz="1867">
                <a:solidFill>
                  <a:schemeClr val="dk1"/>
                </a:solidFill>
                <a:latin typeface="Arial"/>
                <a:ea typeface="Arial"/>
                <a:cs typeface="Arial"/>
                <a:sym typeface="Arial"/>
              </a:defRPr>
            </a:lvl1pPr>
            <a:lvl2pPr marL="1219170" lvl="1"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2pPr>
            <a:lvl3pPr marL="1828754" lvl="2"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3pPr>
            <a:lvl4pPr marL="2438339" lvl="3"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4pPr>
            <a:lvl5pPr marL="3047924" lvl="4"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a:p>
        </p:txBody>
      </p:sp>
      <p:sp>
        <p:nvSpPr>
          <p:cNvPr id="522" name="Google Shape;522;p117"/>
          <p:cNvSpPr txBox="1">
            <a:spLocks noGrp="1"/>
          </p:cNvSpPr>
          <p:nvPr>
            <p:ph type="title"/>
          </p:nvPr>
        </p:nvSpPr>
        <p:spPr>
          <a:xfrm>
            <a:off x="254835" y="329785"/>
            <a:ext cx="11616800" cy="779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2"/>
              </a:buClr>
              <a:buSzPts val="3000"/>
              <a:buFont typeface="Arial"/>
              <a:buNone/>
              <a:defRPr sz="4000" b="1">
                <a:solidFill>
                  <a:schemeClr val="dk2"/>
                </a:solidFill>
                <a:latin typeface="Arial"/>
                <a:ea typeface="Arial"/>
                <a:cs typeface="Arial"/>
                <a:sym typeface="Aria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391698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609600" y="2019300"/>
            <a:ext cx="10972800" cy="4191000"/>
          </a:xfrm>
        </p:spPr>
        <p:txBody>
          <a:bodyPr/>
          <a:lstStyle>
            <a:lvl1pPr marL="0" indent="0">
              <a:buNone/>
              <a:defRPr/>
            </a:lvl1pPr>
          </a:lstStyle>
          <a:p>
            <a:r>
              <a:rPr lang="en-US"/>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fld id="{7C0C5558-3E1D-F14A-AD2E-059970B73A65}" type="datetime1">
              <a:rPr lang="en-US" smtClean="0"/>
              <a:t>11/6/23</a:t>
            </a:fld>
            <a:endParaRPr lang="en-US"/>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endParaRPr lang="en-US"/>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9450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fld id="{7C6FF15D-838F-2F45-BB16-7D08B54415A9}" type="datetime1">
              <a:rPr lang="en-US" smtClean="0"/>
              <a:t>11/6/23</a:t>
            </a:fld>
            <a:endParaRPr lang="en-US"/>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endParaRPr lang="en-US"/>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spTree>
    <p:extLst>
      <p:ext uri="{BB962C8B-B14F-4D97-AF65-F5344CB8AC3E}">
        <p14:creationId xmlns:p14="http://schemas.microsoft.com/office/powerpoint/2010/main" val="2731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pic>
        <p:nvPicPr>
          <p:cNvPr id="17" name="Picture 16">
            <a:extLst>
              <a:ext uri="{FF2B5EF4-FFF2-40B4-BE49-F238E27FC236}">
                <a16:creationId xmlns:a16="http://schemas.microsoft.com/office/drawing/2014/main" id="{E4770469-3378-4F3D-A3BF-A4C0A4D73095}"/>
              </a:ext>
            </a:extLst>
          </p:cNvPr>
          <p:cNvPicPr>
            <a:picLocks noChangeAspect="1"/>
          </p:cNvPicPr>
          <p:nvPr userDrawn="1"/>
        </p:nvPicPr>
        <p:blipFill>
          <a:blip r:embed="rId2"/>
          <a:stretch>
            <a:fillRect/>
          </a:stretch>
        </p:blipFill>
        <p:spPr>
          <a:xfrm>
            <a:off x="594360" y="6291072"/>
            <a:ext cx="365760" cy="218590"/>
          </a:xfrm>
          <a:prstGeom prst="rect">
            <a:avLst/>
          </a:prstGeom>
          <a:solidFill>
            <a:srgbClr val="262161"/>
          </a:solidFill>
        </p:spPr>
      </p:pic>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fld id="{EABF1394-1B7F-BA43-87DB-8A7E05DFABDC}" type="datetime1">
              <a:rPr lang="en-US" smtClean="0"/>
              <a:t>11/6/23</a:t>
            </a:fld>
            <a:endParaRPr lang="en-US"/>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endParaRPr lang="en-US"/>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fld id="{7834CDD4-D76F-4459-B025-0310E913C243}" type="slidenum">
              <a:rPr lang="en-US" smtClean="0"/>
              <a:pPr/>
              <a:t>‹#›</a:t>
            </a:fld>
            <a:endParaRPr lang="en-US"/>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spTree>
    <p:extLst>
      <p:ext uri="{BB962C8B-B14F-4D97-AF65-F5344CB8AC3E}">
        <p14:creationId xmlns:p14="http://schemas.microsoft.com/office/powerpoint/2010/main" val="3043209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09600" y="2019300"/>
            <a:ext cx="10972800" cy="4191000"/>
          </a:xfrm>
        </p:spPr>
        <p:txBody>
          <a:bodyPr/>
          <a:lstStyle>
            <a:lvl1pPr marL="0" indent="0">
              <a:buNone/>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fld id="{E991977C-4B0E-4748-9823-1A4F508BBB28}" type="datetime1">
              <a:rPr lang="en-US" smtClean="0"/>
              <a:t>11/6/23</a:t>
            </a:fld>
            <a:endParaRPr lang="en-US"/>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3906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Dark">
    <p:bg>
      <p:bgPr>
        <a:solidFill>
          <a:srgbClr val="1D507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fld id="{2DECAD26-6C01-3742-9E2C-9C754FDEA0B8}" type="datetime1">
              <a:rPr lang="en-US" smtClean="0"/>
              <a:t>11/6/23</a:t>
            </a:fld>
            <a:endParaRPr lang="en-US"/>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fld id="{7834CDD4-D76F-4459-B025-0310E913C243}" type="slidenum">
              <a:rPr lang="en-US" smtClean="0"/>
              <a:pPr/>
              <a:t>‹#›</a:t>
            </a:fld>
            <a:endParaRPr lang="en-US"/>
          </a:p>
        </p:txBody>
      </p:sp>
      <p:pic>
        <p:nvPicPr>
          <p:cNvPr id="14" name="Picture 13" descr="A black and white sign&#10;&#10;Description automatically generated with low confidence">
            <a:extLst>
              <a:ext uri="{FF2B5EF4-FFF2-40B4-BE49-F238E27FC236}">
                <a16:creationId xmlns:a16="http://schemas.microsoft.com/office/drawing/2014/main" id="{A651A151-66FD-4223-BE7C-7108839849A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93725" y="6285347"/>
            <a:ext cx="366442" cy="219076"/>
          </a:xfrm>
          <a:prstGeom prst="rect">
            <a:avLst/>
          </a:prstGeom>
        </p:spPr>
      </p:pic>
      <p:sp>
        <p:nvSpPr>
          <p:cNvPr id="9" name="Title 7">
            <a:extLst>
              <a:ext uri="{FF2B5EF4-FFF2-40B4-BE49-F238E27FC236}">
                <a16:creationId xmlns:a16="http://schemas.microsoft.com/office/drawing/2014/main" id="{6852129E-B097-4FB5-A4F0-5DB29A490D56}"/>
              </a:ext>
            </a:extLst>
          </p:cNvPr>
          <p:cNvSpPr>
            <a:spLocks noGrp="1"/>
          </p:cNvSpPr>
          <p:nvPr>
            <p:ph type="title"/>
          </p:nvPr>
        </p:nvSpPr>
        <p:spPr>
          <a:xfrm>
            <a:off x="618146" y="315835"/>
            <a:ext cx="10972800" cy="598565"/>
          </a:xfrm>
        </p:spPr>
        <p:txBody>
          <a:bodyPr/>
          <a:lstStyle/>
          <a:p>
            <a:endParaRPr lang="en-US" dirty="0"/>
          </a:p>
        </p:txBody>
      </p:sp>
    </p:spTree>
    <p:extLst>
      <p:ext uri="{BB962C8B-B14F-4D97-AF65-F5344CB8AC3E}">
        <p14:creationId xmlns:p14="http://schemas.microsoft.com/office/powerpoint/2010/main" val="3237177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1CBE5826-963A-E94B-9540-B9EBAB9A4697}" type="datetime1">
              <a:rPr lang="en-US" smtClean="0"/>
              <a:t>11/6/23</a:t>
            </a:fld>
            <a:endParaRPr lang="en-US"/>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2307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653256" y="3145632"/>
            <a:ext cx="6823869" cy="750238"/>
          </a:xfrm>
        </p:spPr>
        <p:txBody>
          <a:bodyPr/>
          <a:lstStyle>
            <a:lvl1pPr marL="0" indent="0">
              <a:buNone/>
              <a:defRPr sz="28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userDrawn="1"/>
        </p:nvSpPr>
        <p:spPr>
          <a:xfrm>
            <a:off x="609599" y="2088978"/>
            <a:ext cx="6867525" cy="923330"/>
          </a:xfrm>
          <a:prstGeom prst="rect">
            <a:avLst/>
          </a:prstGeom>
          <a:noFill/>
        </p:spPr>
        <p:txBody>
          <a:bodyPr wrap="square" lIns="0" rtlCol="0">
            <a:noAutofit/>
          </a:bodyPr>
          <a:lstStyle/>
          <a:p>
            <a:r>
              <a:rPr lang="en-US" sz="4800">
                <a:latin typeface="+mj-lt"/>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fld id="{55E28A41-CD79-2148-8524-1BBFBCBB4033}" type="datetime1">
              <a:rPr lang="en-US" smtClean="0"/>
              <a:t>11/6/23</a:t>
            </a:fld>
            <a:endParaRPr lang="en-US"/>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F92F38EC-8B5C-C44C-9ADC-6D78CFEF57A0}"/>
              </a:ext>
            </a:extLst>
          </p:cNvPr>
          <p:cNvPicPr>
            <a:picLocks noChangeAspect="1"/>
          </p:cNvPicPr>
          <p:nvPr userDrawn="1"/>
        </p:nvPicPr>
        <p:blipFill>
          <a:blip r:embed="rId2"/>
          <a:stretch>
            <a:fillRect/>
          </a:stretch>
        </p:blipFill>
        <p:spPr>
          <a:xfrm>
            <a:off x="594360" y="6291072"/>
            <a:ext cx="365760" cy="218590"/>
          </a:xfrm>
          <a:prstGeom prst="rect">
            <a:avLst/>
          </a:prstGeom>
          <a:solidFill>
            <a:srgbClr val="262161"/>
          </a:solidFill>
        </p:spPr>
      </p:pic>
    </p:spTree>
    <p:extLst>
      <p:ext uri="{BB962C8B-B14F-4D97-AF65-F5344CB8AC3E}">
        <p14:creationId xmlns:p14="http://schemas.microsoft.com/office/powerpoint/2010/main" val="169777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10" name="Freeform: Shape 9">
            <a:extLst>
              <a:ext uri="{FF2B5EF4-FFF2-40B4-BE49-F238E27FC236}">
                <a16:creationId xmlns:a16="http://schemas.microsoft.com/office/drawing/2014/main" id="{F684ED56-0ECD-489E-B140-F4229B5D911D}"/>
              </a:ext>
            </a:extLst>
          </p:cNvPr>
          <p:cNvSpPr/>
          <p:nvPr userDrawn="1"/>
        </p:nvSpPr>
        <p:spPr>
          <a:xfrm>
            <a:off x="-39322" y="-4234"/>
            <a:ext cx="12244022" cy="2336800"/>
          </a:xfrm>
          <a:custGeom>
            <a:avLst/>
            <a:gdLst>
              <a:gd name="connsiteX0" fmla="*/ 88900 w 12661900"/>
              <a:gd name="connsiteY0" fmla="*/ 1955800 h 2463800"/>
              <a:gd name="connsiteX1" fmla="*/ 10998200 w 12661900"/>
              <a:gd name="connsiteY1" fmla="*/ 2463800 h 2463800"/>
              <a:gd name="connsiteX2" fmla="*/ 12661900 w 12661900"/>
              <a:gd name="connsiteY2" fmla="*/ 2070100 h 2463800"/>
              <a:gd name="connsiteX3" fmla="*/ 12661900 w 12661900"/>
              <a:gd name="connsiteY3" fmla="*/ 0 h 2463800"/>
              <a:gd name="connsiteX4" fmla="*/ 0 w 12661900"/>
              <a:gd name="connsiteY4" fmla="*/ 0 h 2463800"/>
              <a:gd name="connsiteX5" fmla="*/ 12700 w 12661900"/>
              <a:gd name="connsiteY5" fmla="*/ 1955800 h 2463800"/>
              <a:gd name="connsiteX0" fmla="*/ 88900 w 12661900"/>
              <a:gd name="connsiteY0" fmla="*/ 1955800 h 2463800"/>
              <a:gd name="connsiteX1" fmla="*/ 10998200 w 12661900"/>
              <a:gd name="connsiteY1" fmla="*/ 2463800 h 2463800"/>
              <a:gd name="connsiteX2" fmla="*/ 12661900 w 12661900"/>
              <a:gd name="connsiteY2" fmla="*/ 2133600 h 2463800"/>
              <a:gd name="connsiteX3" fmla="*/ 12661900 w 12661900"/>
              <a:gd name="connsiteY3" fmla="*/ 0 h 2463800"/>
              <a:gd name="connsiteX4" fmla="*/ 0 w 12661900"/>
              <a:gd name="connsiteY4" fmla="*/ 0 h 2463800"/>
              <a:gd name="connsiteX5" fmla="*/ 12700 w 12661900"/>
              <a:gd name="connsiteY5" fmla="*/ 1955800 h 2463800"/>
              <a:gd name="connsiteX0" fmla="*/ 76237 w 12649237"/>
              <a:gd name="connsiteY0" fmla="*/ 1955800 h 2463800"/>
              <a:gd name="connsiteX1" fmla="*/ 10985537 w 12649237"/>
              <a:gd name="connsiteY1" fmla="*/ 2463800 h 2463800"/>
              <a:gd name="connsiteX2" fmla="*/ 12649237 w 12649237"/>
              <a:gd name="connsiteY2" fmla="*/ 2133600 h 2463800"/>
              <a:gd name="connsiteX3" fmla="*/ 12649237 w 12649237"/>
              <a:gd name="connsiteY3" fmla="*/ 0 h 2463800"/>
              <a:gd name="connsiteX4" fmla="*/ 355637 w 12649237"/>
              <a:gd name="connsiteY4" fmla="*/ 304800 h 2463800"/>
              <a:gd name="connsiteX5" fmla="*/ 37 w 12649237"/>
              <a:gd name="connsiteY5" fmla="*/ 1955800 h 2463800"/>
              <a:gd name="connsiteX0" fmla="*/ 76266 w 12649266"/>
              <a:gd name="connsiteY0" fmla="*/ 1955800 h 2463800"/>
              <a:gd name="connsiteX1" fmla="*/ 10985566 w 12649266"/>
              <a:gd name="connsiteY1" fmla="*/ 2463800 h 2463800"/>
              <a:gd name="connsiteX2" fmla="*/ 12649266 w 12649266"/>
              <a:gd name="connsiteY2" fmla="*/ 2133600 h 2463800"/>
              <a:gd name="connsiteX3" fmla="*/ 12649266 w 12649266"/>
              <a:gd name="connsiteY3" fmla="*/ 0 h 2463800"/>
              <a:gd name="connsiteX4" fmla="*/ 190566 w 12649266"/>
              <a:gd name="connsiteY4" fmla="*/ 127000 h 2463800"/>
              <a:gd name="connsiteX5" fmla="*/ 66 w 12649266"/>
              <a:gd name="connsiteY5" fmla="*/ 1955800 h 2463800"/>
              <a:gd name="connsiteX0" fmla="*/ 76266 w 12649266"/>
              <a:gd name="connsiteY0" fmla="*/ 1828800 h 2336800"/>
              <a:gd name="connsiteX1" fmla="*/ 10985566 w 12649266"/>
              <a:gd name="connsiteY1" fmla="*/ 2336800 h 2336800"/>
              <a:gd name="connsiteX2" fmla="*/ 12649266 w 12649266"/>
              <a:gd name="connsiteY2" fmla="*/ 2006600 h 2336800"/>
              <a:gd name="connsiteX3" fmla="*/ 12649266 w 12649266"/>
              <a:gd name="connsiteY3" fmla="*/ 787400 h 2336800"/>
              <a:gd name="connsiteX4" fmla="*/ 190566 w 12649266"/>
              <a:gd name="connsiteY4" fmla="*/ 0 h 2336800"/>
              <a:gd name="connsiteX5" fmla="*/ 66 w 12649266"/>
              <a:gd name="connsiteY5" fmla="*/ 1828800 h 2336800"/>
              <a:gd name="connsiteX0" fmla="*/ 76266 w 12649266"/>
              <a:gd name="connsiteY0" fmla="*/ 1828800 h 2336800"/>
              <a:gd name="connsiteX1" fmla="*/ 10985566 w 12649266"/>
              <a:gd name="connsiteY1" fmla="*/ 2336800 h 2336800"/>
              <a:gd name="connsiteX2" fmla="*/ 12649266 w 12649266"/>
              <a:gd name="connsiteY2" fmla="*/ 2006600 h 2336800"/>
              <a:gd name="connsiteX3" fmla="*/ 12433366 w 12649266"/>
              <a:gd name="connsiteY3" fmla="*/ 0 h 2336800"/>
              <a:gd name="connsiteX4" fmla="*/ 190566 w 12649266"/>
              <a:gd name="connsiteY4" fmla="*/ 0 h 2336800"/>
              <a:gd name="connsiteX5" fmla="*/ 66 w 12649266"/>
              <a:gd name="connsiteY5" fmla="*/ 1828800 h 2336800"/>
              <a:gd name="connsiteX0" fmla="*/ 0 w 12573000"/>
              <a:gd name="connsiteY0" fmla="*/ 1828800 h 2336800"/>
              <a:gd name="connsiteX1" fmla="*/ 10909300 w 12573000"/>
              <a:gd name="connsiteY1" fmla="*/ 2336800 h 2336800"/>
              <a:gd name="connsiteX2" fmla="*/ 12573000 w 12573000"/>
              <a:gd name="connsiteY2" fmla="*/ 2006600 h 2336800"/>
              <a:gd name="connsiteX3" fmla="*/ 12357100 w 12573000"/>
              <a:gd name="connsiteY3" fmla="*/ 0 h 2336800"/>
              <a:gd name="connsiteX4" fmla="*/ 114300 w 12573000"/>
              <a:gd name="connsiteY4" fmla="*/ 0 h 2336800"/>
              <a:gd name="connsiteX5" fmla="*/ 114300 w 12573000"/>
              <a:gd name="connsiteY5" fmla="*/ 1866900 h 2336800"/>
              <a:gd name="connsiteX0" fmla="*/ 140922 w 12459922"/>
              <a:gd name="connsiteY0" fmla="*/ 1854200 h 2336800"/>
              <a:gd name="connsiteX1" fmla="*/ 10796222 w 12459922"/>
              <a:gd name="connsiteY1" fmla="*/ 2336800 h 2336800"/>
              <a:gd name="connsiteX2" fmla="*/ 12459922 w 12459922"/>
              <a:gd name="connsiteY2" fmla="*/ 2006600 h 2336800"/>
              <a:gd name="connsiteX3" fmla="*/ 12244022 w 12459922"/>
              <a:gd name="connsiteY3" fmla="*/ 0 h 2336800"/>
              <a:gd name="connsiteX4" fmla="*/ 1222 w 12459922"/>
              <a:gd name="connsiteY4" fmla="*/ 0 h 2336800"/>
              <a:gd name="connsiteX5" fmla="*/ 1222 w 12459922"/>
              <a:gd name="connsiteY5" fmla="*/ 1866900 h 2336800"/>
              <a:gd name="connsiteX0" fmla="*/ 140922 w 12244022"/>
              <a:gd name="connsiteY0" fmla="*/ 1854200 h 2336800"/>
              <a:gd name="connsiteX1" fmla="*/ 10796222 w 12244022"/>
              <a:gd name="connsiteY1" fmla="*/ 2336800 h 2336800"/>
              <a:gd name="connsiteX2" fmla="*/ 12180522 w 12244022"/>
              <a:gd name="connsiteY2" fmla="*/ 1854200 h 2336800"/>
              <a:gd name="connsiteX3" fmla="*/ 12244022 w 12244022"/>
              <a:gd name="connsiteY3" fmla="*/ 0 h 2336800"/>
              <a:gd name="connsiteX4" fmla="*/ 1222 w 12244022"/>
              <a:gd name="connsiteY4" fmla="*/ 0 h 2336800"/>
              <a:gd name="connsiteX5" fmla="*/ 1222 w 12244022"/>
              <a:gd name="connsiteY5" fmla="*/ 1866900 h 2336800"/>
              <a:gd name="connsiteX0" fmla="*/ 140922 w 12244022"/>
              <a:gd name="connsiteY0" fmla="*/ 1854200 h 2336800"/>
              <a:gd name="connsiteX1" fmla="*/ 10796222 w 12244022"/>
              <a:gd name="connsiteY1" fmla="*/ 2336800 h 2336800"/>
              <a:gd name="connsiteX2" fmla="*/ 12231322 w 12244022"/>
              <a:gd name="connsiteY2" fmla="*/ 2019300 h 2336800"/>
              <a:gd name="connsiteX3" fmla="*/ 12244022 w 12244022"/>
              <a:gd name="connsiteY3" fmla="*/ 0 h 2336800"/>
              <a:gd name="connsiteX4" fmla="*/ 1222 w 12244022"/>
              <a:gd name="connsiteY4" fmla="*/ 0 h 2336800"/>
              <a:gd name="connsiteX5" fmla="*/ 1222 w 12244022"/>
              <a:gd name="connsiteY5" fmla="*/ 1866900 h 2336800"/>
              <a:gd name="connsiteX0" fmla="*/ 140922 w 12244022"/>
              <a:gd name="connsiteY0" fmla="*/ 1854200 h 2336800"/>
              <a:gd name="connsiteX1" fmla="*/ 10796222 w 12244022"/>
              <a:gd name="connsiteY1" fmla="*/ 2336800 h 2336800"/>
              <a:gd name="connsiteX2" fmla="*/ 12218622 w 12244022"/>
              <a:gd name="connsiteY2" fmla="*/ 2057400 h 2336800"/>
              <a:gd name="connsiteX3" fmla="*/ 12244022 w 12244022"/>
              <a:gd name="connsiteY3" fmla="*/ 0 h 2336800"/>
              <a:gd name="connsiteX4" fmla="*/ 1222 w 12244022"/>
              <a:gd name="connsiteY4" fmla="*/ 0 h 2336800"/>
              <a:gd name="connsiteX5" fmla="*/ 1222 w 12244022"/>
              <a:gd name="connsiteY5" fmla="*/ 1866900 h 2336800"/>
              <a:gd name="connsiteX0" fmla="*/ 140922 w 12244022"/>
              <a:gd name="connsiteY0" fmla="*/ 1854200 h 2336800"/>
              <a:gd name="connsiteX1" fmla="*/ 10796222 w 12244022"/>
              <a:gd name="connsiteY1" fmla="*/ 2336800 h 2336800"/>
              <a:gd name="connsiteX2" fmla="*/ 12218622 w 12244022"/>
              <a:gd name="connsiteY2" fmla="*/ 1934633 h 2336800"/>
              <a:gd name="connsiteX3" fmla="*/ 12244022 w 12244022"/>
              <a:gd name="connsiteY3" fmla="*/ 0 h 2336800"/>
              <a:gd name="connsiteX4" fmla="*/ 1222 w 12244022"/>
              <a:gd name="connsiteY4" fmla="*/ 0 h 2336800"/>
              <a:gd name="connsiteX5" fmla="*/ 1222 w 12244022"/>
              <a:gd name="connsiteY5" fmla="*/ 1866900 h 2336800"/>
              <a:gd name="connsiteX0" fmla="*/ 140922 w 12244022"/>
              <a:gd name="connsiteY0" fmla="*/ 1854200 h 2336800"/>
              <a:gd name="connsiteX1" fmla="*/ 10796222 w 12244022"/>
              <a:gd name="connsiteY1" fmla="*/ 2336800 h 2336800"/>
              <a:gd name="connsiteX2" fmla="*/ 12227089 w 12244022"/>
              <a:gd name="connsiteY2" fmla="*/ 2027766 h 2336800"/>
              <a:gd name="connsiteX3" fmla="*/ 12244022 w 12244022"/>
              <a:gd name="connsiteY3" fmla="*/ 0 h 2336800"/>
              <a:gd name="connsiteX4" fmla="*/ 1222 w 12244022"/>
              <a:gd name="connsiteY4" fmla="*/ 0 h 2336800"/>
              <a:gd name="connsiteX5" fmla="*/ 1222 w 12244022"/>
              <a:gd name="connsiteY5" fmla="*/ 18669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4022" h="2336800">
                <a:moveTo>
                  <a:pt x="140922" y="1854200"/>
                </a:moveTo>
                <a:lnTo>
                  <a:pt x="10796222" y="2336800"/>
                </a:lnTo>
                <a:lnTo>
                  <a:pt x="12227089" y="2027766"/>
                </a:lnTo>
                <a:cubicBezTo>
                  <a:pt x="12231322" y="1354666"/>
                  <a:pt x="12239789" y="673100"/>
                  <a:pt x="12244022" y="0"/>
                </a:cubicBezTo>
                <a:lnTo>
                  <a:pt x="1222" y="0"/>
                </a:lnTo>
                <a:cubicBezTo>
                  <a:pt x="5455" y="651933"/>
                  <a:pt x="-3011" y="1214967"/>
                  <a:pt x="1222" y="1866900"/>
                </a:cubicBezTo>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0142557-52A6-4A43-A68C-84B7E8710612}"/>
              </a:ext>
            </a:extLst>
          </p:cNvPr>
          <p:cNvSpPr/>
          <p:nvPr userDrawn="1"/>
        </p:nvSpPr>
        <p:spPr>
          <a:xfrm>
            <a:off x="-39322" y="-38100"/>
            <a:ext cx="10833287" cy="6896100"/>
          </a:xfrm>
          <a:custGeom>
            <a:avLst/>
            <a:gdLst>
              <a:gd name="connsiteX0" fmla="*/ 0 w 10833100"/>
              <a:gd name="connsiteY0" fmla="*/ 0 h 6896100"/>
              <a:gd name="connsiteX1" fmla="*/ 10833100 w 10833100"/>
              <a:gd name="connsiteY1" fmla="*/ 2336800 h 6896100"/>
              <a:gd name="connsiteX2" fmla="*/ 10833100 w 10833100"/>
              <a:gd name="connsiteY2" fmla="*/ 6896100 h 6896100"/>
              <a:gd name="connsiteX3" fmla="*/ 50800 w 10833100"/>
              <a:gd name="connsiteY3" fmla="*/ 6896100 h 6896100"/>
              <a:gd name="connsiteX4" fmla="*/ 0 w 10833100"/>
              <a:gd name="connsiteY4" fmla="*/ 0 h 6896100"/>
              <a:gd name="connsiteX0" fmla="*/ 0 w 10837334"/>
              <a:gd name="connsiteY0" fmla="*/ 0 h 6896100"/>
              <a:gd name="connsiteX1" fmla="*/ 10837334 w 10837334"/>
              <a:gd name="connsiteY1" fmla="*/ 2374900 h 6896100"/>
              <a:gd name="connsiteX2" fmla="*/ 10833100 w 10837334"/>
              <a:gd name="connsiteY2" fmla="*/ 6896100 h 6896100"/>
              <a:gd name="connsiteX3" fmla="*/ 50800 w 10837334"/>
              <a:gd name="connsiteY3" fmla="*/ 6896100 h 6896100"/>
              <a:gd name="connsiteX4" fmla="*/ 0 w 10837334"/>
              <a:gd name="connsiteY4" fmla="*/ 0 h 6896100"/>
              <a:gd name="connsiteX0" fmla="*/ 0 w 10833190"/>
              <a:gd name="connsiteY0" fmla="*/ 0 h 6896100"/>
              <a:gd name="connsiteX1" fmla="*/ 10820401 w 10833190"/>
              <a:gd name="connsiteY1" fmla="*/ 2472266 h 6896100"/>
              <a:gd name="connsiteX2" fmla="*/ 10833100 w 10833190"/>
              <a:gd name="connsiteY2" fmla="*/ 6896100 h 6896100"/>
              <a:gd name="connsiteX3" fmla="*/ 50800 w 10833190"/>
              <a:gd name="connsiteY3" fmla="*/ 6896100 h 6896100"/>
              <a:gd name="connsiteX4" fmla="*/ 0 w 10833190"/>
              <a:gd name="connsiteY4" fmla="*/ 0 h 6896100"/>
              <a:gd name="connsiteX0" fmla="*/ 0 w 10833287"/>
              <a:gd name="connsiteY0" fmla="*/ 0 h 6896100"/>
              <a:gd name="connsiteX1" fmla="*/ 10828867 w 10833287"/>
              <a:gd name="connsiteY1" fmla="*/ 2353733 h 6896100"/>
              <a:gd name="connsiteX2" fmla="*/ 10833100 w 10833287"/>
              <a:gd name="connsiteY2" fmla="*/ 6896100 h 6896100"/>
              <a:gd name="connsiteX3" fmla="*/ 50800 w 10833287"/>
              <a:gd name="connsiteY3" fmla="*/ 6896100 h 6896100"/>
              <a:gd name="connsiteX4" fmla="*/ 0 w 10833287"/>
              <a:gd name="connsiteY4" fmla="*/ 0 h 6896100"/>
              <a:gd name="connsiteX0" fmla="*/ 0 w 10833287"/>
              <a:gd name="connsiteY0" fmla="*/ 0 h 6896100"/>
              <a:gd name="connsiteX1" fmla="*/ 10828867 w 10833287"/>
              <a:gd name="connsiteY1" fmla="*/ 2366433 h 6896100"/>
              <a:gd name="connsiteX2" fmla="*/ 10833100 w 10833287"/>
              <a:gd name="connsiteY2" fmla="*/ 6896100 h 6896100"/>
              <a:gd name="connsiteX3" fmla="*/ 50800 w 10833287"/>
              <a:gd name="connsiteY3" fmla="*/ 6896100 h 6896100"/>
              <a:gd name="connsiteX4" fmla="*/ 0 w 10833287"/>
              <a:gd name="connsiteY4" fmla="*/ 0 h 689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3287" h="6896100">
                <a:moveTo>
                  <a:pt x="0" y="0"/>
                </a:moveTo>
                <a:lnTo>
                  <a:pt x="10828867" y="2366433"/>
                </a:lnTo>
                <a:cubicBezTo>
                  <a:pt x="10827456" y="3873500"/>
                  <a:pt x="10834511" y="5389033"/>
                  <a:pt x="10833100" y="6896100"/>
                </a:cubicBezTo>
                <a:lnTo>
                  <a:pt x="50800" y="6896100"/>
                </a:lnTo>
                <a:lnTo>
                  <a:pt x="0" y="0"/>
                </a:lnTo>
                <a:close/>
              </a:path>
            </a:pathLst>
          </a:cu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776568" y="6389813"/>
            <a:ext cx="2638864" cy="184666"/>
          </a:xfrm>
          <a:prstGeom prst="rect">
            <a:avLst/>
          </a:prstGeom>
          <a:noFill/>
        </p:spPr>
        <p:txBody>
          <a:bodyPr wrap="none" rtlCol="0">
            <a:spAutoFit/>
          </a:bodyPr>
          <a:lstStyle/>
          <a:p>
            <a:pPr algn="ctr"/>
            <a:r>
              <a:rPr lang="en-US" sz="600" dirty="0">
                <a:solidFill>
                  <a:schemeClr val="tx1"/>
                </a:solidFill>
              </a:rPr>
              <a:t>© 2023, Amazon Web Services, Inc. or its affiliates. All rights reserved. </a:t>
            </a:r>
            <a:endParaRPr lang="en-US" sz="600" dirty="0">
              <a:solidFill>
                <a:schemeClr val="bg1"/>
              </a:solidFill>
            </a:endParaRP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fld id="{3B0E9724-F2E3-024B-A6C9-EB0AE54A815C}" type="datetime1">
              <a:rPr lang="en-US" smtClean="0"/>
              <a:t>11/6/23</a:t>
            </a:fld>
            <a:endParaRPr lang="en-US"/>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9" name="Picture 8">
            <a:extLst>
              <a:ext uri="{FF2B5EF4-FFF2-40B4-BE49-F238E27FC236}">
                <a16:creationId xmlns:a16="http://schemas.microsoft.com/office/drawing/2014/main" id="{43E2FA7C-CCB9-B843-96B5-CEFCD355B07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4360" y="6291072"/>
            <a:ext cx="366804" cy="219456"/>
          </a:xfrm>
          <a:prstGeom prst="rect">
            <a:avLst/>
          </a:prstGeom>
        </p:spPr>
      </p:pic>
    </p:spTree>
    <p:extLst>
      <p:ext uri="{BB962C8B-B14F-4D97-AF65-F5344CB8AC3E}">
        <p14:creationId xmlns:p14="http://schemas.microsoft.com/office/powerpoint/2010/main" val="328045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You2">
    <p:bg>
      <p:bgRef idx="1001">
        <a:schemeClr val="bg2"/>
      </p:bgRef>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449F55B-18AA-4D4E-B849-8DCDB45789BE}"/>
              </a:ext>
            </a:extLst>
          </p:cNvPr>
          <p:cNvSpPr/>
          <p:nvPr userDrawn="1"/>
        </p:nvSpPr>
        <p:spPr>
          <a:xfrm>
            <a:off x="10769600" y="-27448"/>
            <a:ext cx="1435100" cy="4864100"/>
          </a:xfrm>
          <a:custGeom>
            <a:avLst/>
            <a:gdLst>
              <a:gd name="connsiteX0" fmla="*/ 0 w 1422400"/>
              <a:gd name="connsiteY0" fmla="*/ 0 h 4889500"/>
              <a:gd name="connsiteX1" fmla="*/ 0 w 1422400"/>
              <a:gd name="connsiteY1" fmla="*/ 4584700 h 4889500"/>
              <a:gd name="connsiteX2" fmla="*/ 1422400 w 1422400"/>
              <a:gd name="connsiteY2" fmla="*/ 4889500 h 4889500"/>
              <a:gd name="connsiteX3" fmla="*/ 1422400 w 1422400"/>
              <a:gd name="connsiteY3" fmla="*/ 50800 h 4889500"/>
              <a:gd name="connsiteX4" fmla="*/ 0 w 1422400"/>
              <a:gd name="connsiteY4" fmla="*/ 0 h 4889500"/>
              <a:gd name="connsiteX0" fmla="*/ 0 w 1435100"/>
              <a:gd name="connsiteY0" fmla="*/ 0 h 4864100"/>
              <a:gd name="connsiteX1" fmla="*/ 12700 w 1435100"/>
              <a:gd name="connsiteY1" fmla="*/ 4559300 h 4864100"/>
              <a:gd name="connsiteX2" fmla="*/ 1435100 w 1435100"/>
              <a:gd name="connsiteY2" fmla="*/ 4864100 h 4864100"/>
              <a:gd name="connsiteX3" fmla="*/ 1435100 w 1435100"/>
              <a:gd name="connsiteY3" fmla="*/ 25400 h 4864100"/>
              <a:gd name="connsiteX4" fmla="*/ 0 w 1435100"/>
              <a:gd name="connsiteY4" fmla="*/ 0 h 486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100" h="4864100">
                <a:moveTo>
                  <a:pt x="0" y="0"/>
                </a:moveTo>
                <a:cubicBezTo>
                  <a:pt x="4233" y="1519767"/>
                  <a:pt x="8467" y="3039533"/>
                  <a:pt x="12700" y="4559300"/>
                </a:cubicBezTo>
                <a:lnTo>
                  <a:pt x="1435100" y="4864100"/>
                </a:lnTo>
                <a:lnTo>
                  <a:pt x="1435100" y="25400"/>
                </a:lnTo>
                <a:lnTo>
                  <a:pt x="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13" name="Freeform: Shape 12">
            <a:extLst>
              <a:ext uri="{FF2B5EF4-FFF2-40B4-BE49-F238E27FC236}">
                <a16:creationId xmlns:a16="http://schemas.microsoft.com/office/drawing/2014/main" id="{74A356EA-8ADD-4B84-9ED3-0BEDBF560930}"/>
              </a:ext>
            </a:extLst>
          </p:cNvPr>
          <p:cNvSpPr/>
          <p:nvPr userDrawn="1"/>
        </p:nvSpPr>
        <p:spPr>
          <a:xfrm>
            <a:off x="-38100" y="0"/>
            <a:ext cx="10845800" cy="6883400"/>
          </a:xfrm>
          <a:custGeom>
            <a:avLst/>
            <a:gdLst>
              <a:gd name="connsiteX0" fmla="*/ 10795000 w 10795000"/>
              <a:gd name="connsiteY0" fmla="*/ 25400 h 6883400"/>
              <a:gd name="connsiteX1" fmla="*/ 10795000 w 10795000"/>
              <a:gd name="connsiteY1" fmla="*/ 4533900 h 6883400"/>
              <a:gd name="connsiteX2" fmla="*/ 0 w 10795000"/>
              <a:gd name="connsiteY2" fmla="*/ 6883400 h 6883400"/>
              <a:gd name="connsiteX3" fmla="*/ 0 w 10795000"/>
              <a:gd name="connsiteY3" fmla="*/ 0 h 6883400"/>
              <a:gd name="connsiteX4" fmla="*/ 10795000 w 10795000"/>
              <a:gd name="connsiteY4" fmla="*/ 25400 h 6883400"/>
              <a:gd name="connsiteX0" fmla="*/ 10795000 w 10795000"/>
              <a:gd name="connsiteY0" fmla="*/ 0 h 6883400"/>
              <a:gd name="connsiteX1" fmla="*/ 10795000 w 10795000"/>
              <a:gd name="connsiteY1" fmla="*/ 4533900 h 6883400"/>
              <a:gd name="connsiteX2" fmla="*/ 0 w 10795000"/>
              <a:gd name="connsiteY2" fmla="*/ 6883400 h 6883400"/>
              <a:gd name="connsiteX3" fmla="*/ 0 w 10795000"/>
              <a:gd name="connsiteY3" fmla="*/ 0 h 6883400"/>
              <a:gd name="connsiteX4" fmla="*/ 10795000 w 10795000"/>
              <a:gd name="connsiteY4" fmla="*/ 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5000" h="6883400">
                <a:moveTo>
                  <a:pt x="10795000" y="0"/>
                </a:moveTo>
                <a:lnTo>
                  <a:pt x="10795000" y="4533900"/>
                </a:lnTo>
                <a:lnTo>
                  <a:pt x="0" y="6883400"/>
                </a:lnTo>
                <a:lnTo>
                  <a:pt x="0" y="0"/>
                </a:lnTo>
                <a:lnTo>
                  <a:pt x="10795000" y="0"/>
                </a:lnTo>
                <a:close/>
              </a:path>
            </a:pathLst>
          </a:cu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r>
              <a:rPr lang="en-US" sz="4800">
                <a:solidFill>
                  <a:schemeClr val="bg1"/>
                </a:solidFill>
                <a:latin typeface="+mj-lt"/>
              </a:rPr>
              <a:t>Thank you!</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fld id="{124D6EBB-415B-7240-A871-D4106BF21AD2}" type="datetime1">
              <a:rPr lang="en-US" smtClean="0"/>
              <a:t>11/6/23</a:t>
            </a:fld>
            <a:endParaRPr lang="en-US"/>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1707062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8E2CE-82E6-2B4B-9754-1864CBDA356F}"/>
              </a:ext>
            </a:extLst>
          </p:cNvPr>
          <p:cNvSpPr>
            <a:spLocks noGrp="1"/>
          </p:cNvSpPr>
          <p:nvPr>
            <p:ph type="dt" sz="half" idx="14"/>
          </p:nvPr>
        </p:nvSpPr>
        <p:spPr/>
        <p:txBody>
          <a:bodyPr/>
          <a:lstStyle/>
          <a:p>
            <a:fld id="{956FA36F-0BA0-3B4C-8A1C-03750387DEF3}" type="datetime1">
              <a:rPr lang="en-US" smtClean="0"/>
              <a:t>11/6/23</a:t>
            </a:fld>
            <a:endParaRPr lang="en-US"/>
          </a:p>
        </p:txBody>
      </p:sp>
      <p:sp>
        <p:nvSpPr>
          <p:cNvPr id="3" name="Footer Placeholder 2">
            <a:extLst>
              <a:ext uri="{FF2B5EF4-FFF2-40B4-BE49-F238E27FC236}">
                <a16:creationId xmlns:a16="http://schemas.microsoft.com/office/drawing/2014/main" id="{EF46858B-BB8C-A14E-A484-43A5DC117E16}"/>
              </a:ext>
            </a:extLst>
          </p:cNvPr>
          <p:cNvSpPr>
            <a:spLocks noGrp="1"/>
          </p:cNvSpPr>
          <p:nvPr>
            <p:ph type="ftr" sz="quarter" idx="15"/>
          </p:nvPr>
        </p:nvSpPr>
        <p:spPr/>
        <p:txBody>
          <a:bodyPr/>
          <a:lstStyle/>
          <a:p>
            <a:endParaRPr lang="en-US"/>
          </a:p>
        </p:txBody>
      </p:sp>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5724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17AF-F0F9-4F0C-A17A-347677D68E0A}"/>
              </a:ext>
            </a:extLst>
          </p:cNvPr>
          <p:cNvSpPr>
            <a:spLocks noGrp="1"/>
          </p:cNvSpPr>
          <p:nvPr>
            <p:ph type="title" hasCustomPrompt="1"/>
          </p:nvPr>
        </p:nvSpPr>
        <p:spPr>
          <a:xfrm>
            <a:off x="620712" y="914400"/>
            <a:ext cx="10950577" cy="609600"/>
          </a:xfrm>
        </p:spPr>
        <p:txBody>
          <a:bodyPr anchor="t"/>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6C576566-CEC8-4063-9FF9-AE08905423D7}"/>
              </a:ext>
            </a:extLst>
          </p:cNvPr>
          <p:cNvSpPr>
            <a:spLocks noGrp="1"/>
          </p:cNvSpPr>
          <p:nvPr>
            <p:ph idx="1" hasCustomPrompt="1"/>
          </p:nvPr>
        </p:nvSpPr>
        <p:spPr>
          <a:xfrm>
            <a:off x="5803900" y="1524000"/>
            <a:ext cx="5767388" cy="4686300"/>
          </a:xfrm>
        </p:spPr>
        <p:txBody>
          <a:bodyPr/>
          <a:lstStyle>
            <a:lvl1pPr marL="0" indent="0">
              <a:buNone/>
              <a:defRPr sz="24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the icon to add a chart, table or other graphic</a:t>
            </a:r>
          </a:p>
        </p:txBody>
      </p:sp>
      <p:sp>
        <p:nvSpPr>
          <p:cNvPr id="4" name="Text Placeholder 3">
            <a:extLst>
              <a:ext uri="{FF2B5EF4-FFF2-40B4-BE49-F238E27FC236}">
                <a16:creationId xmlns:a16="http://schemas.microsoft.com/office/drawing/2014/main" id="{893F6125-A1B7-4B8A-ACBB-C0DD9DDBB327}"/>
              </a:ext>
            </a:extLst>
          </p:cNvPr>
          <p:cNvSpPr>
            <a:spLocks noGrp="1"/>
          </p:cNvSpPr>
          <p:nvPr>
            <p:ph type="body" sz="half" idx="2" hasCustomPrompt="1"/>
          </p:nvPr>
        </p:nvSpPr>
        <p:spPr>
          <a:xfrm>
            <a:off x="609600" y="1524000"/>
            <a:ext cx="4787900" cy="4686299"/>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5" name="Date Placeholder 4">
            <a:extLst>
              <a:ext uri="{FF2B5EF4-FFF2-40B4-BE49-F238E27FC236}">
                <a16:creationId xmlns:a16="http://schemas.microsoft.com/office/drawing/2014/main" id="{B63B5E9F-3DD1-F246-85D1-A3485E58CE7E}"/>
              </a:ext>
            </a:extLst>
          </p:cNvPr>
          <p:cNvSpPr>
            <a:spLocks noGrp="1"/>
          </p:cNvSpPr>
          <p:nvPr>
            <p:ph type="dt" sz="half" idx="14"/>
          </p:nvPr>
        </p:nvSpPr>
        <p:spPr/>
        <p:txBody>
          <a:bodyPr/>
          <a:lstStyle/>
          <a:p>
            <a:fld id="{4E0450B4-B2B3-3B45-8C8D-BA9DE6842DEE}" type="datetime1">
              <a:rPr lang="en-US" smtClean="0"/>
              <a:t>11/6/23</a:t>
            </a:fld>
            <a:endParaRPr lang="en-US"/>
          </a:p>
        </p:txBody>
      </p:sp>
      <p:sp>
        <p:nvSpPr>
          <p:cNvPr id="6" name="Footer Placeholder 5">
            <a:extLst>
              <a:ext uri="{FF2B5EF4-FFF2-40B4-BE49-F238E27FC236}">
                <a16:creationId xmlns:a16="http://schemas.microsoft.com/office/drawing/2014/main" id="{295A5778-7A1E-514D-AC2F-3FFE506EA87B}"/>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963B1849-45A5-D546-84A7-67AD946B77A3}"/>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344381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2F9-1BFF-4597-97C1-0DBDDC0ED0CF}"/>
              </a:ext>
            </a:extLst>
          </p:cNvPr>
          <p:cNvSpPr>
            <a:spLocks noGrp="1"/>
          </p:cNvSpPr>
          <p:nvPr>
            <p:ph type="title" hasCustomPrompt="1"/>
          </p:nvPr>
        </p:nvSpPr>
        <p:spPr/>
        <p:txBody>
          <a:bodyPr/>
          <a:lstStyle>
            <a:lvl1pPr>
              <a:defRPr/>
            </a:lvl1pPr>
          </a:lstStyle>
          <a:p>
            <a:r>
              <a:rPr lang="en-US" dirty="0"/>
              <a:t>Title and vertical text layout (international)</a:t>
            </a:r>
          </a:p>
        </p:txBody>
      </p:sp>
      <p:sp>
        <p:nvSpPr>
          <p:cNvPr id="3" name="Vertical Text Placeholder 2">
            <a:extLst>
              <a:ext uri="{FF2B5EF4-FFF2-40B4-BE49-F238E27FC236}">
                <a16:creationId xmlns:a16="http://schemas.microsoft.com/office/drawing/2014/main" id="{CD60AD46-E5C5-4ED0-A450-0B2DC3F9FF07}"/>
              </a:ext>
            </a:extLst>
          </p:cNvPr>
          <p:cNvSpPr>
            <a:spLocks noGrp="1"/>
          </p:cNvSpPr>
          <p:nvPr>
            <p:ph type="body" orient="vert" idx="1" hasCustomPrompt="1"/>
          </p:nvPr>
        </p:nvSpPr>
        <p:spPr/>
        <p:txBody>
          <a:bodyPr vert="eaVert"/>
          <a:lstStyle>
            <a:lvl1pPr>
              <a:defRPr/>
            </a:lvl1pPr>
          </a:lstStyle>
          <a:p>
            <a:pPr lvl="0"/>
            <a:r>
              <a:rPr lang="en-US" dirty="0"/>
              <a:t>Enter bulleted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074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43C3A-0026-48EB-B5D3-CD08B9EB755E}"/>
              </a:ext>
            </a:extLst>
          </p:cNvPr>
          <p:cNvSpPr>
            <a:spLocks noGrp="1"/>
          </p:cNvSpPr>
          <p:nvPr>
            <p:ph type="title" orient="vert" hasCustomPrompt="1"/>
          </p:nvPr>
        </p:nvSpPr>
        <p:spPr>
          <a:xfrm>
            <a:off x="10337800" y="914400"/>
            <a:ext cx="1244600" cy="5262562"/>
          </a:xfrm>
        </p:spPr>
        <p:txBody>
          <a:bodyPr vert="eaVert"/>
          <a:lstStyle>
            <a:lvl1pPr>
              <a:defRPr/>
            </a:lvl1pPr>
          </a:lstStyle>
          <a:p>
            <a:r>
              <a:rPr lang="en-US" dirty="0"/>
              <a:t>Vertical title and text layout (international)</a:t>
            </a:r>
          </a:p>
        </p:txBody>
      </p:sp>
      <p:sp>
        <p:nvSpPr>
          <p:cNvPr id="3" name="Vertical Text Placeholder 2">
            <a:extLst>
              <a:ext uri="{FF2B5EF4-FFF2-40B4-BE49-F238E27FC236}">
                <a16:creationId xmlns:a16="http://schemas.microsoft.com/office/drawing/2014/main" id="{037DD4BE-6749-4AD2-A946-E89FB63F5217}"/>
              </a:ext>
            </a:extLst>
          </p:cNvPr>
          <p:cNvSpPr>
            <a:spLocks noGrp="1"/>
          </p:cNvSpPr>
          <p:nvPr>
            <p:ph type="body" orient="vert" idx="1" hasCustomPrompt="1"/>
          </p:nvPr>
        </p:nvSpPr>
        <p:spPr>
          <a:xfrm>
            <a:off x="609600" y="914399"/>
            <a:ext cx="9728200" cy="5262563"/>
          </a:xfrm>
        </p:spPr>
        <p:txBody>
          <a:bodyPr vert="eaVert"/>
          <a:lstStyle>
            <a:lvl1pPr>
              <a:defRPr/>
            </a:lvl1pPr>
          </a:lstStyle>
          <a:p>
            <a:pPr lvl="0"/>
            <a:r>
              <a:rPr lang="en-US" dirty="0"/>
              <a:t>Enter vertical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6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3_Plain Page">
  <p:cSld name="3_Plain Page">
    <p:bg>
      <p:bgPr>
        <a:solidFill>
          <a:schemeClr val="lt1"/>
        </a:solidFill>
        <a:effectLst/>
      </p:bgPr>
    </p:bg>
    <p:spTree>
      <p:nvGrpSpPr>
        <p:cNvPr id="1" name="Shape 519"/>
        <p:cNvGrpSpPr/>
        <p:nvPr/>
      </p:nvGrpSpPr>
      <p:grpSpPr>
        <a:xfrm>
          <a:off x="0" y="0"/>
          <a:ext cx="0" cy="0"/>
          <a:chOff x="0" y="0"/>
          <a:chExt cx="0" cy="0"/>
        </a:xfrm>
      </p:grpSpPr>
      <p:sp>
        <p:nvSpPr>
          <p:cNvPr id="520" name="Google Shape;520;p117"/>
          <p:cNvSpPr txBox="1">
            <a:spLocks noGrp="1"/>
          </p:cNvSpPr>
          <p:nvPr>
            <p:ph type="sldNum" idx="12"/>
          </p:nvPr>
        </p:nvSpPr>
        <p:spPr>
          <a:xfrm>
            <a:off x="9169400" y="6352617"/>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0" marR="0" lvl="1" indent="0" algn="r" rtl="0">
              <a:spcBef>
                <a:spcPts val="0"/>
              </a:spcBef>
              <a:buNone/>
              <a:defRPr sz="1200" b="0" i="0" u="none" strike="noStrike" cap="none">
                <a:solidFill>
                  <a:schemeClr val="dk1"/>
                </a:solidFill>
                <a:latin typeface="Arial"/>
                <a:ea typeface="Arial"/>
                <a:cs typeface="Arial"/>
                <a:sym typeface="Arial"/>
              </a:defRPr>
            </a:lvl2pPr>
            <a:lvl3pPr marL="0" marR="0" lvl="2" indent="0" algn="r" rtl="0">
              <a:spcBef>
                <a:spcPts val="0"/>
              </a:spcBef>
              <a:buNone/>
              <a:defRPr sz="1200" b="0" i="0" u="none" strike="noStrike" cap="none">
                <a:solidFill>
                  <a:schemeClr val="dk1"/>
                </a:solidFill>
                <a:latin typeface="Arial"/>
                <a:ea typeface="Arial"/>
                <a:cs typeface="Arial"/>
                <a:sym typeface="Arial"/>
              </a:defRPr>
            </a:lvl3pPr>
            <a:lvl4pPr marL="0" marR="0" lvl="3" indent="0" algn="r" rtl="0">
              <a:spcBef>
                <a:spcPts val="0"/>
              </a:spcBef>
              <a:buNone/>
              <a:defRPr sz="1200" b="0" i="0" u="none" strike="noStrike" cap="none">
                <a:solidFill>
                  <a:schemeClr val="dk1"/>
                </a:solidFill>
                <a:latin typeface="Arial"/>
                <a:ea typeface="Arial"/>
                <a:cs typeface="Arial"/>
                <a:sym typeface="Arial"/>
              </a:defRPr>
            </a:lvl4pPr>
            <a:lvl5pPr marL="0" marR="0" lvl="4" indent="0" algn="r" rtl="0">
              <a:spcBef>
                <a:spcPts val="0"/>
              </a:spcBef>
              <a:buNone/>
              <a:defRPr sz="1200" b="0" i="0" u="none" strike="noStrike" cap="none">
                <a:solidFill>
                  <a:schemeClr val="dk1"/>
                </a:solidFill>
                <a:latin typeface="Arial"/>
                <a:ea typeface="Arial"/>
                <a:cs typeface="Arial"/>
                <a:sym typeface="Arial"/>
              </a:defRPr>
            </a:lvl5pPr>
            <a:lvl6pPr marL="0" marR="0" lvl="5" indent="0" algn="r" rtl="0">
              <a:spcBef>
                <a:spcPts val="0"/>
              </a:spcBef>
              <a:buNone/>
              <a:defRPr sz="1200" b="0" i="0" u="none" strike="noStrike" cap="none">
                <a:solidFill>
                  <a:schemeClr val="dk1"/>
                </a:solidFill>
                <a:latin typeface="Arial"/>
                <a:ea typeface="Arial"/>
                <a:cs typeface="Arial"/>
                <a:sym typeface="Arial"/>
              </a:defRPr>
            </a:lvl6pPr>
            <a:lvl7pPr marL="0" marR="0" lvl="6" indent="0" algn="r" rtl="0">
              <a:spcBef>
                <a:spcPts val="0"/>
              </a:spcBef>
              <a:buNone/>
              <a:defRPr sz="1200" b="0" i="0" u="none" strike="noStrike" cap="none">
                <a:solidFill>
                  <a:schemeClr val="dk1"/>
                </a:solidFill>
                <a:latin typeface="Arial"/>
                <a:ea typeface="Arial"/>
                <a:cs typeface="Arial"/>
                <a:sym typeface="Arial"/>
              </a:defRPr>
            </a:lvl7pPr>
            <a:lvl8pPr marL="0" marR="0" lvl="7" indent="0" algn="r" rtl="0">
              <a:spcBef>
                <a:spcPts val="0"/>
              </a:spcBef>
              <a:buNone/>
              <a:defRPr sz="1200" b="0" i="0" u="none" strike="noStrike" cap="none">
                <a:solidFill>
                  <a:schemeClr val="dk1"/>
                </a:solidFill>
                <a:latin typeface="Arial"/>
                <a:ea typeface="Arial"/>
                <a:cs typeface="Arial"/>
                <a:sym typeface="Arial"/>
              </a:defRPr>
            </a:lvl8pPr>
            <a:lvl9pPr marL="0" marR="0" lvl="8" indent="0" algn="r" rtl="0">
              <a:spcBef>
                <a:spcPts val="0"/>
              </a:spcBef>
              <a:buNone/>
              <a:defRPr sz="1200" b="0" i="0" u="none" strike="noStrike" cap="none">
                <a:solidFill>
                  <a:schemeClr val="dk1"/>
                </a:solidFill>
                <a:latin typeface="Arial"/>
                <a:ea typeface="Arial"/>
                <a:cs typeface="Arial"/>
                <a:sym typeface="Arial"/>
              </a:defRPr>
            </a:lvl9pPr>
          </a:lstStyle>
          <a:p>
            <a:fld id="{00000000-1234-1234-1234-123412341234}" type="slidenum">
              <a:rPr lang="en-GB" smtClean="0"/>
              <a:pPr/>
              <a:t>‹#›</a:t>
            </a:fld>
            <a:endParaRPr lang="en-GB"/>
          </a:p>
        </p:txBody>
      </p:sp>
      <p:sp>
        <p:nvSpPr>
          <p:cNvPr id="521" name="Google Shape;521;p117"/>
          <p:cNvSpPr txBox="1">
            <a:spLocks noGrp="1"/>
          </p:cNvSpPr>
          <p:nvPr>
            <p:ph type="body" idx="1"/>
          </p:nvPr>
        </p:nvSpPr>
        <p:spPr>
          <a:xfrm>
            <a:off x="255588" y="1357313"/>
            <a:ext cx="11615600" cy="4686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sz="1867">
                <a:solidFill>
                  <a:schemeClr val="dk1"/>
                </a:solidFill>
                <a:latin typeface="Arial"/>
                <a:ea typeface="Arial"/>
                <a:cs typeface="Arial"/>
                <a:sym typeface="Arial"/>
              </a:defRPr>
            </a:lvl1pPr>
            <a:lvl2pPr marL="1219170" lvl="1"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2pPr>
            <a:lvl3pPr marL="1828754" lvl="2"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3pPr>
            <a:lvl4pPr marL="2438339" lvl="3"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4pPr>
            <a:lvl5pPr marL="3047924" lvl="4" indent="-423323" algn="l" rtl="0">
              <a:lnSpc>
                <a:spcPct val="90000"/>
              </a:lnSpc>
              <a:spcBef>
                <a:spcPts val="2133"/>
              </a:spcBef>
              <a:spcAft>
                <a:spcPts val="0"/>
              </a:spcAft>
              <a:buClr>
                <a:schemeClr val="dk1"/>
              </a:buClr>
              <a:buSzPts val="1400"/>
              <a:buChar char="○"/>
              <a:defRPr sz="1867">
                <a:solidFill>
                  <a:schemeClr val="dk1"/>
                </a:solidFill>
                <a:latin typeface="Arial"/>
                <a:ea typeface="Arial"/>
                <a:cs typeface="Arial"/>
                <a:sym typeface="Arial"/>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a:p>
        </p:txBody>
      </p:sp>
      <p:sp>
        <p:nvSpPr>
          <p:cNvPr id="522" name="Google Shape;522;p117"/>
          <p:cNvSpPr txBox="1">
            <a:spLocks noGrp="1"/>
          </p:cNvSpPr>
          <p:nvPr>
            <p:ph type="title"/>
          </p:nvPr>
        </p:nvSpPr>
        <p:spPr>
          <a:xfrm>
            <a:off x="254835" y="329785"/>
            <a:ext cx="11616800" cy="779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2"/>
              </a:buClr>
              <a:buSzPts val="3000"/>
              <a:buFont typeface="Arial"/>
              <a:buNone/>
              <a:defRPr sz="4000" b="1">
                <a:solidFill>
                  <a:schemeClr val="dk2"/>
                </a:solidFill>
                <a:latin typeface="Arial"/>
                <a:ea typeface="Arial"/>
                <a:cs typeface="Arial"/>
                <a:sym typeface="Aria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extLst>
      <p:ext uri="{BB962C8B-B14F-4D97-AF65-F5344CB8AC3E}">
        <p14:creationId xmlns:p14="http://schemas.microsoft.com/office/powerpoint/2010/main" val="3593131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Tree>
    <p:extLst>
      <p:ext uri="{BB962C8B-B14F-4D97-AF65-F5344CB8AC3E}">
        <p14:creationId xmlns:p14="http://schemas.microsoft.com/office/powerpoint/2010/main" val="360781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8555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7186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72588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609600" y="2039935"/>
            <a:ext cx="5157788" cy="4149728"/>
          </a:xfrm>
        </p:spPr>
        <p:txBody>
          <a:bodyPr lIns="0"/>
          <a:lstStyle>
            <a:lvl1pPr marL="0" indent="0">
              <a:spcAft>
                <a:spcPts val="1800"/>
              </a:spcAft>
              <a:buNone/>
              <a:defRPr sz="20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fld id="{D6691B6F-F768-704A-BA11-1EBB83F62573}" type="datetime1">
              <a:rPr lang="en-US" smtClean="0"/>
              <a:t>11/6/23</a:t>
            </a:fld>
            <a:endParaRPr lang="en-US"/>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164047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611" y="283521"/>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8308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6100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65947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258482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C74D4DF-63CD-4CDB-9D01-1F827560DF61}" type="datetime1">
              <a:rPr lang="en-US" smtClean="0"/>
              <a:t>11/6/23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4747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F4BFA6D-927B-4AC0-A4BD-3D4138E4498B}" type="datetime1">
              <a:rPr lang="en-US" smtClean="0"/>
              <a:t>11/6/23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5883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07B1A234-D88A-446B-9645-27EFDB54CFD3}" type="datetime1">
              <a:rPr lang="en-US" smtClean="0"/>
              <a:t>11/6/23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2962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1AD91FB-5673-4A10-9046-2C53B7161081}" type="datetime1">
              <a:rPr lang="en-US" smtClean="0"/>
              <a:t>11/6/23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022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A4089B91-DB7C-448B-A99E-D2A1C84A18F5}" type="datetime1">
              <a:rPr lang="en-US" smtClean="0"/>
              <a:t>11/6/23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86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A1C55461-6871-436E-86FC-8B70D58E9171}" type="datetime1">
              <a:rPr lang="en-US" smtClean="0"/>
              <a:t>11/6/23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8235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5157787"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609600" y="2039935"/>
            <a:ext cx="5157787" cy="4149727"/>
          </a:xfrm>
        </p:spPr>
        <p:txBody>
          <a:bodyPr lIns="0"/>
          <a:lstStyle>
            <a:lvl1pPr marL="0" indent="0">
              <a:spcAft>
                <a:spcPts val="1800"/>
              </a:spcAft>
              <a:buNone/>
              <a:defRPr sz="20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6172200" y="1737360"/>
            <a:ext cx="54102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fld id="{B5091E14-B518-3F49-B0F8-363272165384}" type="datetime1">
              <a:rPr lang="en-US" smtClean="0"/>
              <a:t>11/6/23</a:t>
            </a:fld>
            <a:endParaRPr lang="en-US"/>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17233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CA0E5E7B-A14A-433E-9E64-64BE8B900F4E}" type="datetime1">
              <a:rPr lang="en-US" smtClean="0"/>
              <a:t>11/6/23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288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F6724418-16A6-499F-B904-8AEB36AD7713}" type="datetime1">
              <a:rPr lang="en-US" smtClean="0"/>
              <a:t>11/6/23</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366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DD5D90B5-06C2-4969-B6DF-6105FA7B4578}" type="datetime1">
              <a:rPr lang="en-US" smtClean="0"/>
              <a:t>11/6/23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1025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D800B628-E489-4FDF-86CA-D3FAA52F1957}" type="datetime1">
              <a:rPr lang="en-US" smtClean="0"/>
              <a:t>11/6/23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776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EDB07AF7-04C9-4428-A72A-BD11CC6213E4}" type="datetime1">
              <a:rPr lang="en-US" smtClean="0"/>
              <a:t>11/6/23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31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4C46B72F-017C-4A0C-9C81-7616FD0A186A}" type="datetime1">
              <a:rPr lang="en-US" smtClean="0"/>
              <a:t>11/6/23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1386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8DABA9D-13A1-42E1-A3A4-5D2048B6DCCB}" type="datetime1">
              <a:rPr lang="en-US" smtClean="0"/>
              <a:t>11/6/23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2563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209B6FAF-883D-438B-909E-8FA175AD64E0}" type="datetime1">
              <a:rPr lang="en-US" smtClean="0"/>
              <a:t>11/6/23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19128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6B30C92F-C68A-4024-90CD-7EFEDDC4B881}" type="datetime1">
              <a:rPr lang="en-US" smtClean="0"/>
              <a:t>11/6/23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9140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E0D4276-802F-4BE5-A430-EF41DFB8FD48}" type="datetime1">
              <a:rPr lang="en-US" smtClean="0"/>
              <a:t>11/6/23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34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2039935"/>
            <a:ext cx="3479799"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1" y="2039935"/>
            <a:ext cx="3479799"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2039935"/>
            <a:ext cx="3479799"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fld id="{98FB1966-4D5F-3645-96BA-7D06972AAF73}" type="datetime1">
              <a:rPr lang="en-US" smtClean="0"/>
              <a:t>11/6/23</a:t>
            </a:fld>
            <a:endParaRPr lang="en-US"/>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endParaRPr lang="en-US"/>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47256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05610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EEE2127E-9482-446E-B087-A247E7657083}" type="datetime1">
              <a:rPr lang="en-US" smtClean="0"/>
              <a:t>11/6/23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84637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E1EB3D74-605A-4204-B5D6-90EEC6B9C9E2}" type="datetime1">
              <a:rPr lang="en-US" smtClean="0"/>
              <a:t>11/6/23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7874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9049023B-DF71-4B73-B228-E2C049A6AD48}" type="datetime1">
              <a:rPr lang="en-US" smtClean="0"/>
              <a:t>11/6/23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318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A326C076-6306-40F6-97A2-7EB6B3065288}" type="datetime1">
              <a:rPr lang="en-US" smtClean="0"/>
              <a:t>11/6/23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614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804EDE68-18E0-4144-9301-3142C0417FED}" type="datetime1">
              <a:rPr lang="en-US" smtClean="0"/>
              <a:t>11/6/23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3363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C7F4C7B-406F-45E4-ADB0-A7D10880D443}" type="datetime1">
              <a:rPr lang="en-US" smtClean="0"/>
              <a:t>11/6/23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33734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472A264E-FECA-4BD1-9BC8-599C330A1670}" type="datetime1">
              <a:rPr lang="en-US" smtClean="0"/>
              <a:t>11/6/23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231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C9F848F-CED5-4220-A084-065EAC36B5E1}" type="datetime1">
              <a:rPr lang="en-US" smtClean="0"/>
              <a:t>11/6/23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30864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8EEE124-6F6E-4D41-82DD-7984BE99EF90}" type="datetime1">
              <a:rPr lang="en-US" smtClean="0"/>
              <a:t>11/6/23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2451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Column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3621024"/>
            <a:ext cx="3479799" cy="22907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2" y="3621024"/>
            <a:ext cx="3479799" cy="22907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3621024"/>
            <a:ext cx="3479799" cy="2290765"/>
          </a:xfrm>
        </p:spPr>
        <p:txBody>
          <a:bodyPr lIns="0"/>
          <a:lstStyle>
            <a:lvl1pPr marL="0" indent="0">
              <a:spcAft>
                <a:spcPts val="1800"/>
              </a:spcAft>
              <a:buNone/>
              <a:defRPr sz="20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388872" y="1553369"/>
            <a:ext cx="1701800" cy="1481931"/>
          </a:xfrm>
        </p:spPr>
        <p:txBody>
          <a:bodyPr/>
          <a:lstStyle>
            <a:lvl1pPr marL="0" indent="0">
              <a:buNone/>
              <a:defRPr sz="1800"/>
            </a:lvl1pPr>
          </a:lstStyle>
          <a:p>
            <a:r>
              <a:rPr lang="en-US"/>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5135373" y="1553369"/>
            <a:ext cx="1701800" cy="1481931"/>
          </a:xfrm>
        </p:spPr>
        <p:txBody>
          <a:bodyPr/>
          <a:lstStyle>
            <a:lvl1pPr marL="0" indent="0">
              <a:buNone/>
              <a:defRPr sz="1800"/>
            </a:lvl1pPr>
          </a:lstStyle>
          <a:p>
            <a:r>
              <a:rPr lang="en-US"/>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8881872" y="1553369"/>
            <a:ext cx="1701800" cy="1481931"/>
          </a:xfrm>
        </p:spPr>
        <p:txBody>
          <a:bodyPr/>
          <a:lstStyle>
            <a:lvl1pPr marL="0" indent="0">
              <a:buNone/>
              <a:defRPr sz="1800"/>
            </a:lvl1pPr>
          </a:lstStyle>
          <a:p>
            <a:r>
              <a:rPr lang="en-US"/>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fld id="{8265BE74-62E6-1847-9F2C-D6BBB71E6920}" type="datetime1">
              <a:rPr lang="en-US" smtClean="0"/>
              <a:t>11/6/23</a:t>
            </a:fld>
            <a:endParaRPr lang="en-US"/>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endParaRPr lang="en-US"/>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62978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FB073947-9937-4A65-BDA6-3D5AF1037ABC}" type="datetime1">
              <a:rPr lang="en-US" smtClean="0"/>
              <a:t>11/6/23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67323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63F88B49-5B1B-4E2D-8C8F-7CA7F10A3255}" type="datetime1">
              <a:rPr lang="en-US" smtClean="0"/>
              <a:t>11/6/23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6191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85BBC68-1462-434F-B673-3472709C516B}" type="datetime1">
              <a:rPr lang="en-US" smtClean="0"/>
              <a:t>11/6/23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8798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EAC9F4B5-842F-4A2A-8A6D-8EFE0F529FEB}" type="datetime1">
              <a:rPr lang="en-US" smtClean="0"/>
              <a:t>11/6/23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396974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4277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210057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98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65025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19229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80625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0" y="2039935"/>
            <a:ext cx="2377440"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471333"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471333" y="2039935"/>
            <a:ext cx="2377440"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333066"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333066" y="2039935"/>
            <a:ext cx="2377440" cy="3586165"/>
          </a:xfrm>
        </p:spPr>
        <p:txBody>
          <a:bodyPr lIns="0"/>
          <a:lstStyle>
            <a:lvl1pPr marL="0" indent="0">
              <a:spcAft>
                <a:spcPts val="1800"/>
              </a:spcAft>
              <a:buNone/>
              <a:defRPr sz="20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9194799"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9194799" y="2039935"/>
            <a:ext cx="2377440"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fld id="{EAA1DA1F-7132-A84D-86CD-1C78C51D2BD1}" type="datetime1">
              <a:rPr lang="en-US" smtClean="0"/>
              <a:t>11/6/23</a:t>
            </a:fld>
            <a:endParaRPr lang="en-US"/>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endParaRPr lang="en-US"/>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304897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08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97747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41682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17484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38430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017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11830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35008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4046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86257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379BE4D3-911F-493C-B2F1-79B5925D195B}" type="datetime1">
              <a:rPr lang="en-US" smtClean="0"/>
              <a:t>11/6/23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92187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620712" y="914400"/>
            <a:ext cx="10950576" cy="609600"/>
          </a:xfrm>
        </p:spPr>
        <p:txBody>
          <a:bodyPr anchor="t"/>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5803900" y="1737360"/>
            <a:ext cx="5767388" cy="447141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609600" y="2039936"/>
            <a:ext cx="4787900" cy="4170363"/>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609600" y="1737360"/>
            <a:ext cx="47879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fld id="{1DB5CA0A-0168-8841-8DA0-D579A429E16F}" type="datetime1">
              <a:rPr lang="en-US" smtClean="0"/>
              <a:t>11/6/23</a:t>
            </a:fld>
            <a:endParaRPr lang="en-US"/>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endParaRPr lang="en-US"/>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27952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70FBB2A7-38CE-412E-AA01-F782178987E6}" type="datetime1">
              <a:rPr lang="en-US" smtClean="0"/>
              <a:t>11/6/23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44624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9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1784"/>
            <a:ext cx="12188826" cy="6856215"/>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634450"/>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algn="ctr"/>
            <a:r>
              <a:rPr lang="en-US" sz="600" dirty="0">
                <a:solidFill>
                  <a:schemeClr val="bg1"/>
                </a:solidFill>
              </a:rPr>
              <a:t>© 2021, Amazon Web Services, Inc. or its affiliates. All rights reserved. Amazon Confidential and Trademark.</a:t>
            </a:r>
          </a:p>
        </p:txBody>
      </p:sp>
    </p:spTree>
    <p:extLst>
      <p:ext uri="{BB962C8B-B14F-4D97-AF65-F5344CB8AC3E}">
        <p14:creationId xmlns:p14="http://schemas.microsoft.com/office/powerpoint/2010/main" val="2853671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535531"/>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6" name="Graphic 5">
            <a:extLst>
              <a:ext uri="{FF2B5EF4-FFF2-40B4-BE49-F238E27FC236}">
                <a16:creationId xmlns:a16="http://schemas.microsoft.com/office/drawing/2014/main" id="{7CF6F1DE-785D-B447-B77F-9656890E6C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2083" y="6204439"/>
            <a:ext cx="1550865" cy="437688"/>
          </a:xfrm>
          <a:prstGeom prst="rect">
            <a:avLst/>
          </a:prstGeom>
        </p:spPr>
      </p:pic>
    </p:spTree>
    <p:extLst>
      <p:ext uri="{BB962C8B-B14F-4D97-AF65-F5344CB8AC3E}">
        <p14:creationId xmlns:p14="http://schemas.microsoft.com/office/powerpoint/2010/main" val="1988152599"/>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Graphic 6">
            <a:extLst>
              <a:ext uri="{FF2B5EF4-FFF2-40B4-BE49-F238E27FC236}">
                <a16:creationId xmlns:a16="http://schemas.microsoft.com/office/drawing/2014/main" id="{3BF7C238-D895-C44D-BD6B-EFDA86D46E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2083" y="6204439"/>
            <a:ext cx="1550865" cy="437688"/>
          </a:xfrm>
          <a:prstGeom prst="rect">
            <a:avLst/>
          </a:prstGeom>
        </p:spPr>
      </p:pic>
    </p:spTree>
    <p:extLst>
      <p:ext uri="{BB962C8B-B14F-4D97-AF65-F5344CB8AC3E}">
        <p14:creationId xmlns:p14="http://schemas.microsoft.com/office/powerpoint/2010/main" val="4130917838"/>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BF3459-015A-C44A-A573-0FCF6743FD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84" r="31584"/>
          <a:stretch/>
        </p:blipFill>
        <p:spPr>
          <a:xfrm>
            <a:off x="1895312" y="0"/>
            <a:ext cx="10287000" cy="6858000"/>
          </a:xfrm>
          <a:prstGeom prst="rect">
            <a:avLst/>
          </a:prstGeom>
        </p:spPr>
      </p:pic>
      <p:sp>
        <p:nvSpPr>
          <p:cNvPr id="9" name="Rectangle 3">
            <a:extLst>
              <a:ext uri="{FF2B5EF4-FFF2-40B4-BE49-F238E27FC236}">
                <a16:creationId xmlns:a16="http://schemas.microsoft.com/office/drawing/2014/main" id="{B2D04C1E-9318-CA4F-8E37-4AC25FB668ED}"/>
              </a:ext>
            </a:extLst>
          </p:cNvPr>
          <p:cNvSpPr/>
          <p:nvPr userDrawn="1"/>
        </p:nvSpPr>
        <p:spPr>
          <a:xfrm>
            <a:off x="-990" y="2"/>
            <a:ext cx="8826491" cy="6861175"/>
          </a:xfrm>
          <a:custGeom>
            <a:avLst/>
            <a:gdLst>
              <a:gd name="connsiteX0" fmla="*/ 0 w 8125097"/>
              <a:gd name="connsiteY0" fmla="*/ 0 h 6858000"/>
              <a:gd name="connsiteX1" fmla="*/ 8125097 w 8125097"/>
              <a:gd name="connsiteY1" fmla="*/ 0 h 6858000"/>
              <a:gd name="connsiteX2" fmla="*/ 8125097 w 8125097"/>
              <a:gd name="connsiteY2" fmla="*/ 6858000 h 6858000"/>
              <a:gd name="connsiteX3" fmla="*/ 0 w 8125097"/>
              <a:gd name="connsiteY3" fmla="*/ 6858000 h 6858000"/>
              <a:gd name="connsiteX4" fmla="*/ 0 w 8125097"/>
              <a:gd name="connsiteY4" fmla="*/ 0 h 6858000"/>
              <a:gd name="connsiteX0" fmla="*/ 0 w 10398034"/>
              <a:gd name="connsiteY0" fmla="*/ 0 h 6866709"/>
              <a:gd name="connsiteX1" fmla="*/ 8125097 w 10398034"/>
              <a:gd name="connsiteY1" fmla="*/ 0 h 6866709"/>
              <a:gd name="connsiteX2" fmla="*/ 10398034 w 10398034"/>
              <a:gd name="connsiteY2" fmla="*/ 6866709 h 6866709"/>
              <a:gd name="connsiteX3" fmla="*/ 0 w 10398034"/>
              <a:gd name="connsiteY3" fmla="*/ 6858000 h 6866709"/>
              <a:gd name="connsiteX4" fmla="*/ 0 w 10398034"/>
              <a:gd name="connsiteY4" fmla="*/ 0 h 6866709"/>
              <a:gd name="connsiteX0" fmla="*/ 0 w 10398034"/>
              <a:gd name="connsiteY0" fmla="*/ 0 h 6866709"/>
              <a:gd name="connsiteX1" fmla="*/ 6810103 w 10398034"/>
              <a:gd name="connsiteY1" fmla="*/ 0 h 6866709"/>
              <a:gd name="connsiteX2" fmla="*/ 10398034 w 10398034"/>
              <a:gd name="connsiteY2" fmla="*/ 6866709 h 6866709"/>
              <a:gd name="connsiteX3" fmla="*/ 0 w 10398034"/>
              <a:gd name="connsiteY3" fmla="*/ 6858000 h 6866709"/>
              <a:gd name="connsiteX4" fmla="*/ 0 w 10398034"/>
              <a:gd name="connsiteY4" fmla="*/ 0 h 6866709"/>
              <a:gd name="connsiteX0" fmla="*/ 0 w 10398034"/>
              <a:gd name="connsiteY0" fmla="*/ 8709 h 6875418"/>
              <a:gd name="connsiteX1" fmla="*/ 6365966 w 10398034"/>
              <a:gd name="connsiteY1" fmla="*/ 0 h 6875418"/>
              <a:gd name="connsiteX2" fmla="*/ 10398034 w 10398034"/>
              <a:gd name="connsiteY2" fmla="*/ 6875418 h 6875418"/>
              <a:gd name="connsiteX3" fmla="*/ 0 w 10398034"/>
              <a:gd name="connsiteY3" fmla="*/ 6866709 h 6875418"/>
              <a:gd name="connsiteX4" fmla="*/ 0 w 10398034"/>
              <a:gd name="connsiteY4" fmla="*/ 8709 h 6875418"/>
              <a:gd name="connsiteX0" fmla="*/ 0 w 8987246"/>
              <a:gd name="connsiteY0" fmla="*/ 8709 h 6884126"/>
              <a:gd name="connsiteX1" fmla="*/ 6365966 w 8987246"/>
              <a:gd name="connsiteY1" fmla="*/ 0 h 6884126"/>
              <a:gd name="connsiteX2" fmla="*/ 8987246 w 8987246"/>
              <a:gd name="connsiteY2" fmla="*/ 6884126 h 6884126"/>
              <a:gd name="connsiteX3" fmla="*/ 0 w 8987246"/>
              <a:gd name="connsiteY3" fmla="*/ 6866709 h 6884126"/>
              <a:gd name="connsiteX4" fmla="*/ 0 w 8987246"/>
              <a:gd name="connsiteY4" fmla="*/ 8709 h 6884126"/>
              <a:gd name="connsiteX0" fmla="*/ 0 w 8987246"/>
              <a:gd name="connsiteY0" fmla="*/ 0 h 6875417"/>
              <a:gd name="connsiteX1" fmla="*/ 6435634 w 8987246"/>
              <a:gd name="connsiteY1" fmla="*/ 0 h 6875417"/>
              <a:gd name="connsiteX2" fmla="*/ 8987246 w 8987246"/>
              <a:gd name="connsiteY2" fmla="*/ 6875417 h 6875417"/>
              <a:gd name="connsiteX3" fmla="*/ 0 w 8987246"/>
              <a:gd name="connsiteY3" fmla="*/ 6858000 h 6875417"/>
              <a:gd name="connsiteX4" fmla="*/ 0 w 8987246"/>
              <a:gd name="connsiteY4" fmla="*/ 0 h 6875417"/>
              <a:gd name="connsiteX0" fmla="*/ 0 w 8966698"/>
              <a:gd name="connsiteY0" fmla="*/ 0 h 6885691"/>
              <a:gd name="connsiteX1" fmla="*/ 6435634 w 8966698"/>
              <a:gd name="connsiteY1" fmla="*/ 0 h 6885691"/>
              <a:gd name="connsiteX2" fmla="*/ 8966698 w 8966698"/>
              <a:gd name="connsiteY2" fmla="*/ 6885691 h 6885691"/>
              <a:gd name="connsiteX3" fmla="*/ 0 w 8966698"/>
              <a:gd name="connsiteY3" fmla="*/ 6858000 h 6885691"/>
              <a:gd name="connsiteX4" fmla="*/ 0 w 8966698"/>
              <a:gd name="connsiteY4" fmla="*/ 0 h 6885691"/>
              <a:gd name="connsiteX0" fmla="*/ 0 w 9131085"/>
              <a:gd name="connsiteY0" fmla="*/ 0 h 6895965"/>
              <a:gd name="connsiteX1" fmla="*/ 6435634 w 9131085"/>
              <a:gd name="connsiteY1" fmla="*/ 0 h 6895965"/>
              <a:gd name="connsiteX2" fmla="*/ 9131085 w 9131085"/>
              <a:gd name="connsiteY2" fmla="*/ 6895965 h 6895965"/>
              <a:gd name="connsiteX3" fmla="*/ 0 w 9131085"/>
              <a:gd name="connsiteY3" fmla="*/ 6858000 h 6895965"/>
              <a:gd name="connsiteX4" fmla="*/ 0 w 9131085"/>
              <a:gd name="connsiteY4" fmla="*/ 0 h 6895965"/>
              <a:gd name="connsiteX0" fmla="*/ 0 w 9120811"/>
              <a:gd name="connsiteY0" fmla="*/ 0 h 6875416"/>
              <a:gd name="connsiteX1" fmla="*/ 6435634 w 9120811"/>
              <a:gd name="connsiteY1" fmla="*/ 0 h 6875416"/>
              <a:gd name="connsiteX2" fmla="*/ 9120811 w 9120811"/>
              <a:gd name="connsiteY2" fmla="*/ 6875416 h 6875416"/>
              <a:gd name="connsiteX3" fmla="*/ 0 w 9120811"/>
              <a:gd name="connsiteY3" fmla="*/ 6858000 h 6875416"/>
              <a:gd name="connsiteX4" fmla="*/ 0 w 9120811"/>
              <a:gd name="connsiteY4" fmla="*/ 0 h 6875416"/>
              <a:gd name="connsiteX0" fmla="*/ 0 w 9120811"/>
              <a:gd name="connsiteY0" fmla="*/ 0 h 6888900"/>
              <a:gd name="connsiteX1" fmla="*/ 6435634 w 9120811"/>
              <a:gd name="connsiteY1" fmla="*/ 0 h 6888900"/>
              <a:gd name="connsiteX2" fmla="*/ 9120811 w 9120811"/>
              <a:gd name="connsiteY2" fmla="*/ 6875416 h 6888900"/>
              <a:gd name="connsiteX3" fmla="*/ 0 w 9120811"/>
              <a:gd name="connsiteY3" fmla="*/ 6888900 h 6888900"/>
              <a:gd name="connsiteX4" fmla="*/ 0 w 9120811"/>
              <a:gd name="connsiteY4" fmla="*/ 0 h 6888900"/>
              <a:gd name="connsiteX0" fmla="*/ 0 w 9120811"/>
              <a:gd name="connsiteY0" fmla="*/ 0 h 6896017"/>
              <a:gd name="connsiteX1" fmla="*/ 6435634 w 9120811"/>
              <a:gd name="connsiteY1" fmla="*/ 0 h 6896017"/>
              <a:gd name="connsiteX2" fmla="*/ 9120811 w 9120811"/>
              <a:gd name="connsiteY2" fmla="*/ 6896017 h 6896017"/>
              <a:gd name="connsiteX3" fmla="*/ 0 w 9120811"/>
              <a:gd name="connsiteY3" fmla="*/ 6888900 h 6896017"/>
              <a:gd name="connsiteX4" fmla="*/ 0 w 9120811"/>
              <a:gd name="connsiteY4" fmla="*/ 0 h 6896017"/>
              <a:gd name="connsiteX0" fmla="*/ 0 w 9120811"/>
              <a:gd name="connsiteY0" fmla="*/ 0 h 6896017"/>
              <a:gd name="connsiteX1" fmla="*/ 6435634 w 9120811"/>
              <a:gd name="connsiteY1" fmla="*/ 0 h 6896017"/>
              <a:gd name="connsiteX2" fmla="*/ 9120811 w 9120811"/>
              <a:gd name="connsiteY2" fmla="*/ 6896017 h 6896017"/>
              <a:gd name="connsiteX3" fmla="*/ 0 w 9120811"/>
              <a:gd name="connsiteY3" fmla="*/ 6878599 h 6896017"/>
              <a:gd name="connsiteX4" fmla="*/ 0 w 9120811"/>
              <a:gd name="connsiteY4" fmla="*/ 0 h 6896017"/>
              <a:gd name="connsiteX0" fmla="*/ 0 w 9120811"/>
              <a:gd name="connsiteY0" fmla="*/ 0 h 6896017"/>
              <a:gd name="connsiteX1" fmla="*/ 6435634 w 9120811"/>
              <a:gd name="connsiteY1" fmla="*/ 0 h 6896017"/>
              <a:gd name="connsiteX2" fmla="*/ 9120811 w 9120811"/>
              <a:gd name="connsiteY2" fmla="*/ 6896017 h 6896017"/>
              <a:gd name="connsiteX3" fmla="*/ 10274 w 9120811"/>
              <a:gd name="connsiteY3" fmla="*/ 6888899 h 6896017"/>
              <a:gd name="connsiteX4" fmla="*/ 0 w 9120811"/>
              <a:gd name="connsiteY4" fmla="*/ 0 h 6896017"/>
              <a:gd name="connsiteX0" fmla="*/ 0 w 9110536"/>
              <a:gd name="connsiteY0" fmla="*/ 0 h 6896017"/>
              <a:gd name="connsiteX1" fmla="*/ 6435634 w 9110536"/>
              <a:gd name="connsiteY1" fmla="*/ 0 h 6896017"/>
              <a:gd name="connsiteX2" fmla="*/ 9110536 w 9110536"/>
              <a:gd name="connsiteY2" fmla="*/ 6896017 h 6896017"/>
              <a:gd name="connsiteX3" fmla="*/ 10274 w 9110536"/>
              <a:gd name="connsiteY3" fmla="*/ 6888899 h 6896017"/>
              <a:gd name="connsiteX4" fmla="*/ 0 w 9110536"/>
              <a:gd name="connsiteY4" fmla="*/ 0 h 6896017"/>
              <a:gd name="connsiteX0" fmla="*/ 0 w 9110536"/>
              <a:gd name="connsiteY0" fmla="*/ 0 h 6888899"/>
              <a:gd name="connsiteX1" fmla="*/ 6435634 w 9110536"/>
              <a:gd name="connsiteY1" fmla="*/ 0 h 6888899"/>
              <a:gd name="connsiteX2" fmla="*/ 9110536 w 9110536"/>
              <a:gd name="connsiteY2" fmla="*/ 6875416 h 6888899"/>
              <a:gd name="connsiteX3" fmla="*/ 10274 w 9110536"/>
              <a:gd name="connsiteY3" fmla="*/ 6888899 h 6888899"/>
              <a:gd name="connsiteX4" fmla="*/ 0 w 9110536"/>
              <a:gd name="connsiteY4" fmla="*/ 0 h 6888899"/>
              <a:gd name="connsiteX0" fmla="*/ 988 w 9111524"/>
              <a:gd name="connsiteY0" fmla="*/ 0 h 6878599"/>
              <a:gd name="connsiteX1" fmla="*/ 6436622 w 9111524"/>
              <a:gd name="connsiteY1" fmla="*/ 0 h 6878599"/>
              <a:gd name="connsiteX2" fmla="*/ 9111524 w 9111524"/>
              <a:gd name="connsiteY2" fmla="*/ 6875416 h 6878599"/>
              <a:gd name="connsiteX3" fmla="*/ 988 w 9111524"/>
              <a:gd name="connsiteY3" fmla="*/ 6878599 h 6878599"/>
              <a:gd name="connsiteX4" fmla="*/ 988 w 9111524"/>
              <a:gd name="connsiteY4" fmla="*/ 0 h 687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1524" h="6878599">
                <a:moveTo>
                  <a:pt x="988" y="0"/>
                </a:moveTo>
                <a:lnTo>
                  <a:pt x="6436622" y="0"/>
                </a:lnTo>
                <a:lnTo>
                  <a:pt x="9111524" y="6875416"/>
                </a:lnTo>
                <a:lnTo>
                  <a:pt x="988" y="6878599"/>
                </a:lnTo>
                <a:cubicBezTo>
                  <a:pt x="-2437" y="4582299"/>
                  <a:pt x="4413" y="2296300"/>
                  <a:pt x="988" y="0"/>
                </a:cubicBezTo>
                <a:close/>
              </a:path>
            </a:pathLst>
          </a:custGeom>
          <a:solidFill>
            <a:schemeClr val="tx1"/>
          </a:solidFill>
          <a:ln>
            <a:noFill/>
          </a:ln>
          <a:effectLst>
            <a:outerShdw blurRad="939800" dist="4191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b="0" i="0" dirty="0">
              <a:latin typeface="Amazon Ember" panose="020B0603020204020204" pitchFamily="34" charset="0"/>
            </a:endParaRPr>
          </a:p>
        </p:txBody>
      </p:sp>
      <p:sp>
        <p:nvSpPr>
          <p:cNvPr id="20" name="Title 16">
            <a:extLst>
              <a:ext uri="{FF2B5EF4-FFF2-40B4-BE49-F238E27FC236}">
                <a16:creationId xmlns:a16="http://schemas.microsoft.com/office/drawing/2014/main" id="{2C53BC3A-1630-3F46-B62D-0C44E63B1F13}"/>
              </a:ext>
            </a:extLst>
          </p:cNvPr>
          <p:cNvSpPr>
            <a:spLocks noGrp="1"/>
          </p:cNvSpPr>
          <p:nvPr>
            <p:ph type="title" hasCustomPrompt="1"/>
          </p:nvPr>
        </p:nvSpPr>
        <p:spPr>
          <a:xfrm>
            <a:off x="477888" y="2719718"/>
            <a:ext cx="5981279" cy="535531"/>
          </a:xfrm>
        </p:spPr>
        <p:txBody>
          <a:bodyPr wrap="square">
            <a:spAutoFit/>
          </a:bodyPr>
          <a:lstStyle>
            <a:lvl1pPr>
              <a:defRPr sz="3200" b="0" i="0">
                <a:solidFill>
                  <a:schemeClr val="bg1"/>
                </a:solidFill>
                <a:latin typeface="Amazon Ember" panose="020B0603020204020204" pitchFamily="34" charset="0"/>
                <a:cs typeface="Amazon Ember" panose="020B0603020204020204" pitchFamily="34" charset="0"/>
              </a:defRPr>
            </a:lvl1pPr>
          </a:lstStyle>
          <a:p>
            <a:r>
              <a:rPr lang="en-GB" dirty="0"/>
              <a:t>Click to edit primary heading</a:t>
            </a:r>
            <a:endParaRPr lang="en-US" dirty="0"/>
          </a:p>
        </p:txBody>
      </p:sp>
      <p:sp>
        <p:nvSpPr>
          <p:cNvPr id="21" name="Text Placeholder 21">
            <a:extLst>
              <a:ext uri="{FF2B5EF4-FFF2-40B4-BE49-F238E27FC236}">
                <a16:creationId xmlns:a16="http://schemas.microsoft.com/office/drawing/2014/main" id="{0E8102CD-328D-E948-8939-36903CBB4857}"/>
              </a:ext>
            </a:extLst>
          </p:cNvPr>
          <p:cNvSpPr>
            <a:spLocks noGrp="1"/>
          </p:cNvSpPr>
          <p:nvPr>
            <p:ph type="body" sz="quarter" idx="14" hasCustomPrompt="1"/>
          </p:nvPr>
        </p:nvSpPr>
        <p:spPr>
          <a:xfrm>
            <a:off x="477888" y="3276794"/>
            <a:ext cx="5981279" cy="424732"/>
          </a:xfrm>
        </p:spPr>
        <p:txBody>
          <a:bodyPr wrap="square">
            <a:spAutoFit/>
          </a:bodyPr>
          <a:lstStyle>
            <a:lvl1pPr marL="0" indent="0">
              <a:buNone/>
              <a:defRPr sz="2400" b="0" i="0">
                <a:solidFill>
                  <a:schemeClr val="bg1"/>
                </a:solidFill>
                <a:latin typeface="Amazon Ember" panose="020B0603020204020204" pitchFamily="34" charset="0"/>
                <a:cs typeface="Amazon Ember" panose="020B0603020204020204" pitchFamily="34" charset="0"/>
              </a:defRPr>
            </a:lvl1pPr>
          </a:lstStyle>
          <a:p>
            <a:pPr lvl="0"/>
            <a:r>
              <a:rPr lang="en-US" dirty="0"/>
              <a:t>Click to edit secondary heading</a:t>
            </a:r>
          </a:p>
        </p:txBody>
      </p:sp>
      <p:pic>
        <p:nvPicPr>
          <p:cNvPr id="22" name="Graphic 12">
            <a:extLst>
              <a:ext uri="{FF2B5EF4-FFF2-40B4-BE49-F238E27FC236}">
                <a16:creationId xmlns:a16="http://schemas.microsoft.com/office/drawing/2014/main" id="{E406A46C-6B5C-BA4E-B078-1D3D7E83A05E}"/>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228" y="2239031"/>
            <a:ext cx="1296000" cy="432000"/>
          </a:xfrm>
          <a:prstGeom prst="rect">
            <a:avLst/>
          </a:prstGeom>
        </p:spPr>
      </p:pic>
      <p:sp>
        <p:nvSpPr>
          <p:cNvPr id="3" name="Slide Number Placeholder 2">
            <a:extLst>
              <a:ext uri="{FF2B5EF4-FFF2-40B4-BE49-F238E27FC236}">
                <a16:creationId xmlns:a16="http://schemas.microsoft.com/office/drawing/2014/main" id="{5C36D648-1189-C447-924B-D978A8B7963C}"/>
              </a:ext>
            </a:extLst>
          </p:cNvPr>
          <p:cNvSpPr>
            <a:spLocks noGrp="1"/>
          </p:cNvSpPr>
          <p:nvPr>
            <p:ph type="sldNum" sz="quarter" idx="16"/>
          </p:nvPr>
        </p:nvSpPr>
        <p:spPr/>
        <p:txBody>
          <a:bodyPr/>
          <a:lstStyle/>
          <a:p>
            <a:fld id="{20E8EE4D-5DB7-4879-84F6-3939358F9D30}" type="slidenum">
              <a:rPr lang="en-AU" smtClean="0"/>
              <a:pPr/>
              <a:t>‹#›</a:t>
            </a:fld>
            <a:endParaRPr lang="en-AU" dirty="0"/>
          </a:p>
        </p:txBody>
      </p:sp>
    </p:spTree>
    <p:extLst>
      <p:ext uri="{BB962C8B-B14F-4D97-AF65-F5344CB8AC3E}">
        <p14:creationId xmlns:p14="http://schemas.microsoft.com/office/powerpoint/2010/main" val="141115714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D4CE6B-C30D-1541-A9D1-D12F9799D0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2193"/>
            <a:ext cx="12187065" cy="6853614"/>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session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05292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spTree>
    <p:extLst>
      <p:ext uri="{BB962C8B-B14F-4D97-AF65-F5344CB8AC3E}">
        <p14:creationId xmlns:p14="http://schemas.microsoft.com/office/powerpoint/2010/main" val="395309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6E455010-7B35-9742-B50E-A6B67454064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A1C31DD-7D86-6C4C-99E0-7D46330512AA}"/>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19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1988045" cy="184666"/>
          </a:xfrm>
          <a:prstGeom prst="rect">
            <a:avLst/>
          </a:prstGeom>
          <a:noFill/>
        </p:spPr>
        <p:txBody>
          <a:bodyPr wrap="none" rtlCol="0">
            <a:spAutoFit/>
          </a:bodyPr>
          <a:lstStyle/>
          <a:p>
            <a:pPr algn="l"/>
            <a:r>
              <a:rPr lang="en-US" sz="600" dirty="0">
                <a:solidFill>
                  <a:schemeClr val="tx2"/>
                </a:solidFill>
              </a:rPr>
              <a:t>© 2023, Amazon Web Services, Inc. or its affiliates.  </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125A79FE-3A50-4A4D-A227-9AECEA66C46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B115305D-9E5E-3D47-BFE2-0EC434C31D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2852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Bleed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userDrawn="1"/>
        </p:nvSpPr>
        <p:spPr>
          <a:xfrm>
            <a:off x="0" y="0"/>
            <a:ext cx="2857500" cy="622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br>
              <a:rPr lang="en-US"/>
            </a:br>
            <a:br>
              <a:rPr lang="en-US"/>
            </a:br>
            <a:br>
              <a:rPr lang="en-US"/>
            </a:br>
            <a:br>
              <a:rPr lang="en-US"/>
            </a:br>
            <a:r>
              <a:rPr lang="en-US"/>
              <a:t>Click the icon to add a full-bleed </a:t>
            </a:r>
            <a:br>
              <a:rPr lang="en-US"/>
            </a:br>
            <a:r>
              <a:rPr lang="en-US"/>
              <a:t>(all the way to the edges) photo</a:t>
            </a:r>
          </a:p>
        </p:txBody>
      </p:sp>
    </p:spTree>
    <p:extLst>
      <p:ext uri="{BB962C8B-B14F-4D97-AF65-F5344CB8AC3E}">
        <p14:creationId xmlns:p14="http://schemas.microsoft.com/office/powerpoint/2010/main" val="346498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765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7270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16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4517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338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2418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116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7254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6195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3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5" Type="http://schemas.openxmlformats.org/officeDocument/2006/relationships/slideLayout" Target="../slideLayouts/slideLayout30.xml"/><Relationship Id="rId61" Type="http://schemas.openxmlformats.org/officeDocument/2006/relationships/theme" Target="../theme/theme2.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image" Target="../media/image6.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8" Type="http://schemas.openxmlformats.org/officeDocument/2006/relationships/slideLayout" Target="../slideLayouts/slideLayout93.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0" Type="http://schemas.openxmlformats.org/officeDocument/2006/relationships/slideLayout" Target="../slideLayouts/slideLayout105.xml"/><Relationship Id="rId41"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609600" y="914400"/>
            <a:ext cx="10972800" cy="609601"/>
          </a:xfrm>
          <a:prstGeom prst="rect">
            <a:avLst/>
          </a:prstGeom>
        </p:spPr>
        <p:txBody>
          <a:bodyPr vert="horz" lIns="0" tIns="45720" rIns="9144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609600" y="2019300"/>
            <a:ext cx="10972800" cy="4191000"/>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1000">
                <a:solidFill>
                  <a:schemeClr val="tx1"/>
                </a:solidFill>
              </a:defRPr>
            </a:lvl1pPr>
          </a:lstStyle>
          <a:p>
            <a:fld id="{A201F34C-F14B-CE41-A972-0675A263602C}" type="datetime1">
              <a:rPr lang="en-US" smtClean="0"/>
              <a:t>11/6/23</a:t>
            </a:fld>
            <a:endParaRPr lang="en-US"/>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solidFill>
              </a:defRPr>
            </a:lvl1pPr>
          </a:lstStyle>
          <a:p>
            <a:fld id="{7834CDD4-D76F-4459-B025-0310E913C243}" type="slidenum">
              <a:rPr lang="en-US" smtClean="0"/>
              <a:pPr/>
              <a:t>‹#›</a:t>
            </a:fld>
            <a:endParaRPr lang="en-US"/>
          </a:p>
        </p:txBody>
      </p:sp>
      <p:sp>
        <p:nvSpPr>
          <p:cNvPr id="9" name="TextBox 8">
            <a:extLst>
              <a:ext uri="{FF2B5EF4-FFF2-40B4-BE49-F238E27FC236}">
                <a16:creationId xmlns:a16="http://schemas.microsoft.com/office/drawing/2014/main" id="{BA3EC4A3-BB2A-4888-85C4-CCFE111A6523}"/>
              </a:ext>
            </a:extLst>
          </p:cNvPr>
          <p:cNvSpPr txBox="1"/>
          <p:nvPr userDrawn="1"/>
        </p:nvSpPr>
        <p:spPr>
          <a:xfrm>
            <a:off x="4776568" y="6389813"/>
            <a:ext cx="2638864" cy="184666"/>
          </a:xfrm>
          <a:prstGeom prst="rect">
            <a:avLst/>
          </a:prstGeom>
          <a:noFill/>
        </p:spPr>
        <p:txBody>
          <a:bodyPr wrap="none" rtlCol="0">
            <a:spAutoFit/>
          </a:bodyPr>
          <a:lstStyle/>
          <a:p>
            <a:pPr algn="ctr"/>
            <a:r>
              <a:rPr lang="en-US" sz="600" dirty="0"/>
              <a:t>© 2023, Amazon Web Services, Inc. or its affiliates. All rights reserved.</a:t>
            </a:r>
          </a:p>
        </p:txBody>
      </p:sp>
    </p:spTree>
    <p:extLst>
      <p:ext uri="{BB962C8B-B14F-4D97-AF65-F5344CB8AC3E}">
        <p14:creationId xmlns:p14="http://schemas.microsoft.com/office/powerpoint/2010/main" val="2169746031"/>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9" r:id="rId21"/>
    <p:sldLayoutId id="2147483710" r:id="rId22"/>
    <p:sldLayoutId id="2147483711" r:id="rId23"/>
    <p:sldLayoutId id="2147483712" r:id="rId24"/>
    <p:sldLayoutId id="214748381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105E261-D944-48BE-A611-EAC320FEDD24}" type="datetime1">
              <a:rPr lang="en-US" smtClean="0"/>
              <a:t>11/6/23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69603356"/>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1967205" cy="184666"/>
          </a:xfrm>
          <a:prstGeom prst="rect">
            <a:avLst/>
          </a:prstGeom>
          <a:noFill/>
        </p:spPr>
        <p:txBody>
          <a:bodyPr wrap="none" rtlCol="0">
            <a:spAutoFit/>
          </a:bodyPr>
          <a:lstStyle/>
          <a:p>
            <a:pPr algn="l"/>
            <a:r>
              <a:rPr lang="en-US" sz="600" dirty="0"/>
              <a:t>© 2023, Amazon Web Services, Inc. or its affiliates. </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38934876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5" r:id="rId40"/>
    <p:sldLayoutId id="2147483816" r:id="rId41"/>
    <p:sldLayoutId id="2147483817" r:id="rId42"/>
    <p:sldLayoutId id="2147483818"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jp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aws.amazon.com/sustainability/resources/" TargetMode="External"/><Relationship Id="rId5" Type="http://schemas.openxmlformats.org/officeDocument/2006/relationships/image" Target="../media/image107.jpg"/><Relationship Id="rId4" Type="http://schemas.openxmlformats.org/officeDocument/2006/relationships/image" Target="../media/image106.sv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1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18.sv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43.png"/><Relationship Id="rId1" Type="http://schemas.openxmlformats.org/officeDocument/2006/relationships/slideLayout" Target="../slideLayouts/slideLayout2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20.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aws.amazon.com/sustainability"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6.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7.png"/><Relationship Id="rId55" Type="http://schemas.openxmlformats.org/officeDocument/2006/relationships/image" Target="../media/image102.png"/><Relationship Id="rId7" Type="http://schemas.openxmlformats.org/officeDocument/2006/relationships/image" Target="../media/image54.emf"/><Relationship Id="rId2" Type="http://schemas.openxmlformats.org/officeDocument/2006/relationships/notesSlide" Target="../notesSlides/notesSlide7.xml"/><Relationship Id="rId16" Type="http://schemas.openxmlformats.org/officeDocument/2006/relationships/image" Target="../media/image63.png"/><Relationship Id="rId29" Type="http://schemas.openxmlformats.org/officeDocument/2006/relationships/image" Target="../media/image76.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45" Type="http://schemas.openxmlformats.org/officeDocument/2006/relationships/image" Target="../media/image92.png"/><Relationship Id="rId53" Type="http://schemas.openxmlformats.org/officeDocument/2006/relationships/image" Target="../media/image100.png"/><Relationship Id="rId5" Type="http://schemas.openxmlformats.org/officeDocument/2006/relationships/image" Target="../media/image52.png"/><Relationship Id="rId19" Type="http://schemas.openxmlformats.org/officeDocument/2006/relationships/image" Target="../media/image66.png"/><Relationship Id="rId4" Type="http://schemas.openxmlformats.org/officeDocument/2006/relationships/image" Target="../media/image51.emf"/><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emf"/><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png"/><Relationship Id="rId56" Type="http://schemas.openxmlformats.org/officeDocument/2006/relationships/image" Target="../media/image103.png"/><Relationship Id="rId8" Type="http://schemas.openxmlformats.org/officeDocument/2006/relationships/image" Target="../media/image55.png"/><Relationship Id="rId51" Type="http://schemas.openxmlformats.org/officeDocument/2006/relationships/image" Target="../media/image98.png"/><Relationship Id="rId3" Type="http://schemas.openxmlformats.org/officeDocument/2006/relationships/image" Target="../media/image50.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emf"/><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20" Type="http://schemas.openxmlformats.org/officeDocument/2006/relationships/image" Target="../media/image67.png"/><Relationship Id="rId41" Type="http://schemas.openxmlformats.org/officeDocument/2006/relationships/image" Target="../media/image88.png"/><Relationship Id="rId54" Type="http://schemas.openxmlformats.org/officeDocument/2006/relationships/image" Target="../media/image101.emf"/><Relationship Id="rId1" Type="http://schemas.openxmlformats.org/officeDocument/2006/relationships/slideLayout" Target="../slideLayouts/slideLayout21.xml"/><Relationship Id="rId6"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6.png"/><Relationship Id="rId57" Type="http://schemas.openxmlformats.org/officeDocument/2006/relationships/image" Target="../media/image104.png"/><Relationship Id="rId10" Type="http://schemas.openxmlformats.org/officeDocument/2006/relationships/image" Target="../media/image57.png"/><Relationship Id="rId31" Type="http://schemas.openxmlformats.org/officeDocument/2006/relationships/image" Target="../media/image78.png"/><Relationship Id="rId44" Type="http://schemas.openxmlformats.org/officeDocument/2006/relationships/image" Target="../media/image91.png"/><Relationship Id="rId52"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40D73C-D8DF-446F-B389-10FABAD182C8}"/>
              </a:ext>
            </a:extLst>
          </p:cNvPr>
          <p:cNvSpPr>
            <a:spLocks noGrp="1"/>
          </p:cNvSpPr>
          <p:nvPr>
            <p:ph type="ctrTitle"/>
          </p:nvPr>
        </p:nvSpPr>
        <p:spPr>
          <a:xfrm>
            <a:off x="595295" y="2019300"/>
            <a:ext cx="7190792" cy="723900"/>
          </a:xfrm>
        </p:spPr>
        <p:txBody>
          <a:bodyPr/>
          <a:lstStyle/>
          <a:p>
            <a:r>
              <a:rPr lang="en-US" dirty="0"/>
              <a:t>Green Data Center: The Future of Sustainable IT Infrastructures</a:t>
            </a:r>
          </a:p>
        </p:txBody>
      </p:sp>
      <p:sp>
        <p:nvSpPr>
          <p:cNvPr id="9" name="Text Placeholder 8">
            <a:extLst>
              <a:ext uri="{FF2B5EF4-FFF2-40B4-BE49-F238E27FC236}">
                <a16:creationId xmlns:a16="http://schemas.microsoft.com/office/drawing/2014/main" id="{5629283B-D5A3-473E-82FF-B64A2D38EDA3}"/>
              </a:ext>
            </a:extLst>
          </p:cNvPr>
          <p:cNvSpPr>
            <a:spLocks noGrp="1"/>
          </p:cNvSpPr>
          <p:nvPr>
            <p:ph type="body" sz="quarter" idx="14"/>
          </p:nvPr>
        </p:nvSpPr>
        <p:spPr/>
        <p:txBody>
          <a:bodyPr/>
          <a:lstStyle/>
          <a:p>
            <a:r>
              <a:rPr lang="en-US" dirty="0"/>
              <a:t>Head of Business Development</a:t>
            </a:r>
          </a:p>
          <a:p>
            <a:r>
              <a:rPr lang="en-US" dirty="0"/>
              <a:t>ASEAN</a:t>
            </a:r>
          </a:p>
        </p:txBody>
      </p:sp>
      <p:sp>
        <p:nvSpPr>
          <p:cNvPr id="11" name="Text Placeholder 10">
            <a:extLst>
              <a:ext uri="{FF2B5EF4-FFF2-40B4-BE49-F238E27FC236}">
                <a16:creationId xmlns:a16="http://schemas.microsoft.com/office/drawing/2014/main" id="{26821614-E8B5-4E29-8F53-603064CA6C12}"/>
              </a:ext>
            </a:extLst>
          </p:cNvPr>
          <p:cNvSpPr>
            <a:spLocks noGrp="1"/>
          </p:cNvSpPr>
          <p:nvPr>
            <p:ph type="body" sz="quarter" idx="13"/>
          </p:nvPr>
        </p:nvSpPr>
        <p:spPr/>
        <p:txBody>
          <a:bodyPr/>
          <a:lstStyle/>
          <a:p>
            <a:r>
              <a:rPr lang="en-US" dirty="0"/>
              <a:t>Ghazanfar Iqbal</a:t>
            </a:r>
          </a:p>
        </p:txBody>
      </p:sp>
      <p:pic>
        <p:nvPicPr>
          <p:cNvPr id="7" name="Picture 6">
            <a:extLst>
              <a:ext uri="{FF2B5EF4-FFF2-40B4-BE49-F238E27FC236}">
                <a16:creationId xmlns:a16="http://schemas.microsoft.com/office/drawing/2014/main" id="{B9CB983B-CE34-4A3C-BA3D-90786A85FB60}"/>
              </a:ext>
            </a:extLst>
          </p:cNvPr>
          <p:cNvPicPr>
            <a:picLocks noChangeAspect="1"/>
          </p:cNvPicPr>
          <p:nvPr/>
        </p:nvPicPr>
        <p:blipFill>
          <a:blip r:embed="rId3">
            <a:alphaModFix/>
          </a:blip>
          <a:stretch>
            <a:fillRect/>
          </a:stretch>
        </p:blipFill>
        <p:spPr>
          <a:xfrm>
            <a:off x="595295" y="6291702"/>
            <a:ext cx="365760" cy="220243"/>
          </a:xfrm>
          <a:prstGeom prst="rect">
            <a:avLst/>
          </a:prstGeom>
        </p:spPr>
      </p:pic>
    </p:spTree>
    <p:extLst>
      <p:ext uri="{BB962C8B-B14F-4D97-AF65-F5344CB8AC3E}">
        <p14:creationId xmlns:p14="http://schemas.microsoft.com/office/powerpoint/2010/main" val="920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90AC98-C640-BB8E-74D5-78D8FC76E718}"/>
              </a:ext>
            </a:extLst>
          </p:cNvPr>
          <p:cNvSpPr txBox="1">
            <a:spLocks noGrp="1"/>
          </p:cNvSpPr>
          <p:nvPr>
            <p:ph type="title"/>
          </p:nvPr>
        </p:nvSpPr>
        <p:spPr>
          <a:xfrm>
            <a:off x="3644102" y="3084585"/>
            <a:ext cx="6705600"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FFFFFF"/>
                </a:solidFill>
                <a:effectLst/>
                <a:uLnTx/>
                <a:uFillTx/>
                <a:latin typeface="Amazon Ember Heavy"/>
                <a:ea typeface="+mn-ea"/>
                <a:cs typeface="+mn-cs"/>
              </a:rPr>
              <a:t>Sustainability OF the Cloud</a:t>
            </a:r>
            <a:b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b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solidFill>
                  <a:srgbClr val="FFFFFF"/>
                </a:solidFill>
                <a:latin typeface="Amazon Ember"/>
              </a:rPr>
              <a:t>Opportunity to reduce impact </a:t>
            </a: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through migration</a:t>
            </a: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8" name="Group 7">
            <a:extLst>
              <a:ext uri="{FF2B5EF4-FFF2-40B4-BE49-F238E27FC236}">
                <a16:creationId xmlns:a16="http://schemas.microsoft.com/office/drawing/2014/main" id="{6E616839-0A33-6AFD-9435-E564EB896937}"/>
              </a:ext>
            </a:extLst>
          </p:cNvPr>
          <p:cNvGrpSpPr/>
          <p:nvPr/>
        </p:nvGrpSpPr>
        <p:grpSpPr>
          <a:xfrm>
            <a:off x="960167" y="2436644"/>
            <a:ext cx="2273540" cy="2273540"/>
            <a:chOff x="1725689" y="2650849"/>
            <a:chExt cx="1197429" cy="1197429"/>
          </a:xfrm>
        </p:grpSpPr>
        <p:grpSp>
          <p:nvGrpSpPr>
            <p:cNvPr id="9" name="Group 8">
              <a:extLst>
                <a:ext uri="{FF2B5EF4-FFF2-40B4-BE49-F238E27FC236}">
                  <a16:creationId xmlns:a16="http://schemas.microsoft.com/office/drawing/2014/main" id="{46B8E69B-7C92-1CD4-1F46-F89226B2388A}"/>
                </a:ext>
              </a:extLst>
            </p:cNvPr>
            <p:cNvGrpSpPr/>
            <p:nvPr/>
          </p:nvGrpSpPr>
          <p:grpSpPr>
            <a:xfrm>
              <a:off x="1941836" y="2973906"/>
              <a:ext cx="765134" cy="551314"/>
              <a:chOff x="5835826" y="-529298"/>
              <a:chExt cx="514561" cy="370765"/>
            </a:xfrm>
          </p:grpSpPr>
          <p:sp>
            <p:nvSpPr>
              <p:cNvPr id="11" name="Freeform: Shape 19">
                <a:extLst>
                  <a:ext uri="{FF2B5EF4-FFF2-40B4-BE49-F238E27FC236}">
                    <a16:creationId xmlns:a16="http://schemas.microsoft.com/office/drawing/2014/main" id="{E9ECD56E-BA50-80C7-D98D-9DEB640BB51B}"/>
                  </a:ext>
                </a:extLst>
              </p:cNvPr>
              <p:cNvSpPr/>
              <p:nvPr/>
            </p:nvSpPr>
            <p:spPr>
              <a:xfrm>
                <a:off x="5835826" y="-529298"/>
                <a:ext cx="437709" cy="299315"/>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5875"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 name="Group 11">
                <a:extLst>
                  <a:ext uri="{FF2B5EF4-FFF2-40B4-BE49-F238E27FC236}">
                    <a16:creationId xmlns:a16="http://schemas.microsoft.com/office/drawing/2014/main" id="{A9F77E7C-6E26-9D01-1F21-D66F8A97C000}"/>
                  </a:ext>
                </a:extLst>
              </p:cNvPr>
              <p:cNvGrpSpPr/>
              <p:nvPr/>
            </p:nvGrpSpPr>
            <p:grpSpPr>
              <a:xfrm rot="10800000">
                <a:off x="6212881" y="-305425"/>
                <a:ext cx="91082" cy="113933"/>
                <a:chOff x="6207166" y="-314950"/>
                <a:chExt cx="91082" cy="113933"/>
              </a:xfrm>
            </p:grpSpPr>
            <p:sp>
              <p:nvSpPr>
                <p:cNvPr id="14" name="Freeform: Shape 22">
                  <a:extLst>
                    <a:ext uri="{FF2B5EF4-FFF2-40B4-BE49-F238E27FC236}">
                      <a16:creationId xmlns:a16="http://schemas.microsoft.com/office/drawing/2014/main" id="{D3AF89A6-31AD-69C2-3523-D83822DBA3FE}"/>
                    </a:ext>
                  </a:extLst>
                </p:cNvPr>
                <p:cNvSpPr/>
                <p:nvPr/>
              </p:nvSpPr>
              <p:spPr>
                <a:xfrm>
                  <a:off x="6207166" y="-314950"/>
                  <a:ext cx="51495" cy="112646"/>
                </a:xfrm>
                <a:custGeom>
                  <a:avLst/>
                  <a:gdLst>
                    <a:gd name="connsiteX0" fmla="*/ 4828 w 51495"/>
                    <a:gd name="connsiteY0" fmla="*/ 70484 h 112645"/>
                    <a:gd name="connsiteX1" fmla="*/ 47633 w 51495"/>
                    <a:gd name="connsiteY1" fmla="*/ 110715 h 112645"/>
                    <a:gd name="connsiteX2" fmla="*/ 47633 w 51495"/>
                    <a:gd name="connsiteY2" fmla="*/ 4828 h 112645"/>
                  </a:gdLst>
                  <a:ahLst/>
                  <a:cxnLst>
                    <a:cxn ang="0">
                      <a:pos x="connsiteX0" y="connsiteY0"/>
                    </a:cxn>
                    <a:cxn ang="0">
                      <a:pos x="connsiteX1" y="connsiteY1"/>
                    </a:cxn>
                    <a:cxn ang="0">
                      <a:pos x="connsiteX2" y="connsiteY2"/>
                    </a:cxn>
                  </a:cxnLst>
                  <a:rect l="l" t="t" r="r" b="b"/>
                  <a:pathLst>
                    <a:path w="51495" h="112645">
                      <a:moveTo>
                        <a:pt x="4828" y="70484"/>
                      </a:moveTo>
                      <a:lnTo>
                        <a:pt x="47633" y="110715"/>
                      </a:lnTo>
                      <a:lnTo>
                        <a:pt x="47633" y="4828"/>
                      </a:lnTo>
                    </a:path>
                  </a:pathLst>
                </a:custGeom>
                <a:noFill/>
                <a:ln w="15875"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28">
                  <a:extLst>
                    <a:ext uri="{FF2B5EF4-FFF2-40B4-BE49-F238E27FC236}">
                      <a16:creationId xmlns:a16="http://schemas.microsoft.com/office/drawing/2014/main" id="{D87C2604-B3EE-C279-A45F-D2FF1AF1B69F}"/>
                    </a:ext>
                  </a:extLst>
                </p:cNvPr>
                <p:cNvSpPr/>
                <p:nvPr/>
              </p:nvSpPr>
              <p:spPr>
                <a:xfrm>
                  <a:off x="6249971" y="-249294"/>
                  <a:ext cx="48277" cy="48277"/>
                </a:xfrm>
                <a:custGeom>
                  <a:avLst/>
                  <a:gdLst>
                    <a:gd name="connsiteX0" fmla="*/ 43771 w 48276"/>
                    <a:gd name="connsiteY0" fmla="*/ 4828 h 48276"/>
                    <a:gd name="connsiteX1" fmla="*/ 4828 w 48276"/>
                    <a:gd name="connsiteY1" fmla="*/ 45058 h 48276"/>
                  </a:gdLst>
                  <a:ahLst/>
                  <a:cxnLst>
                    <a:cxn ang="0">
                      <a:pos x="connsiteX0" y="connsiteY0"/>
                    </a:cxn>
                    <a:cxn ang="0">
                      <a:pos x="connsiteX1" y="connsiteY1"/>
                    </a:cxn>
                  </a:cxnLst>
                  <a:rect l="l" t="t" r="r" b="b"/>
                  <a:pathLst>
                    <a:path w="48276" h="48276">
                      <a:moveTo>
                        <a:pt x="43771" y="4828"/>
                      </a:moveTo>
                      <a:lnTo>
                        <a:pt x="4828" y="45058"/>
                      </a:lnTo>
                    </a:path>
                  </a:pathLst>
                </a:custGeom>
                <a:ln w="15875"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3" name="Freeform: Shape 21">
                <a:extLst>
                  <a:ext uri="{FF2B5EF4-FFF2-40B4-BE49-F238E27FC236}">
                    <a16:creationId xmlns:a16="http://schemas.microsoft.com/office/drawing/2014/main" id="{06C492B0-FF77-C5FF-9E7D-019A4BD46D38}"/>
                  </a:ext>
                </a:extLst>
              </p:cNvPr>
              <p:cNvSpPr/>
              <p:nvPr/>
            </p:nvSpPr>
            <p:spPr>
              <a:xfrm>
                <a:off x="6157280" y="-351640"/>
                <a:ext cx="193107" cy="193107"/>
              </a:xfrm>
              <a:custGeom>
                <a:avLst/>
                <a:gdLst>
                  <a:gd name="connsiteX0" fmla="*/ 190210 w 193106"/>
                  <a:gd name="connsiteY0" fmla="*/ 97519 h 193106"/>
                  <a:gd name="connsiteX1" fmla="*/ 97519 w 193106"/>
                  <a:gd name="connsiteY1" fmla="*/ 190210 h 193106"/>
                  <a:gd name="connsiteX2" fmla="*/ 4828 w 193106"/>
                  <a:gd name="connsiteY2" fmla="*/ 97519 h 193106"/>
                  <a:gd name="connsiteX3" fmla="*/ 97519 w 193106"/>
                  <a:gd name="connsiteY3" fmla="*/ 4828 h 193106"/>
                  <a:gd name="connsiteX4" fmla="*/ 190210 w 193106"/>
                  <a:gd name="connsiteY4" fmla="*/ 97519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90210" y="97519"/>
                    </a:moveTo>
                    <a:cubicBezTo>
                      <a:pt x="190210" y="148711"/>
                      <a:pt x="148711" y="190210"/>
                      <a:pt x="97519" y="190210"/>
                    </a:cubicBezTo>
                    <a:cubicBezTo>
                      <a:pt x="46327" y="190210"/>
                      <a:pt x="4828" y="148711"/>
                      <a:pt x="4828" y="97519"/>
                    </a:cubicBezTo>
                    <a:cubicBezTo>
                      <a:pt x="4828" y="46327"/>
                      <a:pt x="46327" y="4828"/>
                      <a:pt x="97519" y="4828"/>
                    </a:cubicBezTo>
                    <a:cubicBezTo>
                      <a:pt x="148711" y="4828"/>
                      <a:pt x="190210" y="46327"/>
                      <a:pt x="190210" y="97519"/>
                    </a:cubicBezTo>
                    <a:close/>
                  </a:path>
                </a:pathLst>
              </a:custGeom>
              <a:noFill/>
              <a:ln w="15875"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0" name="Oval 9">
              <a:extLst>
                <a:ext uri="{FF2B5EF4-FFF2-40B4-BE49-F238E27FC236}">
                  <a16:creationId xmlns:a16="http://schemas.microsoft.com/office/drawing/2014/main" id="{125E0D60-7B8F-9903-77DE-FFA8F4620789}"/>
                </a:ext>
              </a:extLst>
            </p:cNvPr>
            <p:cNvSpPr/>
            <p:nvPr/>
          </p:nvSpPr>
          <p:spPr>
            <a:xfrm>
              <a:off x="1725689" y="2650849"/>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332176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42" presetClass="path" presetSubtype="0" decel="100000" fill="hold" grpId="1" nodeType="withEffect">
                                  <p:stCondLst>
                                    <p:cond delay="0"/>
                                  </p:stCondLst>
                                  <p:childTnLst>
                                    <p:animMotion origin="layout" path="M -3.125E-6 2.96296E-6 L -0.03672 2.96296E-6 " pathEditMode="relative" rAng="0" ptsTypes="AA">
                                      <p:cBhvr>
                                        <p:cTn id="12" dur="600" spd="-100000" fill="hold"/>
                                        <p:tgtEl>
                                          <p:spTgt spid="7">
                                            <p:txEl>
                                              <p:pRg st="0" end="0"/>
                                            </p:txEl>
                                          </p:spTgt>
                                        </p:tgtEl>
                                        <p:attrNameLst>
                                          <p:attrName>ppt_x</p:attrName>
                                          <p:attrName>ppt_y</p:attrName>
                                        </p:attrNameLst>
                                      </p:cBhvr>
                                      <p:rCtr x="-1836" y="0"/>
                                    </p:animMotion>
                                  </p:childTnLst>
                                </p:cTn>
                              </p:par>
                              <p:par>
                                <p:cTn id="13" presetID="42" presetClass="path" presetSubtype="0" decel="100000" fill="hold" grpId="1" nodeType="withEffect">
                                  <p:stCondLst>
                                    <p:cond delay="0"/>
                                  </p:stCondLst>
                                  <p:childTnLst>
                                    <p:animMotion origin="layout" path="M -3.125E-6 2.96296E-6 L -0.03672 2.96296E-6 " pathEditMode="relative" rAng="0" ptsTypes="AA">
                                      <p:cBhvr>
                                        <p:cTn id="14" dur="600" spd="-100000" fill="hold"/>
                                        <p:tgtEl>
                                          <p:spTgt spid="7">
                                            <p:txEl>
                                              <p:pRg st="1" end="1"/>
                                            </p:txEl>
                                          </p:spTgt>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D8B1BFB3-EE8D-48DB-835E-A490E93BF0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0649" y="2305481"/>
            <a:ext cx="6496360" cy="3069708"/>
          </a:xfrm>
          <a:prstGeom prst="rect">
            <a:avLst/>
          </a:prstGeom>
        </p:spPr>
      </p:pic>
      <p:sp>
        <p:nvSpPr>
          <p:cNvPr id="2" name="Title 1"/>
          <p:cNvSpPr>
            <a:spLocks noGrp="1"/>
          </p:cNvSpPr>
          <p:nvPr>
            <p:ph type="title"/>
          </p:nvPr>
        </p:nvSpPr>
        <p:spPr/>
        <p:txBody>
          <a:bodyPr/>
          <a:lstStyle/>
          <a:p>
            <a:r>
              <a:rPr lang="en-US" dirty="0"/>
              <a:t>Carbon reduction opportunity</a:t>
            </a:r>
          </a:p>
        </p:txBody>
      </p:sp>
      <p:grpSp>
        <p:nvGrpSpPr>
          <p:cNvPr id="14" name="Group 13">
            <a:extLst>
              <a:ext uri="{FF2B5EF4-FFF2-40B4-BE49-F238E27FC236}">
                <a16:creationId xmlns:a16="http://schemas.microsoft.com/office/drawing/2014/main" id="{A660B2CC-0FE1-4EB9-986C-F2C599F1678A}"/>
              </a:ext>
            </a:extLst>
          </p:cNvPr>
          <p:cNvGrpSpPr/>
          <p:nvPr/>
        </p:nvGrpSpPr>
        <p:grpSpPr>
          <a:xfrm>
            <a:off x="1106139" y="3612603"/>
            <a:ext cx="2798497" cy="1938210"/>
            <a:chOff x="232708" y="4032568"/>
            <a:chExt cx="2798497" cy="1938210"/>
          </a:xfrm>
        </p:grpSpPr>
        <p:pic>
          <p:nvPicPr>
            <p:cNvPr id="28" name="Picture 27" descr="Diagram&#10;&#10;Description automatically generated">
              <a:extLst>
                <a:ext uri="{FF2B5EF4-FFF2-40B4-BE49-F238E27FC236}">
                  <a16:creationId xmlns:a16="http://schemas.microsoft.com/office/drawing/2014/main" id="{3629BF1B-8BB6-9E4C-A7F3-AE94BAFD745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9934" y="4032568"/>
              <a:ext cx="612894" cy="793155"/>
            </a:xfrm>
            <a:prstGeom prst="rect">
              <a:avLst/>
            </a:prstGeom>
          </p:spPr>
        </p:pic>
        <p:sp>
          <p:nvSpPr>
            <p:cNvPr id="32" name="TextBox 31">
              <a:extLst>
                <a:ext uri="{FF2B5EF4-FFF2-40B4-BE49-F238E27FC236}">
                  <a16:creationId xmlns:a16="http://schemas.microsoft.com/office/drawing/2014/main" id="{B16AC41D-1EBA-2F42-B3DB-5B0411385F14}"/>
                </a:ext>
              </a:extLst>
            </p:cNvPr>
            <p:cNvSpPr txBox="1"/>
            <p:nvPr/>
          </p:nvSpPr>
          <p:spPr>
            <a:xfrm>
              <a:off x="232708" y="4955115"/>
              <a:ext cx="2798497" cy="1015663"/>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9900"/>
                  </a:solidFill>
                  <a:effectLst/>
                  <a:uLnTx/>
                  <a:uFillTx/>
                  <a:latin typeface="Amazon Ember Heavy"/>
                  <a:ea typeface="Amazon Ember" panose="020B0603020204020204" pitchFamily="34" charset="0"/>
                  <a:cs typeface="Amazon Ember" panose="020B0603020204020204" pitchFamily="34" charset="0"/>
                </a:rPr>
                <a:t>US</a:t>
              </a:r>
              <a:br>
                <a:rPr kumimoji="0" lang="en-US" altLang="en-US" sz="2000" b="0" i="0" u="none" strike="noStrike" kern="1200" cap="none" spc="0" normalizeH="0" baseline="0" noProof="0" dirty="0">
                  <a:ln>
                    <a:noFill/>
                  </a:ln>
                  <a:solidFill>
                    <a:srgbClr val="FFFFFF"/>
                  </a:solidFill>
                  <a:effectLst/>
                  <a:uLnTx/>
                  <a:uFillTx/>
                  <a:latin typeface="Amazon Ember Heavy"/>
                  <a:ea typeface="Amazon Ember" panose="020B0603020204020204" pitchFamily="34" charset="0"/>
                  <a:cs typeface="Amazon Ember" panose="020B0603020204020204" pitchFamily="34" charset="0"/>
                </a:rPr>
              </a:b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3.6 times more</a:t>
              </a:r>
              <a:b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energy efficient</a:t>
              </a:r>
              <a:endParaRPr kumimoji="0" lang="en-US" altLang="en-US" sz="20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grpSp>
      <p:sp>
        <p:nvSpPr>
          <p:cNvPr id="5" name="Rectangle 4">
            <a:extLst>
              <a:ext uri="{FF2B5EF4-FFF2-40B4-BE49-F238E27FC236}">
                <a16:creationId xmlns:a16="http://schemas.microsoft.com/office/drawing/2014/main" id="{7AB4D992-7809-0C45-B97B-BE835D50D93D}"/>
              </a:ext>
            </a:extLst>
          </p:cNvPr>
          <p:cNvSpPr/>
          <p:nvPr/>
        </p:nvSpPr>
        <p:spPr>
          <a:xfrm>
            <a:off x="1816259" y="6013718"/>
            <a:ext cx="7103679" cy="261610"/>
          </a:xfrm>
          <a:prstGeom prst="rect">
            <a:avLst/>
          </a:prstGeom>
        </p:spPr>
        <p:txBody>
          <a:bodyPr wrap="square">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mazon Ember"/>
                <a:ea typeface="+mn-ea"/>
                <a:cs typeface="+mn-cs"/>
              </a:rPr>
              <a:t>Find all the reports on </a:t>
            </a:r>
            <a:r>
              <a:rPr kumimoji="0" lang="en-DE" altLang="en-US" sz="1100" b="0" i="0" u="none" strike="noStrike" kern="1200" cap="none" spc="0" normalizeH="0" baseline="0" noProof="0">
                <a:ln>
                  <a:noFill/>
                </a:ln>
                <a:solidFill>
                  <a:srgbClr val="FF9900"/>
                </a:solidFill>
                <a:effectLst/>
                <a:uLnTx/>
                <a:uFillTx/>
                <a:latin typeface="Amazon Ember"/>
                <a:ea typeface="+mn-ea"/>
                <a:cs typeface="+mn-cs"/>
                <a:hlinkClick r:id="rId6" action="ppaction://hlinkfile">
                  <a:extLst>
                    <a:ext uri="{A12FA001-AC4F-418D-AE19-62706E023703}">
                      <ahyp:hlinkClr xmlns:ahyp="http://schemas.microsoft.com/office/drawing/2018/hyperlinkcolor" val="tx"/>
                    </a:ext>
                  </a:extLst>
                </a:hlinkClick>
              </a:rPr>
              <a:t>aws.amazon.com/sustainability/resources/</a:t>
            </a:r>
            <a:endParaRPr kumimoji="0" lang="en-DE" altLang="en-US" sz="1100" b="0" i="0" u="none" strike="noStrike" kern="1200" cap="none" spc="0" normalizeH="0" baseline="0" noProof="0">
              <a:ln>
                <a:noFill/>
              </a:ln>
              <a:solidFill>
                <a:srgbClr val="FF9900"/>
              </a:solidFill>
              <a:effectLst/>
              <a:uLnTx/>
              <a:uFillTx/>
              <a:latin typeface="Amazon Ember"/>
              <a:ea typeface="+mn-ea"/>
              <a:cs typeface="+mn-cs"/>
            </a:endParaRPr>
          </a:p>
        </p:txBody>
      </p:sp>
      <p:grpSp>
        <p:nvGrpSpPr>
          <p:cNvPr id="1039" name="Group 1038">
            <a:extLst>
              <a:ext uri="{FF2B5EF4-FFF2-40B4-BE49-F238E27FC236}">
                <a16:creationId xmlns:a16="http://schemas.microsoft.com/office/drawing/2014/main" id="{02629879-6452-4781-92EF-9124919ED4FA}"/>
              </a:ext>
            </a:extLst>
          </p:cNvPr>
          <p:cNvGrpSpPr/>
          <p:nvPr/>
        </p:nvGrpSpPr>
        <p:grpSpPr>
          <a:xfrm>
            <a:off x="8330017" y="4498295"/>
            <a:ext cx="3488984" cy="1837841"/>
            <a:chOff x="9298204" y="4498295"/>
            <a:chExt cx="3488984" cy="1837841"/>
          </a:xfrm>
        </p:grpSpPr>
        <p:sp>
          <p:nvSpPr>
            <p:cNvPr id="31" name="TextBox 30">
              <a:extLst>
                <a:ext uri="{FF2B5EF4-FFF2-40B4-BE49-F238E27FC236}">
                  <a16:creationId xmlns:a16="http://schemas.microsoft.com/office/drawing/2014/main" id="{598BF0E4-EC56-8447-BD7B-305DA7F0EEF5}"/>
                </a:ext>
              </a:extLst>
            </p:cNvPr>
            <p:cNvSpPr txBox="1"/>
            <p:nvPr/>
          </p:nvSpPr>
          <p:spPr>
            <a:xfrm>
              <a:off x="9298204" y="5320473"/>
              <a:ext cx="3488984" cy="1015663"/>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9900"/>
                  </a:solidFill>
                  <a:effectLst/>
                  <a:uLnTx/>
                  <a:uFillTx/>
                  <a:latin typeface="Amazon Ember Heavy"/>
                  <a:ea typeface="Amazon Ember" panose="020B0603020204020204" pitchFamily="34" charset="0"/>
                  <a:cs typeface="Amazon Ember" panose="020B0603020204020204" pitchFamily="34" charset="0"/>
                </a:rPr>
                <a:t>Asia Pacific</a:t>
              </a:r>
              <a:br>
                <a:rPr kumimoji="0" lang="en-US" altLang="en-US" sz="2000" b="0" i="0" u="none" strike="noStrike" kern="1200" cap="none" spc="0" normalizeH="0" baseline="0" noProof="0" dirty="0">
                  <a:ln>
                    <a:noFill/>
                  </a:ln>
                  <a:solidFill>
                    <a:srgbClr val="FF9900"/>
                  </a:solidFill>
                  <a:effectLst/>
                  <a:uLnTx/>
                  <a:uFillTx/>
                  <a:latin typeface="Amazon Ember Heavy"/>
                  <a:ea typeface="Amazon Ember" panose="020B0603020204020204" pitchFamily="34" charset="0"/>
                  <a:cs typeface="Amazon Ember" panose="020B0603020204020204" pitchFamily="34" charset="0"/>
                </a:rPr>
              </a:b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5 times more</a:t>
              </a:r>
              <a:b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energy efficient</a:t>
              </a:r>
              <a:endParaRPr kumimoji="0" lang="en-US" altLang="en-US" sz="20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pic>
          <p:nvPicPr>
            <p:cNvPr id="29" name="Picture 28" descr="A picture containing text, businesscard&#10;&#10;Description automatically generated">
              <a:extLst>
                <a:ext uri="{FF2B5EF4-FFF2-40B4-BE49-F238E27FC236}">
                  <a16:creationId xmlns:a16="http://schemas.microsoft.com/office/drawing/2014/main" id="{488E1B34-D499-CC44-A04B-4ABA46F8930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405034" y="4498295"/>
              <a:ext cx="599272" cy="775527"/>
            </a:xfrm>
            <a:prstGeom prst="rect">
              <a:avLst/>
            </a:prstGeom>
          </p:spPr>
        </p:pic>
      </p:grpSp>
      <p:grpSp>
        <p:nvGrpSpPr>
          <p:cNvPr id="1037" name="Group 1036">
            <a:extLst>
              <a:ext uri="{FF2B5EF4-FFF2-40B4-BE49-F238E27FC236}">
                <a16:creationId xmlns:a16="http://schemas.microsoft.com/office/drawing/2014/main" id="{54AFE8FC-A781-4471-8722-0E68A72FA652}"/>
              </a:ext>
            </a:extLst>
          </p:cNvPr>
          <p:cNvGrpSpPr/>
          <p:nvPr/>
        </p:nvGrpSpPr>
        <p:grpSpPr>
          <a:xfrm>
            <a:off x="8358571" y="1686135"/>
            <a:ext cx="6245501" cy="1806873"/>
            <a:chOff x="9326758" y="1686135"/>
            <a:chExt cx="6245501" cy="1806873"/>
          </a:xfrm>
        </p:grpSpPr>
        <p:sp>
          <p:nvSpPr>
            <p:cNvPr id="4" name="TextBox 3">
              <a:extLst>
                <a:ext uri="{FF2B5EF4-FFF2-40B4-BE49-F238E27FC236}">
                  <a16:creationId xmlns:a16="http://schemas.microsoft.com/office/drawing/2014/main" id="{9F0D9F85-868E-2E45-8A62-90AD750D4181}"/>
                </a:ext>
              </a:extLst>
            </p:cNvPr>
            <p:cNvSpPr txBox="1"/>
            <p:nvPr/>
          </p:nvSpPr>
          <p:spPr>
            <a:xfrm>
              <a:off x="9326758" y="2477345"/>
              <a:ext cx="6245501" cy="1015663"/>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9900"/>
                  </a:solidFill>
                  <a:effectLst/>
                  <a:uLnTx/>
                  <a:uFillTx/>
                  <a:latin typeface="Amazon Ember Heavy"/>
                  <a:ea typeface="Amazon Ember" panose="020B0603020204020204" pitchFamily="34" charset="0"/>
                  <a:cs typeface="Amazon Ember" panose="020B0603020204020204" pitchFamily="34" charset="0"/>
                </a:rPr>
                <a:t>Europe</a:t>
              </a:r>
              <a:br>
                <a:rPr kumimoji="0" lang="en-US" altLang="en-US" sz="2000" b="0" i="0" u="none" strike="noStrike" kern="1200" cap="none" spc="0" normalizeH="0" baseline="0" noProof="0" dirty="0">
                  <a:ln>
                    <a:noFill/>
                  </a:ln>
                  <a:solidFill>
                    <a:srgbClr val="FFFFFF"/>
                  </a:solidFill>
                  <a:effectLst/>
                  <a:uLnTx/>
                  <a:uFillTx/>
                  <a:latin typeface="Amazon Ember Heavy"/>
                  <a:ea typeface="Amazon Ember" panose="020B0603020204020204" pitchFamily="34" charset="0"/>
                  <a:cs typeface="Amazon Ember" panose="020B0603020204020204" pitchFamily="34" charset="0"/>
                </a:rPr>
              </a:br>
              <a:r>
                <a:rPr kumimoji="0" lang="en-US" altLang="en-US" sz="20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Up to </a:t>
              </a: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5 times more</a:t>
              </a:r>
              <a:b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2000" b="0" i="0" u="none" strike="noStrike" kern="1200" cap="none" spc="0" normalizeH="0" baseline="0" noProof="0" dirty="0">
                  <a:ln>
                    <a:noFill/>
                  </a:ln>
                  <a:solidFill>
                    <a:srgbClr val="FFFFFF"/>
                  </a:solidFill>
                  <a:effectLst/>
                  <a:uLnTx/>
                  <a:uFillTx/>
                  <a:latin typeface="Amazon Ember"/>
                  <a:ea typeface="+mn-ea"/>
                  <a:cs typeface="+mn-cs"/>
                </a:rPr>
                <a:t>energy efficient </a:t>
              </a:r>
              <a:r>
                <a:rPr kumimoji="0" lang="en-US" altLang="en-US" sz="2000" b="0"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rPr>
                <a:t> </a:t>
              </a:r>
            </a:p>
          </p:txBody>
        </p:sp>
        <p:pic>
          <p:nvPicPr>
            <p:cNvPr id="25" name="Picture 24">
              <a:extLst>
                <a:ext uri="{FF2B5EF4-FFF2-40B4-BE49-F238E27FC236}">
                  <a16:creationId xmlns:a16="http://schemas.microsoft.com/office/drawing/2014/main" id="{D7B98A02-4FCE-9D4D-8F00-1E39EF792F52}"/>
                </a:ext>
              </a:extLst>
            </p:cNvPr>
            <p:cNvPicPr>
              <a:picLocks noChangeAspect="1"/>
            </p:cNvPicPr>
            <p:nvPr/>
          </p:nvPicPr>
          <p:blipFill>
            <a:blip r:embed="rId8"/>
            <a:stretch>
              <a:fillRect/>
            </a:stretch>
          </p:blipFill>
          <p:spPr>
            <a:xfrm>
              <a:off x="9421148" y="1686135"/>
              <a:ext cx="612894" cy="794659"/>
            </a:xfrm>
            <a:prstGeom prst="rect">
              <a:avLst/>
            </a:prstGeom>
          </p:spPr>
        </p:pic>
      </p:grpSp>
      <p:grpSp>
        <p:nvGrpSpPr>
          <p:cNvPr id="13" name="Group 12">
            <a:extLst>
              <a:ext uri="{FF2B5EF4-FFF2-40B4-BE49-F238E27FC236}">
                <a16:creationId xmlns:a16="http://schemas.microsoft.com/office/drawing/2014/main" id="{4175B81B-19E5-4D13-9C5D-A03D2EBD39B0}"/>
              </a:ext>
            </a:extLst>
          </p:cNvPr>
          <p:cNvGrpSpPr/>
          <p:nvPr/>
        </p:nvGrpSpPr>
        <p:grpSpPr>
          <a:xfrm>
            <a:off x="2755701" y="2598535"/>
            <a:ext cx="415841" cy="646863"/>
            <a:chOff x="1522756" y="4774300"/>
            <a:chExt cx="415841" cy="646863"/>
          </a:xfrm>
          <a:solidFill>
            <a:srgbClr val="1D5074"/>
          </a:solidFill>
        </p:grpSpPr>
        <p:sp>
          <p:nvSpPr>
            <p:cNvPr id="37" name="Freeform: Shape 36">
              <a:extLst>
                <a:ext uri="{FF2B5EF4-FFF2-40B4-BE49-F238E27FC236}">
                  <a16:creationId xmlns:a16="http://schemas.microsoft.com/office/drawing/2014/main" id="{F21FA7E8-2B81-4B3A-B79C-55D5AB65E68A}"/>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8" name="Freeform: Shape 37">
              <a:extLst>
                <a:ext uri="{FF2B5EF4-FFF2-40B4-BE49-F238E27FC236}">
                  <a16:creationId xmlns:a16="http://schemas.microsoft.com/office/drawing/2014/main" id="{3E734CE9-67A6-4826-B77A-B797C339A93D}"/>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9" name="Group 38">
            <a:extLst>
              <a:ext uri="{FF2B5EF4-FFF2-40B4-BE49-F238E27FC236}">
                <a16:creationId xmlns:a16="http://schemas.microsoft.com/office/drawing/2014/main" id="{E6AB3688-29C8-4ED2-9949-6EB9A49343BC}"/>
              </a:ext>
            </a:extLst>
          </p:cNvPr>
          <p:cNvGrpSpPr/>
          <p:nvPr/>
        </p:nvGrpSpPr>
        <p:grpSpPr>
          <a:xfrm>
            <a:off x="5373434" y="2571367"/>
            <a:ext cx="415841" cy="646863"/>
            <a:chOff x="1522756" y="4774300"/>
            <a:chExt cx="415841" cy="646863"/>
          </a:xfrm>
          <a:solidFill>
            <a:srgbClr val="1D5074"/>
          </a:solidFill>
        </p:grpSpPr>
        <p:sp>
          <p:nvSpPr>
            <p:cNvPr id="40" name="Freeform: Shape 39">
              <a:extLst>
                <a:ext uri="{FF2B5EF4-FFF2-40B4-BE49-F238E27FC236}">
                  <a16:creationId xmlns:a16="http://schemas.microsoft.com/office/drawing/2014/main" id="{92563B0B-6EAB-4508-A1EF-41737DBDD7F0}"/>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24EC005C-EA02-4809-933F-06B31DF20B81}"/>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42" name="Group 41">
            <a:extLst>
              <a:ext uri="{FF2B5EF4-FFF2-40B4-BE49-F238E27FC236}">
                <a16:creationId xmlns:a16="http://schemas.microsoft.com/office/drawing/2014/main" id="{6311A1CC-6DBB-4955-953D-ECD42511CF2D}"/>
              </a:ext>
            </a:extLst>
          </p:cNvPr>
          <p:cNvGrpSpPr/>
          <p:nvPr/>
        </p:nvGrpSpPr>
        <p:grpSpPr>
          <a:xfrm>
            <a:off x="6679347" y="3365059"/>
            <a:ext cx="415841" cy="646863"/>
            <a:chOff x="1522756" y="4774300"/>
            <a:chExt cx="415841" cy="646863"/>
          </a:xfrm>
          <a:solidFill>
            <a:srgbClr val="1D5074"/>
          </a:solidFill>
        </p:grpSpPr>
        <p:sp>
          <p:nvSpPr>
            <p:cNvPr id="43" name="Freeform: Shape 42">
              <a:extLst>
                <a:ext uri="{FF2B5EF4-FFF2-40B4-BE49-F238E27FC236}">
                  <a16:creationId xmlns:a16="http://schemas.microsoft.com/office/drawing/2014/main" id="{56FE857B-D3BF-4E85-971A-AF408ADB4ADB}"/>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4" name="Freeform: Shape 43">
              <a:extLst>
                <a:ext uri="{FF2B5EF4-FFF2-40B4-BE49-F238E27FC236}">
                  <a16:creationId xmlns:a16="http://schemas.microsoft.com/office/drawing/2014/main" id="{79E47906-6144-4223-BB8E-201067FB1436}"/>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45" name="Group 44">
            <a:extLst>
              <a:ext uri="{FF2B5EF4-FFF2-40B4-BE49-F238E27FC236}">
                <a16:creationId xmlns:a16="http://schemas.microsoft.com/office/drawing/2014/main" id="{D8368D41-CD11-488D-A72D-241286E06B61}"/>
              </a:ext>
            </a:extLst>
          </p:cNvPr>
          <p:cNvGrpSpPr/>
          <p:nvPr/>
        </p:nvGrpSpPr>
        <p:grpSpPr>
          <a:xfrm>
            <a:off x="618146" y="4185680"/>
            <a:ext cx="415841" cy="646863"/>
            <a:chOff x="1522756" y="4774300"/>
            <a:chExt cx="415841" cy="646863"/>
          </a:xfrm>
          <a:solidFill>
            <a:srgbClr val="1D5074"/>
          </a:solidFill>
        </p:grpSpPr>
        <p:sp>
          <p:nvSpPr>
            <p:cNvPr id="46" name="Freeform: Shape 45">
              <a:extLst>
                <a:ext uri="{FF2B5EF4-FFF2-40B4-BE49-F238E27FC236}">
                  <a16:creationId xmlns:a16="http://schemas.microsoft.com/office/drawing/2014/main" id="{A84C759E-CB68-4122-84F0-4CA00C861E48}"/>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Freeform: Shape 46">
              <a:extLst>
                <a:ext uri="{FF2B5EF4-FFF2-40B4-BE49-F238E27FC236}">
                  <a16:creationId xmlns:a16="http://schemas.microsoft.com/office/drawing/2014/main" id="{BC215356-4326-48DF-8AFA-0299DB0C8313}"/>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6" name="Freeform: Shape 15">
            <a:extLst>
              <a:ext uri="{FF2B5EF4-FFF2-40B4-BE49-F238E27FC236}">
                <a16:creationId xmlns:a16="http://schemas.microsoft.com/office/drawing/2014/main" id="{2BFA8B0D-9BA0-41E4-9C06-DECD0E7856F2}"/>
              </a:ext>
            </a:extLst>
          </p:cNvPr>
          <p:cNvSpPr/>
          <p:nvPr/>
        </p:nvSpPr>
        <p:spPr>
          <a:xfrm>
            <a:off x="827902" y="3237470"/>
            <a:ext cx="2035416" cy="902043"/>
          </a:xfrm>
          <a:custGeom>
            <a:avLst/>
            <a:gdLst>
              <a:gd name="connsiteX0" fmla="*/ 2681417 w 2681417"/>
              <a:gd name="connsiteY0" fmla="*/ 0 h 902043"/>
              <a:gd name="connsiteX1" fmla="*/ 0 w 2681417"/>
              <a:gd name="connsiteY1" fmla="*/ 0 h 902043"/>
              <a:gd name="connsiteX2" fmla="*/ 0 w 2681417"/>
              <a:gd name="connsiteY2" fmla="*/ 902043 h 902043"/>
            </a:gdLst>
            <a:ahLst/>
            <a:cxnLst>
              <a:cxn ang="0">
                <a:pos x="connsiteX0" y="connsiteY0"/>
              </a:cxn>
              <a:cxn ang="0">
                <a:pos x="connsiteX1" y="connsiteY1"/>
              </a:cxn>
              <a:cxn ang="0">
                <a:pos x="connsiteX2" y="connsiteY2"/>
              </a:cxn>
            </a:cxnLst>
            <a:rect l="l" t="t" r="r" b="b"/>
            <a:pathLst>
              <a:path w="2681417" h="902043">
                <a:moveTo>
                  <a:pt x="2681417" y="0"/>
                </a:moveTo>
                <a:lnTo>
                  <a:pt x="0" y="0"/>
                </a:lnTo>
                <a:lnTo>
                  <a:pt x="0" y="902043"/>
                </a:lnTo>
              </a:path>
            </a:pathLst>
          </a:custGeom>
          <a:noFill/>
          <a:ln>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8" name="Group 47">
            <a:extLst>
              <a:ext uri="{FF2B5EF4-FFF2-40B4-BE49-F238E27FC236}">
                <a16:creationId xmlns:a16="http://schemas.microsoft.com/office/drawing/2014/main" id="{87035BA3-3699-4A04-85EC-79EF6DFD6730}"/>
              </a:ext>
            </a:extLst>
          </p:cNvPr>
          <p:cNvGrpSpPr/>
          <p:nvPr/>
        </p:nvGrpSpPr>
        <p:grpSpPr>
          <a:xfrm>
            <a:off x="7880125" y="1760032"/>
            <a:ext cx="415841" cy="646863"/>
            <a:chOff x="1522756" y="4774300"/>
            <a:chExt cx="415841" cy="646863"/>
          </a:xfrm>
          <a:solidFill>
            <a:srgbClr val="1D5074"/>
          </a:solidFill>
        </p:grpSpPr>
        <p:sp>
          <p:nvSpPr>
            <p:cNvPr id="49" name="Freeform: Shape 48">
              <a:extLst>
                <a:ext uri="{FF2B5EF4-FFF2-40B4-BE49-F238E27FC236}">
                  <a16:creationId xmlns:a16="http://schemas.microsoft.com/office/drawing/2014/main" id="{5F315B88-1967-4685-AA4F-6DCF5CBD8D8D}"/>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C6F55E00-C226-4BCD-BE9D-CD94C97FC2EC}"/>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8" name="Freeform: Shape 17">
            <a:extLst>
              <a:ext uri="{FF2B5EF4-FFF2-40B4-BE49-F238E27FC236}">
                <a16:creationId xmlns:a16="http://schemas.microsoft.com/office/drawing/2014/main" id="{FB8B1C12-42E7-4793-A81D-5CA187229724}"/>
              </a:ext>
            </a:extLst>
          </p:cNvPr>
          <p:cNvSpPr/>
          <p:nvPr/>
        </p:nvSpPr>
        <p:spPr>
          <a:xfrm>
            <a:off x="5432613" y="2372497"/>
            <a:ext cx="2656703" cy="827903"/>
          </a:xfrm>
          <a:custGeom>
            <a:avLst/>
            <a:gdLst>
              <a:gd name="connsiteX0" fmla="*/ 0 w 3200400"/>
              <a:gd name="connsiteY0" fmla="*/ 827903 h 827903"/>
              <a:gd name="connsiteX1" fmla="*/ 3200400 w 3200400"/>
              <a:gd name="connsiteY1" fmla="*/ 827903 h 827903"/>
              <a:gd name="connsiteX2" fmla="*/ 3200400 w 3200400"/>
              <a:gd name="connsiteY2" fmla="*/ 0 h 827903"/>
            </a:gdLst>
            <a:ahLst/>
            <a:cxnLst>
              <a:cxn ang="0">
                <a:pos x="connsiteX0" y="connsiteY0"/>
              </a:cxn>
              <a:cxn ang="0">
                <a:pos x="connsiteX1" y="connsiteY1"/>
              </a:cxn>
              <a:cxn ang="0">
                <a:pos x="connsiteX2" y="connsiteY2"/>
              </a:cxn>
            </a:cxnLst>
            <a:rect l="l" t="t" r="r" b="b"/>
            <a:pathLst>
              <a:path w="3200400" h="827903">
                <a:moveTo>
                  <a:pt x="0" y="827903"/>
                </a:moveTo>
                <a:lnTo>
                  <a:pt x="3200400" y="827903"/>
                </a:lnTo>
                <a:lnTo>
                  <a:pt x="3200400" y="0"/>
                </a:lnTo>
              </a:path>
            </a:pathLst>
          </a:custGeom>
          <a:noFill/>
          <a:ln>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18">
            <a:extLst>
              <a:ext uri="{FF2B5EF4-FFF2-40B4-BE49-F238E27FC236}">
                <a16:creationId xmlns:a16="http://schemas.microsoft.com/office/drawing/2014/main" id="{F0A68C45-BEAD-4375-A330-8378E9457194}"/>
              </a:ext>
            </a:extLst>
          </p:cNvPr>
          <p:cNvSpPr/>
          <p:nvPr/>
        </p:nvSpPr>
        <p:spPr>
          <a:xfrm>
            <a:off x="6890710" y="4003588"/>
            <a:ext cx="1198606" cy="834815"/>
          </a:xfrm>
          <a:custGeom>
            <a:avLst/>
            <a:gdLst>
              <a:gd name="connsiteX0" fmla="*/ 0 w 1828800"/>
              <a:gd name="connsiteY0" fmla="*/ 0 h 741406"/>
              <a:gd name="connsiteX1" fmla="*/ 1828800 w 1828800"/>
              <a:gd name="connsiteY1" fmla="*/ 0 h 741406"/>
              <a:gd name="connsiteX2" fmla="*/ 1828800 w 1828800"/>
              <a:gd name="connsiteY2" fmla="*/ 741406 h 741406"/>
            </a:gdLst>
            <a:ahLst/>
            <a:cxnLst>
              <a:cxn ang="0">
                <a:pos x="connsiteX0" y="connsiteY0"/>
              </a:cxn>
              <a:cxn ang="0">
                <a:pos x="connsiteX1" y="connsiteY1"/>
              </a:cxn>
              <a:cxn ang="0">
                <a:pos x="connsiteX2" y="connsiteY2"/>
              </a:cxn>
            </a:cxnLst>
            <a:rect l="l" t="t" r="r" b="b"/>
            <a:pathLst>
              <a:path w="1828800" h="741406">
                <a:moveTo>
                  <a:pt x="0" y="0"/>
                </a:moveTo>
                <a:lnTo>
                  <a:pt x="1828800" y="0"/>
                </a:lnTo>
                <a:lnTo>
                  <a:pt x="1828800" y="741406"/>
                </a:lnTo>
              </a:path>
            </a:pathLst>
          </a:custGeom>
          <a:noFill/>
          <a:ln>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1" name="Group 50">
            <a:extLst>
              <a:ext uri="{FF2B5EF4-FFF2-40B4-BE49-F238E27FC236}">
                <a16:creationId xmlns:a16="http://schemas.microsoft.com/office/drawing/2014/main" id="{8CFDEFC9-D792-4C7B-8301-8B2FE0CB8C05}"/>
              </a:ext>
            </a:extLst>
          </p:cNvPr>
          <p:cNvGrpSpPr/>
          <p:nvPr/>
        </p:nvGrpSpPr>
        <p:grpSpPr>
          <a:xfrm>
            <a:off x="7875667" y="4838404"/>
            <a:ext cx="415841" cy="646863"/>
            <a:chOff x="1522756" y="4774300"/>
            <a:chExt cx="415841" cy="646863"/>
          </a:xfrm>
          <a:solidFill>
            <a:srgbClr val="1D5074"/>
          </a:solidFill>
        </p:grpSpPr>
        <p:sp>
          <p:nvSpPr>
            <p:cNvPr id="52" name="Freeform: Shape 51">
              <a:extLst>
                <a:ext uri="{FF2B5EF4-FFF2-40B4-BE49-F238E27FC236}">
                  <a16:creationId xmlns:a16="http://schemas.microsoft.com/office/drawing/2014/main" id="{CFFEB303-D160-494A-89C6-46EA9E8A6EAB}"/>
                </a:ext>
              </a:extLst>
            </p:cNvPr>
            <p:cNvSpPr/>
            <p:nvPr/>
          </p:nvSpPr>
          <p:spPr>
            <a:xfrm>
              <a:off x="1522756" y="4774300"/>
              <a:ext cx="415841" cy="646863"/>
            </a:xfrm>
            <a:custGeom>
              <a:avLst/>
              <a:gdLst>
                <a:gd name="connsiteX0" fmla="*/ 59688 w 144830"/>
                <a:gd name="connsiteY0" fmla="*/ 6210 h 225291"/>
                <a:gd name="connsiteX1" fmla="*/ 5940 w 144830"/>
                <a:gd name="connsiteY1" fmla="*/ 60923 h 225291"/>
                <a:gd name="connsiteX2" fmla="*/ 13021 w 144830"/>
                <a:gd name="connsiteY2" fmla="*/ 106303 h 225291"/>
                <a:gd name="connsiteX3" fmla="*/ 13021 w 144830"/>
                <a:gd name="connsiteY3" fmla="*/ 106303 h 225291"/>
                <a:gd name="connsiteX4" fmla="*/ 68700 w 144830"/>
                <a:gd name="connsiteY4" fmla="*/ 217340 h 225291"/>
                <a:gd name="connsiteX5" fmla="*/ 78677 w 144830"/>
                <a:gd name="connsiteY5" fmla="*/ 217340 h 225291"/>
                <a:gd name="connsiteX6" fmla="*/ 134356 w 144830"/>
                <a:gd name="connsiteY6" fmla="*/ 106303 h 225291"/>
                <a:gd name="connsiteX7" fmla="*/ 142724 w 144830"/>
                <a:gd name="connsiteY7" fmla="*/ 73475 h 225291"/>
                <a:gd name="connsiteX8" fmla="*/ 59688 w 144830"/>
                <a:gd name="connsiteY8" fmla="*/ 621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30" h="225291">
                  <a:moveTo>
                    <a:pt x="59688" y="6210"/>
                  </a:moveTo>
                  <a:cubicBezTo>
                    <a:pt x="32654" y="11681"/>
                    <a:pt x="10768" y="33566"/>
                    <a:pt x="5940" y="60923"/>
                  </a:cubicBezTo>
                  <a:cubicBezTo>
                    <a:pt x="3044" y="77659"/>
                    <a:pt x="5940" y="93108"/>
                    <a:pt x="13021" y="106303"/>
                  </a:cubicBezTo>
                  <a:lnTo>
                    <a:pt x="13021" y="106303"/>
                  </a:lnTo>
                  <a:lnTo>
                    <a:pt x="68700" y="217340"/>
                  </a:lnTo>
                  <a:cubicBezTo>
                    <a:pt x="70631" y="221524"/>
                    <a:pt x="76424" y="221524"/>
                    <a:pt x="78677" y="217340"/>
                  </a:cubicBezTo>
                  <a:lnTo>
                    <a:pt x="134356" y="106303"/>
                  </a:lnTo>
                  <a:cubicBezTo>
                    <a:pt x="139506" y="96648"/>
                    <a:pt x="142724" y="85383"/>
                    <a:pt x="142724" y="73475"/>
                  </a:cubicBezTo>
                  <a:cubicBezTo>
                    <a:pt x="142403" y="30992"/>
                    <a:pt x="103781" y="-2480"/>
                    <a:pt x="59688" y="6210"/>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4CE033BA-9183-4220-8BD0-7D6B8E1EE671}"/>
                </a:ext>
              </a:extLst>
            </p:cNvPr>
            <p:cNvSpPr/>
            <p:nvPr/>
          </p:nvSpPr>
          <p:spPr>
            <a:xfrm>
              <a:off x="1630373" y="4883614"/>
              <a:ext cx="203301" cy="203301"/>
            </a:xfrm>
            <a:custGeom>
              <a:avLst/>
              <a:gdLst>
                <a:gd name="connsiteX0" fmla="*/ 65978 w 70805"/>
                <a:gd name="connsiteY0" fmla="*/ 35403 h 70805"/>
                <a:gd name="connsiteX1" fmla="*/ 35403 w 70805"/>
                <a:gd name="connsiteY1" fmla="*/ 65978 h 70805"/>
                <a:gd name="connsiteX2" fmla="*/ 4828 w 70805"/>
                <a:gd name="connsiteY2" fmla="*/ 35403 h 70805"/>
                <a:gd name="connsiteX3" fmla="*/ 35403 w 70805"/>
                <a:gd name="connsiteY3" fmla="*/ 4828 h 70805"/>
                <a:gd name="connsiteX4" fmla="*/ 65978 w 70805"/>
                <a:gd name="connsiteY4" fmla="*/ 35403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5978" y="35403"/>
                  </a:moveTo>
                  <a:cubicBezTo>
                    <a:pt x="65978" y="52289"/>
                    <a:pt x="52289" y="65978"/>
                    <a:pt x="35403" y="65978"/>
                  </a:cubicBezTo>
                  <a:cubicBezTo>
                    <a:pt x="18517" y="65978"/>
                    <a:pt x="4828" y="52289"/>
                    <a:pt x="4828" y="35403"/>
                  </a:cubicBezTo>
                  <a:cubicBezTo>
                    <a:pt x="4828" y="18517"/>
                    <a:pt x="18517" y="4828"/>
                    <a:pt x="35403" y="4828"/>
                  </a:cubicBezTo>
                  <a:cubicBezTo>
                    <a:pt x="52289" y="4828"/>
                    <a:pt x="65978" y="18517"/>
                    <a:pt x="65978" y="35403"/>
                  </a:cubicBezTo>
                  <a:close/>
                </a:path>
              </a:pathLst>
            </a:custGeom>
            <a:grpFill/>
            <a:ln w="1905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6" name="Rectangle 5">
            <a:extLst>
              <a:ext uri="{FF2B5EF4-FFF2-40B4-BE49-F238E27FC236}">
                <a16:creationId xmlns:a16="http://schemas.microsoft.com/office/drawing/2014/main" id="{BF1AEBCB-D87F-1042-B949-75E3AB78DA24}"/>
              </a:ext>
            </a:extLst>
          </p:cNvPr>
          <p:cNvSpPr/>
          <p:nvPr/>
        </p:nvSpPr>
        <p:spPr>
          <a:xfrm>
            <a:off x="545024" y="813518"/>
            <a:ext cx="9872054" cy="646331"/>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AWS can lower the workload carbon footprint of average on-premises data centers by nearly 80% today and up to 96% once AWS is powered with 100% renewable energy </a:t>
            </a:r>
            <a:endParaRPr kumimoji="0" lang="en-US" altLang="en-US" sz="1800" b="0" i="0" u="none" strike="noStrike" kern="1200" cap="none" spc="0" normalizeH="0" baseline="0" noProof="0" dirty="0">
              <a:ln>
                <a:noFill/>
              </a:ln>
              <a:solidFill>
                <a:srgbClr val="FFFFFF"/>
              </a:solidFill>
              <a:effectLst/>
              <a:uLnTx/>
              <a:uFillTx/>
              <a:latin typeface="amazon_emberlight"/>
              <a:ea typeface="+mn-ea"/>
              <a:cs typeface="+mn-cs"/>
            </a:endParaRPr>
          </a:p>
        </p:txBody>
      </p:sp>
    </p:spTree>
    <p:extLst>
      <p:ext uri="{BB962C8B-B14F-4D97-AF65-F5344CB8AC3E}">
        <p14:creationId xmlns:p14="http://schemas.microsoft.com/office/powerpoint/2010/main" val="81556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fill="hold" nodeType="withEffect" p14:presetBounceEnd="50000">
                                      <p:stCondLst>
                                        <p:cond delay="0"/>
                                      </p:stCondLst>
                                      <p:childTnLst>
                                        <p:animMotion origin="layout" path="M -3.125E-6 0.03889 L -3.125E-6 -2.59259E-6 " pathEditMode="relative" rAng="0" ptsTypes="AA" p14:bounceEnd="50000">
                                          <p:cBhvr>
                                            <p:cTn id="9" dur="500" fill="hold"/>
                                            <p:tgtEl>
                                              <p:spTgt spid="13"/>
                                            </p:tgtEl>
                                            <p:attrNameLst>
                                              <p:attrName>ppt_x</p:attrName>
                                              <p:attrName>ppt_y</p:attrName>
                                            </p:attrNameLst>
                                          </p:cBhvr>
                                          <p:rCtr x="0" y="-1944"/>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par>
                                    <p:cTn id="13" presetID="10" presetClass="entr" presetSubtype="0" fill="hold" nodeType="withEffect">
                                      <p:stCondLst>
                                        <p:cond delay="4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50"/>
                                            <p:tgtEl>
                                              <p:spTgt spid="45"/>
                                            </p:tgtEl>
                                          </p:cBhvr>
                                        </p:animEffect>
                                      </p:childTnLst>
                                    </p:cTn>
                                  </p:par>
                                  <p:par>
                                    <p:cTn id="16" presetID="42" presetClass="path" presetSubtype="0" fill="hold" nodeType="withEffect" p14:presetBounceEnd="50000">
                                      <p:stCondLst>
                                        <p:cond delay="400"/>
                                      </p:stCondLst>
                                      <p:childTnLst>
                                        <p:animMotion origin="layout" path="M -3.125E-6 0.03889 L -3.125E-6 -2.59259E-6 " pathEditMode="relative" rAng="0" ptsTypes="AA" p14:bounceEnd="50000">
                                          <p:cBhvr>
                                            <p:cTn id="17" dur="500" fill="hold"/>
                                            <p:tgtEl>
                                              <p:spTgt spid="45"/>
                                            </p:tgtEl>
                                            <p:attrNameLst>
                                              <p:attrName>ppt_x</p:attrName>
                                              <p:attrName>ppt_y</p:attrName>
                                            </p:attrNameLst>
                                          </p:cBhvr>
                                          <p:rCtr x="0" y="-1944"/>
                                        </p:animMotion>
                                      </p:childTnLst>
                                    </p:cTn>
                                  </p:par>
                                  <p:par>
                                    <p:cTn id="18" presetID="10" presetClass="entr" presetSubtype="0" fill="hold" nodeType="withEffect">
                                      <p:stCondLst>
                                        <p:cond delay="4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400"/>
                                      </p:stCondLst>
                                      <p:childTnLst>
                                        <p:animMotion origin="layout" path="M 1.25E-6 4.44444E-6 L -0.03672 4.44444E-6 " pathEditMode="relative" rAng="0" ptsTypes="AA">
                                          <p:cBhvr>
                                            <p:cTn id="22" dur="600" spd="-100000" fill="hold"/>
                                            <p:tgtEl>
                                              <p:spTgt spid="14"/>
                                            </p:tgtEl>
                                            <p:attrNameLst>
                                              <p:attrName>ppt_x</p:attrName>
                                              <p:attrName>ppt_y</p:attrName>
                                            </p:attrNameLst>
                                          </p:cBhvr>
                                          <p:rCtr x="-1836" y="0"/>
                                        </p:animMotion>
                                      </p:childTnLst>
                                    </p:cTn>
                                  </p:par>
                                  <p:par>
                                    <p:cTn id="23" presetID="10" presetClass="entr" presetSubtype="0" fill="hold" nodeType="withEffect">
                                      <p:stCondLst>
                                        <p:cond delay="6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childTnLst>
                                    </p:cTn>
                                  </p:par>
                                  <p:par>
                                    <p:cTn id="26" presetID="42" presetClass="path" presetSubtype="0" fill="hold" nodeType="withEffect" p14:presetBounceEnd="50000">
                                      <p:stCondLst>
                                        <p:cond delay="600"/>
                                      </p:stCondLst>
                                      <p:childTnLst>
                                        <p:animMotion origin="layout" path="M -3.125E-6 0.03889 L -3.125E-6 -2.59259E-6 " pathEditMode="relative" rAng="0" ptsTypes="AA" p14:bounceEnd="50000">
                                          <p:cBhvr>
                                            <p:cTn id="27" dur="500" fill="hold"/>
                                            <p:tgtEl>
                                              <p:spTgt spid="39"/>
                                            </p:tgtEl>
                                            <p:attrNameLst>
                                              <p:attrName>ppt_x</p:attrName>
                                              <p:attrName>ppt_y</p:attrName>
                                            </p:attrNameLst>
                                          </p:cBhvr>
                                          <p:rCtr x="0" y="-1944"/>
                                        </p:animMotion>
                                      </p:childTnLst>
                                    </p:cTn>
                                  </p:par>
                                  <p:par>
                                    <p:cTn id="28" presetID="22" presetClass="entr" presetSubtype="8" fill="hold" grpId="0" nodeType="withEffect">
                                      <p:stCondLst>
                                        <p:cond delay="8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10" presetClass="entr" presetSubtype="0" fill="hold" nodeType="withEffect">
                                      <p:stCondLst>
                                        <p:cond delay="100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250"/>
                                            <p:tgtEl>
                                              <p:spTgt spid="48"/>
                                            </p:tgtEl>
                                          </p:cBhvr>
                                        </p:animEffect>
                                      </p:childTnLst>
                                    </p:cTn>
                                  </p:par>
                                  <p:par>
                                    <p:cTn id="34" presetID="42" presetClass="path" presetSubtype="0" fill="hold" nodeType="withEffect" p14:presetBounceEnd="50000">
                                      <p:stCondLst>
                                        <p:cond delay="1000"/>
                                      </p:stCondLst>
                                      <p:childTnLst>
                                        <p:animMotion origin="layout" path="M -3.125E-6 0.03889 L -3.125E-6 -2.59259E-6 " pathEditMode="relative" rAng="0" ptsTypes="AA" p14:bounceEnd="50000">
                                          <p:cBhvr>
                                            <p:cTn id="35" dur="500" fill="hold"/>
                                            <p:tgtEl>
                                              <p:spTgt spid="48"/>
                                            </p:tgtEl>
                                            <p:attrNameLst>
                                              <p:attrName>ppt_x</p:attrName>
                                              <p:attrName>ppt_y</p:attrName>
                                            </p:attrNameLst>
                                          </p:cBhvr>
                                          <p:rCtr x="0" y="-1944"/>
                                        </p:animMotion>
                                      </p:childTnLst>
                                    </p:cTn>
                                  </p:par>
                                  <p:par>
                                    <p:cTn id="36" presetID="10" presetClass="entr" presetSubtype="0" fill="hold" nodeType="withEffect">
                                      <p:stCondLst>
                                        <p:cond delay="120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250"/>
                                            <p:tgtEl>
                                              <p:spTgt spid="42"/>
                                            </p:tgtEl>
                                          </p:cBhvr>
                                        </p:animEffect>
                                      </p:childTnLst>
                                    </p:cTn>
                                  </p:par>
                                  <p:par>
                                    <p:cTn id="39" presetID="42" presetClass="path" presetSubtype="0" fill="hold" nodeType="withEffect" p14:presetBounceEnd="50000">
                                      <p:stCondLst>
                                        <p:cond delay="1200"/>
                                      </p:stCondLst>
                                      <p:childTnLst>
                                        <p:animMotion origin="layout" path="M -3.125E-6 0.03889 L -3.125E-6 -2.59259E-6 " pathEditMode="relative" rAng="0" ptsTypes="AA" p14:bounceEnd="50000">
                                          <p:cBhvr>
                                            <p:cTn id="40" dur="500" fill="hold"/>
                                            <p:tgtEl>
                                              <p:spTgt spid="42"/>
                                            </p:tgtEl>
                                            <p:attrNameLst>
                                              <p:attrName>ppt_x</p:attrName>
                                              <p:attrName>ppt_y</p:attrName>
                                            </p:attrNameLst>
                                          </p:cBhvr>
                                          <p:rCtr x="0" y="-1944"/>
                                        </p:animMotion>
                                      </p:childTnLst>
                                    </p:cTn>
                                  </p:par>
                                  <p:par>
                                    <p:cTn id="41" presetID="22" presetClass="entr" presetSubtype="8" fill="hold" grpId="0" nodeType="withEffect">
                                      <p:stCondLst>
                                        <p:cond delay="140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10" presetClass="entr" presetSubtype="0" fill="hold" nodeType="withEffect">
                                      <p:stCondLst>
                                        <p:cond delay="16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250"/>
                                            <p:tgtEl>
                                              <p:spTgt spid="51"/>
                                            </p:tgtEl>
                                          </p:cBhvr>
                                        </p:animEffect>
                                      </p:childTnLst>
                                    </p:cTn>
                                  </p:par>
                                  <p:par>
                                    <p:cTn id="47" presetID="42" presetClass="path" presetSubtype="0" fill="hold" nodeType="withEffect" p14:presetBounceEnd="50000">
                                      <p:stCondLst>
                                        <p:cond delay="1600"/>
                                      </p:stCondLst>
                                      <p:childTnLst>
                                        <p:animMotion origin="layout" path="M -3.125E-6 0.03889 L -3.125E-6 -2.59259E-6 " pathEditMode="relative" rAng="0" ptsTypes="AA" p14:bounceEnd="50000">
                                          <p:cBhvr>
                                            <p:cTn id="48" dur="500" fill="hold"/>
                                            <p:tgtEl>
                                              <p:spTgt spid="51"/>
                                            </p:tgtEl>
                                            <p:attrNameLst>
                                              <p:attrName>ppt_x</p:attrName>
                                              <p:attrName>ppt_y</p:attrName>
                                            </p:attrNameLst>
                                          </p:cBhvr>
                                          <p:rCtr x="0" y="-1944"/>
                                        </p:animMotion>
                                      </p:childTnLst>
                                    </p:cTn>
                                  </p:par>
                                  <p:par>
                                    <p:cTn id="49" presetID="10" presetClass="entr" presetSubtype="0" fill="hold" nodeType="withEffect">
                                      <p:stCondLst>
                                        <p:cond delay="1000"/>
                                      </p:stCondLst>
                                      <p:childTnLst>
                                        <p:set>
                                          <p:cBhvr>
                                            <p:cTn id="50" dur="1" fill="hold">
                                              <p:stCondLst>
                                                <p:cond delay="0"/>
                                              </p:stCondLst>
                                            </p:cTn>
                                            <p:tgtEl>
                                              <p:spTgt spid="1037"/>
                                            </p:tgtEl>
                                            <p:attrNameLst>
                                              <p:attrName>style.visibility</p:attrName>
                                            </p:attrNameLst>
                                          </p:cBhvr>
                                          <p:to>
                                            <p:strVal val="visible"/>
                                          </p:to>
                                        </p:set>
                                        <p:animEffect transition="in" filter="fade">
                                          <p:cBhvr>
                                            <p:cTn id="51" dur="500"/>
                                            <p:tgtEl>
                                              <p:spTgt spid="1037"/>
                                            </p:tgtEl>
                                          </p:cBhvr>
                                        </p:animEffect>
                                      </p:childTnLst>
                                    </p:cTn>
                                  </p:par>
                                  <p:par>
                                    <p:cTn id="52" presetID="42" presetClass="path" presetSubtype="0" decel="100000" fill="hold" nodeType="withEffect">
                                      <p:stCondLst>
                                        <p:cond delay="1000"/>
                                      </p:stCondLst>
                                      <p:childTnLst>
                                        <p:animMotion origin="layout" path="M 3.33333E-6 3.7037E-6 L -0.03672 3.7037E-6 " pathEditMode="relative" rAng="0" ptsTypes="AA">
                                          <p:cBhvr>
                                            <p:cTn id="53" dur="600" spd="-100000" fill="hold"/>
                                            <p:tgtEl>
                                              <p:spTgt spid="1037"/>
                                            </p:tgtEl>
                                            <p:attrNameLst>
                                              <p:attrName>ppt_x</p:attrName>
                                              <p:attrName>ppt_y</p:attrName>
                                            </p:attrNameLst>
                                          </p:cBhvr>
                                          <p:rCtr x="-1836" y="0"/>
                                        </p:animMotion>
                                      </p:childTnLst>
                                    </p:cTn>
                                  </p:par>
                                  <p:par>
                                    <p:cTn id="54" presetID="10" presetClass="entr" presetSubtype="0" fill="hold" nodeType="withEffect">
                                      <p:stCondLst>
                                        <p:cond delay="1600"/>
                                      </p:stCondLst>
                                      <p:childTnLst>
                                        <p:set>
                                          <p:cBhvr>
                                            <p:cTn id="55" dur="1" fill="hold">
                                              <p:stCondLst>
                                                <p:cond delay="0"/>
                                              </p:stCondLst>
                                            </p:cTn>
                                            <p:tgtEl>
                                              <p:spTgt spid="1039"/>
                                            </p:tgtEl>
                                            <p:attrNameLst>
                                              <p:attrName>style.visibility</p:attrName>
                                            </p:attrNameLst>
                                          </p:cBhvr>
                                          <p:to>
                                            <p:strVal val="visible"/>
                                          </p:to>
                                        </p:set>
                                        <p:animEffect transition="in" filter="fade">
                                          <p:cBhvr>
                                            <p:cTn id="56" dur="500"/>
                                            <p:tgtEl>
                                              <p:spTgt spid="1039"/>
                                            </p:tgtEl>
                                          </p:cBhvr>
                                        </p:animEffect>
                                      </p:childTnLst>
                                    </p:cTn>
                                  </p:par>
                                  <p:par>
                                    <p:cTn id="57" presetID="42" presetClass="path" presetSubtype="0" decel="100000" fill="hold" nodeType="withEffect">
                                      <p:stCondLst>
                                        <p:cond delay="1600"/>
                                      </p:stCondLst>
                                      <p:childTnLst>
                                        <p:animMotion origin="layout" path="M -2.08333E-6 -4.81481E-6 L -0.03672 -4.81481E-6 " pathEditMode="relative" rAng="0" ptsTypes="AA">
                                          <p:cBhvr>
                                            <p:cTn id="58" dur="600" spd="-100000" fill="hold"/>
                                            <p:tgtEl>
                                              <p:spTgt spid="1039"/>
                                            </p:tgtEl>
                                            <p:attrNameLst>
                                              <p:attrName>ppt_x</p:attrName>
                                              <p:attrName>ppt_y</p:attrName>
                                            </p:attrNameLst>
                                          </p:cBhvr>
                                          <p:rCtr x="-1836" y="0"/>
                                        </p:animMotion>
                                      </p:childTnLst>
                                    </p:cTn>
                                  </p:par>
                                </p:childTnLst>
                              </p:cTn>
                            </p:par>
                            <p:par>
                              <p:cTn id="59" fill="hold">
                                <p:stCondLst>
                                  <p:cond delay="2200"/>
                                </p:stCondLst>
                                <p:childTnLst>
                                  <p:par>
                                    <p:cTn id="60" presetID="1"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fill="hold" nodeType="withEffect">
                                      <p:stCondLst>
                                        <p:cond delay="0"/>
                                      </p:stCondLst>
                                      <p:childTnLst>
                                        <p:animMotion origin="layout" path="M -3.125E-6 0.03889 L -3.125E-6 -2.59259E-6 " pathEditMode="relative" rAng="0" ptsTypes="AA">
                                          <p:cBhvr>
                                            <p:cTn id="9" dur="500" fill="hold"/>
                                            <p:tgtEl>
                                              <p:spTgt spid="13"/>
                                            </p:tgtEl>
                                            <p:attrNameLst>
                                              <p:attrName>ppt_x</p:attrName>
                                              <p:attrName>ppt_y</p:attrName>
                                            </p:attrNameLst>
                                          </p:cBhvr>
                                          <p:rCtr x="0" y="-1944"/>
                                        </p:animMotion>
                                      </p:childTnLst>
                                    </p:cTn>
                                  </p:par>
                                  <p:par>
                                    <p:cTn id="10" presetID="22" presetClass="entr" presetSubtype="2" fill="hold" grpId="0"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par>
                                    <p:cTn id="13" presetID="10" presetClass="entr" presetSubtype="0" fill="hold" nodeType="withEffect">
                                      <p:stCondLst>
                                        <p:cond delay="4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50"/>
                                            <p:tgtEl>
                                              <p:spTgt spid="45"/>
                                            </p:tgtEl>
                                          </p:cBhvr>
                                        </p:animEffect>
                                      </p:childTnLst>
                                    </p:cTn>
                                  </p:par>
                                  <p:par>
                                    <p:cTn id="16" presetID="42" presetClass="path" presetSubtype="0" fill="hold" nodeType="withEffect">
                                      <p:stCondLst>
                                        <p:cond delay="400"/>
                                      </p:stCondLst>
                                      <p:childTnLst>
                                        <p:animMotion origin="layout" path="M -3.125E-6 0.03889 L -3.125E-6 -2.59259E-6 " pathEditMode="relative" rAng="0" ptsTypes="AA">
                                          <p:cBhvr>
                                            <p:cTn id="17" dur="500" fill="hold"/>
                                            <p:tgtEl>
                                              <p:spTgt spid="45"/>
                                            </p:tgtEl>
                                            <p:attrNameLst>
                                              <p:attrName>ppt_x</p:attrName>
                                              <p:attrName>ppt_y</p:attrName>
                                            </p:attrNameLst>
                                          </p:cBhvr>
                                          <p:rCtr x="0" y="-1944"/>
                                        </p:animMotion>
                                      </p:childTnLst>
                                    </p:cTn>
                                  </p:par>
                                  <p:par>
                                    <p:cTn id="18" presetID="10" presetClass="entr" presetSubtype="0" fill="hold" nodeType="withEffect">
                                      <p:stCondLst>
                                        <p:cond delay="4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400"/>
                                      </p:stCondLst>
                                      <p:childTnLst>
                                        <p:animMotion origin="layout" path="M 1.25E-6 4.44444E-6 L -0.03672 4.44444E-6 " pathEditMode="relative" rAng="0" ptsTypes="AA">
                                          <p:cBhvr>
                                            <p:cTn id="22" dur="600" spd="-100000" fill="hold"/>
                                            <p:tgtEl>
                                              <p:spTgt spid="14"/>
                                            </p:tgtEl>
                                            <p:attrNameLst>
                                              <p:attrName>ppt_x</p:attrName>
                                              <p:attrName>ppt_y</p:attrName>
                                            </p:attrNameLst>
                                          </p:cBhvr>
                                          <p:rCtr x="-1836" y="0"/>
                                        </p:animMotion>
                                      </p:childTnLst>
                                    </p:cTn>
                                  </p:par>
                                  <p:par>
                                    <p:cTn id="23" presetID="10" presetClass="entr" presetSubtype="0" fill="hold" nodeType="withEffect">
                                      <p:stCondLst>
                                        <p:cond delay="6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50"/>
                                            <p:tgtEl>
                                              <p:spTgt spid="39"/>
                                            </p:tgtEl>
                                          </p:cBhvr>
                                        </p:animEffect>
                                      </p:childTnLst>
                                    </p:cTn>
                                  </p:par>
                                  <p:par>
                                    <p:cTn id="26" presetID="42" presetClass="path" presetSubtype="0" fill="hold" nodeType="withEffect">
                                      <p:stCondLst>
                                        <p:cond delay="600"/>
                                      </p:stCondLst>
                                      <p:childTnLst>
                                        <p:animMotion origin="layout" path="M -3.125E-6 0.03889 L -3.125E-6 -2.59259E-6 " pathEditMode="relative" rAng="0" ptsTypes="AA">
                                          <p:cBhvr>
                                            <p:cTn id="27" dur="500" fill="hold"/>
                                            <p:tgtEl>
                                              <p:spTgt spid="39"/>
                                            </p:tgtEl>
                                            <p:attrNameLst>
                                              <p:attrName>ppt_x</p:attrName>
                                              <p:attrName>ppt_y</p:attrName>
                                            </p:attrNameLst>
                                          </p:cBhvr>
                                          <p:rCtr x="0" y="-1944"/>
                                        </p:animMotion>
                                      </p:childTnLst>
                                    </p:cTn>
                                  </p:par>
                                  <p:par>
                                    <p:cTn id="28" presetID="22" presetClass="entr" presetSubtype="8" fill="hold" grpId="0" nodeType="withEffect">
                                      <p:stCondLst>
                                        <p:cond delay="8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10" presetClass="entr" presetSubtype="0" fill="hold" nodeType="withEffect">
                                      <p:stCondLst>
                                        <p:cond delay="100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250"/>
                                            <p:tgtEl>
                                              <p:spTgt spid="48"/>
                                            </p:tgtEl>
                                          </p:cBhvr>
                                        </p:animEffect>
                                      </p:childTnLst>
                                    </p:cTn>
                                  </p:par>
                                  <p:par>
                                    <p:cTn id="34" presetID="42" presetClass="path" presetSubtype="0" fill="hold" nodeType="withEffect">
                                      <p:stCondLst>
                                        <p:cond delay="1000"/>
                                      </p:stCondLst>
                                      <p:childTnLst>
                                        <p:animMotion origin="layout" path="M -3.125E-6 0.03889 L -3.125E-6 -2.59259E-6 " pathEditMode="relative" rAng="0" ptsTypes="AA">
                                          <p:cBhvr>
                                            <p:cTn id="35" dur="500" fill="hold"/>
                                            <p:tgtEl>
                                              <p:spTgt spid="48"/>
                                            </p:tgtEl>
                                            <p:attrNameLst>
                                              <p:attrName>ppt_x</p:attrName>
                                              <p:attrName>ppt_y</p:attrName>
                                            </p:attrNameLst>
                                          </p:cBhvr>
                                          <p:rCtr x="0" y="-1944"/>
                                        </p:animMotion>
                                      </p:childTnLst>
                                    </p:cTn>
                                  </p:par>
                                  <p:par>
                                    <p:cTn id="36" presetID="10" presetClass="entr" presetSubtype="0" fill="hold" nodeType="withEffect">
                                      <p:stCondLst>
                                        <p:cond delay="120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250"/>
                                            <p:tgtEl>
                                              <p:spTgt spid="42"/>
                                            </p:tgtEl>
                                          </p:cBhvr>
                                        </p:animEffect>
                                      </p:childTnLst>
                                    </p:cTn>
                                  </p:par>
                                  <p:par>
                                    <p:cTn id="39" presetID="42" presetClass="path" presetSubtype="0" fill="hold" nodeType="withEffect">
                                      <p:stCondLst>
                                        <p:cond delay="1200"/>
                                      </p:stCondLst>
                                      <p:childTnLst>
                                        <p:animMotion origin="layout" path="M -3.125E-6 0.03889 L -3.125E-6 -2.59259E-6 " pathEditMode="relative" rAng="0" ptsTypes="AA">
                                          <p:cBhvr>
                                            <p:cTn id="40" dur="500" fill="hold"/>
                                            <p:tgtEl>
                                              <p:spTgt spid="42"/>
                                            </p:tgtEl>
                                            <p:attrNameLst>
                                              <p:attrName>ppt_x</p:attrName>
                                              <p:attrName>ppt_y</p:attrName>
                                            </p:attrNameLst>
                                          </p:cBhvr>
                                          <p:rCtr x="0" y="-1944"/>
                                        </p:animMotion>
                                      </p:childTnLst>
                                    </p:cTn>
                                  </p:par>
                                  <p:par>
                                    <p:cTn id="41" presetID="22" presetClass="entr" presetSubtype="8" fill="hold" grpId="0" nodeType="withEffect">
                                      <p:stCondLst>
                                        <p:cond delay="140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10" presetClass="entr" presetSubtype="0" fill="hold" nodeType="withEffect">
                                      <p:stCondLst>
                                        <p:cond delay="16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250"/>
                                            <p:tgtEl>
                                              <p:spTgt spid="51"/>
                                            </p:tgtEl>
                                          </p:cBhvr>
                                        </p:animEffect>
                                      </p:childTnLst>
                                    </p:cTn>
                                  </p:par>
                                  <p:par>
                                    <p:cTn id="47" presetID="42" presetClass="path" presetSubtype="0" fill="hold" nodeType="withEffect">
                                      <p:stCondLst>
                                        <p:cond delay="1600"/>
                                      </p:stCondLst>
                                      <p:childTnLst>
                                        <p:animMotion origin="layout" path="M -3.125E-6 0.03889 L -3.125E-6 -2.59259E-6 " pathEditMode="relative" rAng="0" ptsTypes="AA">
                                          <p:cBhvr>
                                            <p:cTn id="48" dur="500" fill="hold"/>
                                            <p:tgtEl>
                                              <p:spTgt spid="51"/>
                                            </p:tgtEl>
                                            <p:attrNameLst>
                                              <p:attrName>ppt_x</p:attrName>
                                              <p:attrName>ppt_y</p:attrName>
                                            </p:attrNameLst>
                                          </p:cBhvr>
                                          <p:rCtr x="0" y="-1944"/>
                                        </p:animMotion>
                                      </p:childTnLst>
                                    </p:cTn>
                                  </p:par>
                                  <p:par>
                                    <p:cTn id="49" presetID="10" presetClass="entr" presetSubtype="0" fill="hold" nodeType="withEffect">
                                      <p:stCondLst>
                                        <p:cond delay="1000"/>
                                      </p:stCondLst>
                                      <p:childTnLst>
                                        <p:set>
                                          <p:cBhvr>
                                            <p:cTn id="50" dur="1" fill="hold">
                                              <p:stCondLst>
                                                <p:cond delay="0"/>
                                              </p:stCondLst>
                                            </p:cTn>
                                            <p:tgtEl>
                                              <p:spTgt spid="1037"/>
                                            </p:tgtEl>
                                            <p:attrNameLst>
                                              <p:attrName>style.visibility</p:attrName>
                                            </p:attrNameLst>
                                          </p:cBhvr>
                                          <p:to>
                                            <p:strVal val="visible"/>
                                          </p:to>
                                        </p:set>
                                        <p:animEffect transition="in" filter="fade">
                                          <p:cBhvr>
                                            <p:cTn id="51" dur="500"/>
                                            <p:tgtEl>
                                              <p:spTgt spid="1037"/>
                                            </p:tgtEl>
                                          </p:cBhvr>
                                        </p:animEffect>
                                      </p:childTnLst>
                                    </p:cTn>
                                  </p:par>
                                  <p:par>
                                    <p:cTn id="52" presetID="42" presetClass="path" presetSubtype="0" decel="100000" fill="hold" nodeType="withEffect">
                                      <p:stCondLst>
                                        <p:cond delay="1000"/>
                                      </p:stCondLst>
                                      <p:childTnLst>
                                        <p:animMotion origin="layout" path="M 3.33333E-6 3.7037E-6 L -0.03672 3.7037E-6 " pathEditMode="relative" rAng="0" ptsTypes="AA">
                                          <p:cBhvr>
                                            <p:cTn id="53" dur="600" spd="-100000" fill="hold"/>
                                            <p:tgtEl>
                                              <p:spTgt spid="1037"/>
                                            </p:tgtEl>
                                            <p:attrNameLst>
                                              <p:attrName>ppt_x</p:attrName>
                                              <p:attrName>ppt_y</p:attrName>
                                            </p:attrNameLst>
                                          </p:cBhvr>
                                          <p:rCtr x="-1836" y="0"/>
                                        </p:animMotion>
                                      </p:childTnLst>
                                    </p:cTn>
                                  </p:par>
                                  <p:par>
                                    <p:cTn id="54" presetID="10" presetClass="entr" presetSubtype="0" fill="hold" nodeType="withEffect">
                                      <p:stCondLst>
                                        <p:cond delay="1600"/>
                                      </p:stCondLst>
                                      <p:childTnLst>
                                        <p:set>
                                          <p:cBhvr>
                                            <p:cTn id="55" dur="1" fill="hold">
                                              <p:stCondLst>
                                                <p:cond delay="0"/>
                                              </p:stCondLst>
                                            </p:cTn>
                                            <p:tgtEl>
                                              <p:spTgt spid="1039"/>
                                            </p:tgtEl>
                                            <p:attrNameLst>
                                              <p:attrName>style.visibility</p:attrName>
                                            </p:attrNameLst>
                                          </p:cBhvr>
                                          <p:to>
                                            <p:strVal val="visible"/>
                                          </p:to>
                                        </p:set>
                                        <p:animEffect transition="in" filter="fade">
                                          <p:cBhvr>
                                            <p:cTn id="56" dur="500"/>
                                            <p:tgtEl>
                                              <p:spTgt spid="1039"/>
                                            </p:tgtEl>
                                          </p:cBhvr>
                                        </p:animEffect>
                                      </p:childTnLst>
                                    </p:cTn>
                                  </p:par>
                                  <p:par>
                                    <p:cTn id="57" presetID="42" presetClass="path" presetSubtype="0" decel="100000" fill="hold" nodeType="withEffect">
                                      <p:stCondLst>
                                        <p:cond delay="1600"/>
                                      </p:stCondLst>
                                      <p:childTnLst>
                                        <p:animMotion origin="layout" path="M -2.08333E-6 -4.81481E-6 L -0.03672 -4.81481E-6 " pathEditMode="relative" rAng="0" ptsTypes="AA">
                                          <p:cBhvr>
                                            <p:cTn id="58" dur="600" spd="-100000" fill="hold"/>
                                            <p:tgtEl>
                                              <p:spTgt spid="1039"/>
                                            </p:tgtEl>
                                            <p:attrNameLst>
                                              <p:attrName>ppt_x</p:attrName>
                                              <p:attrName>ppt_y</p:attrName>
                                            </p:attrNameLst>
                                          </p:cBhvr>
                                          <p:rCtr x="-1836" y="0"/>
                                        </p:animMotion>
                                      </p:childTnLst>
                                    </p:cTn>
                                  </p:par>
                                </p:childTnLst>
                              </p:cTn>
                            </p:par>
                            <p:par>
                              <p:cTn id="59" fill="hold">
                                <p:stCondLst>
                                  <p:cond delay="2200"/>
                                </p:stCondLst>
                                <p:childTnLst>
                                  <p:par>
                                    <p:cTn id="60" presetID="1"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8" grpId="0" animBg="1"/>
          <p:bldP spid="19"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4EF0E6C-427B-40A0-B1B2-6836CFE27292}"/>
              </a:ext>
            </a:extLst>
          </p:cNvPr>
          <p:cNvGrpSpPr/>
          <p:nvPr/>
        </p:nvGrpSpPr>
        <p:grpSpPr>
          <a:xfrm>
            <a:off x="-8778" y="1702633"/>
            <a:ext cx="5728356" cy="5155367"/>
            <a:chOff x="-8778" y="1702633"/>
            <a:chExt cx="5728356" cy="5155367"/>
          </a:xfrm>
        </p:grpSpPr>
        <p:sp>
          <p:nvSpPr>
            <p:cNvPr id="49" name="Freeform: Shape 48">
              <a:extLst>
                <a:ext uri="{FF2B5EF4-FFF2-40B4-BE49-F238E27FC236}">
                  <a16:creationId xmlns:a16="http://schemas.microsoft.com/office/drawing/2014/main" id="{F3D9A923-4CBC-4F60-97D3-58C0766124B5}"/>
                </a:ext>
              </a:extLst>
            </p:cNvPr>
            <p:cNvSpPr/>
            <p:nvPr/>
          </p:nvSpPr>
          <p:spPr>
            <a:xfrm>
              <a:off x="1" y="2493559"/>
              <a:ext cx="5719577" cy="4364440"/>
            </a:xfrm>
            <a:custGeom>
              <a:avLst/>
              <a:gdLst>
                <a:gd name="connsiteX0" fmla="*/ 4928652 w 5719577"/>
                <a:gd name="connsiteY0" fmla="*/ 0 h 4364440"/>
                <a:gd name="connsiteX1" fmla="*/ 5719577 w 5719577"/>
                <a:gd name="connsiteY1" fmla="*/ 0 h 4364440"/>
                <a:gd name="connsiteX2" fmla="*/ 5719577 w 5719577"/>
                <a:gd name="connsiteY2" fmla="*/ 4364440 h 4364440"/>
                <a:gd name="connsiteX3" fmla="*/ 0 w 5719577"/>
                <a:gd name="connsiteY3" fmla="*/ 4364440 h 4364440"/>
                <a:gd name="connsiteX4" fmla="*/ 0 w 5719577"/>
                <a:gd name="connsiteY4" fmla="*/ 2292153 h 4364440"/>
                <a:gd name="connsiteX5" fmla="*/ 777 w 5719577"/>
                <a:gd name="connsiteY5" fmla="*/ 2286460 h 4364440"/>
                <a:gd name="connsiteX6" fmla="*/ 123689 w 5719577"/>
                <a:gd name="connsiteY6" fmla="*/ 1467491 h 4364440"/>
                <a:gd name="connsiteX7" fmla="*/ 4928652 w 5719577"/>
                <a:gd name="connsiteY7" fmla="*/ 0 h 43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9577" h="4364440">
                  <a:moveTo>
                    <a:pt x="4928652" y="0"/>
                  </a:moveTo>
                  <a:lnTo>
                    <a:pt x="5719577" y="0"/>
                  </a:lnTo>
                  <a:lnTo>
                    <a:pt x="5719577" y="4364440"/>
                  </a:lnTo>
                  <a:lnTo>
                    <a:pt x="0" y="4364440"/>
                  </a:lnTo>
                  <a:lnTo>
                    <a:pt x="0" y="2292153"/>
                  </a:lnTo>
                  <a:lnTo>
                    <a:pt x="777" y="2286460"/>
                  </a:lnTo>
                  <a:cubicBezTo>
                    <a:pt x="66477" y="1812320"/>
                    <a:pt x="123689" y="1467491"/>
                    <a:pt x="123689" y="1467491"/>
                  </a:cubicBezTo>
                  <a:lnTo>
                    <a:pt x="4928652" y="0"/>
                  </a:lnTo>
                  <a:close/>
                </a:path>
              </a:pathLst>
            </a:custGeom>
            <a:solidFill>
              <a:srgbClr val="FF9900"/>
            </a:solidFill>
            <a:ln w="17853" cap="flat">
              <a:noFill/>
              <a:prstDash val="solid"/>
              <a:miter/>
            </a:ln>
            <a:effectLst>
              <a:outerShdw blurRad="457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6079824A-A256-4E29-9BDE-9A3B7BFF3162}"/>
                </a:ext>
              </a:extLst>
            </p:cNvPr>
            <p:cNvSpPr/>
            <p:nvPr/>
          </p:nvSpPr>
          <p:spPr>
            <a:xfrm>
              <a:off x="1017473" y="1702634"/>
              <a:ext cx="4145648" cy="5155366"/>
            </a:xfrm>
            <a:custGeom>
              <a:avLst/>
              <a:gdLst>
                <a:gd name="connsiteX0" fmla="*/ 746843 w 4145648"/>
                <a:gd name="connsiteY0" fmla="*/ 0 h 5155366"/>
                <a:gd name="connsiteX1" fmla="*/ 4145648 w 4145648"/>
                <a:gd name="connsiteY1" fmla="*/ 0 h 5155366"/>
                <a:gd name="connsiteX2" fmla="*/ 4145648 w 4145648"/>
                <a:gd name="connsiteY2" fmla="*/ 5155366 h 5155366"/>
                <a:gd name="connsiteX3" fmla="*/ 0 w 4145648"/>
                <a:gd name="connsiteY3" fmla="*/ 5155366 h 5155366"/>
                <a:gd name="connsiteX4" fmla="*/ 0 w 4145648"/>
                <a:gd name="connsiteY4" fmla="*/ 585846 h 5155366"/>
                <a:gd name="connsiteX5" fmla="*/ 746843 w 4145648"/>
                <a:gd name="connsiteY5" fmla="*/ 0 h 51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5648" h="5155366">
                  <a:moveTo>
                    <a:pt x="746843" y="0"/>
                  </a:moveTo>
                  <a:lnTo>
                    <a:pt x="4145648" y="0"/>
                  </a:lnTo>
                  <a:lnTo>
                    <a:pt x="4145648" y="5155366"/>
                  </a:lnTo>
                  <a:lnTo>
                    <a:pt x="0" y="5155366"/>
                  </a:lnTo>
                  <a:lnTo>
                    <a:pt x="0" y="585846"/>
                  </a:lnTo>
                  <a:cubicBezTo>
                    <a:pt x="0" y="585846"/>
                    <a:pt x="355698" y="271847"/>
                    <a:pt x="746843" y="0"/>
                  </a:cubicBezTo>
                  <a:close/>
                </a:path>
              </a:pathLst>
            </a:custGeom>
            <a:solidFill>
              <a:srgbClr val="FFFFFF"/>
            </a:solidFill>
            <a:ln w="17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6D813FC1-9812-4E15-ABF6-6DC762D0B2F1}"/>
                </a:ext>
              </a:extLst>
            </p:cNvPr>
            <p:cNvSpPr/>
            <p:nvPr/>
          </p:nvSpPr>
          <p:spPr>
            <a:xfrm>
              <a:off x="-8778" y="1702633"/>
              <a:ext cx="1026251" cy="5155366"/>
            </a:xfrm>
            <a:custGeom>
              <a:avLst/>
              <a:gdLst>
                <a:gd name="connsiteX0" fmla="*/ 0 w 1026251"/>
                <a:gd name="connsiteY0" fmla="*/ 0 h 5155366"/>
                <a:gd name="connsiteX1" fmla="*/ 279409 w 1026251"/>
                <a:gd name="connsiteY1" fmla="*/ 0 h 5155366"/>
                <a:gd name="connsiteX2" fmla="*/ 1026251 w 1026251"/>
                <a:gd name="connsiteY2" fmla="*/ 585846 h 5155366"/>
                <a:gd name="connsiteX3" fmla="*/ 1026251 w 1026251"/>
                <a:gd name="connsiteY3" fmla="*/ 5155366 h 5155366"/>
                <a:gd name="connsiteX4" fmla="*/ 0 w 1026251"/>
                <a:gd name="connsiteY4" fmla="*/ 5155366 h 5155366"/>
                <a:gd name="connsiteX5" fmla="*/ 0 w 1026251"/>
                <a:gd name="connsiteY5" fmla="*/ 0 h 51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251" h="5155366">
                  <a:moveTo>
                    <a:pt x="0" y="0"/>
                  </a:moveTo>
                  <a:lnTo>
                    <a:pt x="279409" y="0"/>
                  </a:lnTo>
                  <a:cubicBezTo>
                    <a:pt x="608770" y="234778"/>
                    <a:pt x="1026251" y="585846"/>
                    <a:pt x="1026251" y="585846"/>
                  </a:cubicBezTo>
                  <a:lnTo>
                    <a:pt x="1026251" y="5155366"/>
                  </a:lnTo>
                  <a:lnTo>
                    <a:pt x="0" y="5155366"/>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 name="Title 1"/>
          <p:cNvSpPr>
            <a:spLocks noGrp="1"/>
          </p:cNvSpPr>
          <p:nvPr>
            <p:ph type="title"/>
          </p:nvPr>
        </p:nvSpPr>
        <p:spPr/>
        <p:txBody>
          <a:bodyPr/>
          <a:lstStyle/>
          <a:p>
            <a:r>
              <a:rPr lang="en-US" dirty="0"/>
              <a:t>U.S.: Carbon reduction opportunity</a:t>
            </a:r>
          </a:p>
        </p:txBody>
      </p:sp>
      <p:sp>
        <p:nvSpPr>
          <p:cNvPr id="15" name="Rectangle 14">
            <a:extLst>
              <a:ext uri="{FF2B5EF4-FFF2-40B4-BE49-F238E27FC236}">
                <a16:creationId xmlns:a16="http://schemas.microsoft.com/office/drawing/2014/main" id="{30B2D12F-7570-324A-9A1C-228BACBD2D5E}"/>
              </a:ext>
            </a:extLst>
          </p:cNvPr>
          <p:cNvSpPr/>
          <p:nvPr/>
        </p:nvSpPr>
        <p:spPr>
          <a:xfrm>
            <a:off x="544286" y="840225"/>
            <a:ext cx="10656957" cy="369332"/>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AWS 3.6 times more energy efficient than the median of U.S. enterprise data centers surveyed</a:t>
            </a:r>
          </a:p>
        </p:txBody>
      </p:sp>
      <p:grpSp>
        <p:nvGrpSpPr>
          <p:cNvPr id="11" name="Group 10">
            <a:extLst>
              <a:ext uri="{FF2B5EF4-FFF2-40B4-BE49-F238E27FC236}">
                <a16:creationId xmlns:a16="http://schemas.microsoft.com/office/drawing/2014/main" id="{47AEF1F5-BFF7-4595-A3E6-B67587745E3E}"/>
              </a:ext>
            </a:extLst>
          </p:cNvPr>
          <p:cNvGrpSpPr/>
          <p:nvPr/>
        </p:nvGrpSpPr>
        <p:grpSpPr>
          <a:xfrm>
            <a:off x="1756873" y="2422454"/>
            <a:ext cx="2728178" cy="2510294"/>
            <a:chOff x="609600" y="2388436"/>
            <a:chExt cx="3907971" cy="3595864"/>
          </a:xfrm>
        </p:grpSpPr>
        <p:pic>
          <p:nvPicPr>
            <p:cNvPr id="5" name="Picture 4">
              <a:extLst>
                <a:ext uri="{FF2B5EF4-FFF2-40B4-BE49-F238E27FC236}">
                  <a16:creationId xmlns:a16="http://schemas.microsoft.com/office/drawing/2014/main" id="{4AE2D744-9E76-134E-8510-F4336B8F49B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9600" y="2525485"/>
              <a:ext cx="3907971" cy="3458815"/>
            </a:xfrm>
            <a:prstGeom prst="rect">
              <a:avLst/>
            </a:prstGeom>
          </p:spPr>
        </p:pic>
        <p:sp>
          <p:nvSpPr>
            <p:cNvPr id="6" name="Rectangle 5">
              <a:extLst>
                <a:ext uri="{FF2B5EF4-FFF2-40B4-BE49-F238E27FC236}">
                  <a16:creationId xmlns:a16="http://schemas.microsoft.com/office/drawing/2014/main" id="{FF8142F2-A965-40C4-8D71-37B03FAB4F20}"/>
                </a:ext>
              </a:extLst>
            </p:cNvPr>
            <p:cNvSpPr/>
            <p:nvPr/>
          </p:nvSpPr>
          <p:spPr>
            <a:xfrm>
              <a:off x="3755571" y="2525485"/>
              <a:ext cx="762000" cy="2862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a:extLst>
                <a:ext uri="{FF2B5EF4-FFF2-40B4-BE49-F238E27FC236}">
                  <a16:creationId xmlns:a16="http://schemas.microsoft.com/office/drawing/2014/main" id="{D12E790B-C1F2-4789-83DA-5D98ED59C552}"/>
                </a:ext>
              </a:extLst>
            </p:cNvPr>
            <p:cNvSpPr/>
            <p:nvPr/>
          </p:nvSpPr>
          <p:spPr>
            <a:xfrm>
              <a:off x="609600" y="2388436"/>
              <a:ext cx="3907971" cy="152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3" name="Rectangle 12">
            <a:extLst>
              <a:ext uri="{FF2B5EF4-FFF2-40B4-BE49-F238E27FC236}">
                <a16:creationId xmlns:a16="http://schemas.microsoft.com/office/drawing/2014/main" id="{5DD348DC-943C-46A1-BDFB-CD617E5E4C3F}"/>
              </a:ext>
            </a:extLst>
          </p:cNvPr>
          <p:cNvSpPr/>
          <p:nvPr/>
        </p:nvSpPr>
        <p:spPr>
          <a:xfrm>
            <a:off x="6108768" y="2302863"/>
            <a:ext cx="5127170"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9900"/>
                </a:solidFill>
                <a:effectLst/>
                <a:uLnTx/>
                <a:uFillTx/>
                <a:latin typeface="Amazon Ember Heavy"/>
                <a:ea typeface="+mn-ea"/>
                <a:cs typeface="+mn-cs"/>
              </a:rPr>
              <a:t>61% </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of carbon reduction is attributable to more efficient servers and higher server utilization</a:t>
            </a:r>
          </a:p>
        </p:txBody>
      </p:sp>
      <p:sp>
        <p:nvSpPr>
          <p:cNvPr id="14" name="Rectangle 13">
            <a:extLst>
              <a:ext uri="{FF2B5EF4-FFF2-40B4-BE49-F238E27FC236}">
                <a16:creationId xmlns:a16="http://schemas.microsoft.com/office/drawing/2014/main" id="{A6CA0C7D-C98A-4C0D-BB58-9660AB5BD804}"/>
              </a:ext>
            </a:extLst>
          </p:cNvPr>
          <p:cNvSpPr/>
          <p:nvPr/>
        </p:nvSpPr>
        <p:spPr>
          <a:xfrm>
            <a:off x="6108768" y="3387923"/>
            <a:ext cx="4169228"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9900"/>
                </a:solidFill>
                <a:effectLst/>
                <a:uLnTx/>
                <a:uFillTx/>
                <a:latin typeface="Amazon Ember Heavy"/>
                <a:ea typeface="+mn-ea"/>
                <a:cs typeface="+mn-cs"/>
              </a:rPr>
              <a:t>11% </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of carbon reduction is attributable to more efficient data center facilities</a:t>
            </a:r>
          </a:p>
        </p:txBody>
      </p:sp>
      <p:sp>
        <p:nvSpPr>
          <p:cNvPr id="16" name="Rectangle 15">
            <a:extLst>
              <a:ext uri="{FF2B5EF4-FFF2-40B4-BE49-F238E27FC236}">
                <a16:creationId xmlns:a16="http://schemas.microsoft.com/office/drawing/2014/main" id="{6898CCB8-6664-4F6E-B192-C99E360B39B0}"/>
              </a:ext>
            </a:extLst>
          </p:cNvPr>
          <p:cNvSpPr/>
          <p:nvPr/>
        </p:nvSpPr>
        <p:spPr>
          <a:xfrm>
            <a:off x="6108767" y="4472984"/>
            <a:ext cx="5486399"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9900"/>
                </a:solidFill>
                <a:effectLst/>
                <a:uLnTx/>
                <a:uFillTx/>
                <a:latin typeface="Amazon Ember Heavy"/>
                <a:ea typeface="+mn-ea"/>
                <a:cs typeface="+mn-cs"/>
              </a:rPr>
              <a:t>17% </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of carbon reduction is attributable to reduced electricity consumption and renewable energy usage</a:t>
            </a:r>
          </a:p>
        </p:txBody>
      </p:sp>
      <p:sp>
        <p:nvSpPr>
          <p:cNvPr id="17" name="Rectangle 16">
            <a:extLst>
              <a:ext uri="{FF2B5EF4-FFF2-40B4-BE49-F238E27FC236}">
                <a16:creationId xmlns:a16="http://schemas.microsoft.com/office/drawing/2014/main" id="{5DFA5B30-7DA0-4128-86E4-62686AC249DA}"/>
              </a:ext>
            </a:extLst>
          </p:cNvPr>
          <p:cNvSpPr/>
          <p:nvPr/>
        </p:nvSpPr>
        <p:spPr>
          <a:xfrm>
            <a:off x="1406462" y="5074829"/>
            <a:ext cx="3756834" cy="461665"/>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t>Carbon efficiency of AWS infrastructure</a:t>
            </a:r>
            <a:b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br>
            <a: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t>compared to surveyed U.S. enterprises</a:t>
            </a:r>
          </a:p>
        </p:txBody>
      </p:sp>
      <p:sp>
        <p:nvSpPr>
          <p:cNvPr id="18" name="Rectangle 17">
            <a:extLst>
              <a:ext uri="{FF2B5EF4-FFF2-40B4-BE49-F238E27FC236}">
                <a16:creationId xmlns:a16="http://schemas.microsoft.com/office/drawing/2014/main" id="{9B418578-653D-4339-ADE2-A643DB2BD5B9}"/>
              </a:ext>
            </a:extLst>
          </p:cNvPr>
          <p:cNvSpPr/>
          <p:nvPr/>
        </p:nvSpPr>
        <p:spPr>
          <a:xfrm>
            <a:off x="1406462" y="5567596"/>
            <a:ext cx="3756834" cy="507831"/>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dirty="0">
                <a:ln>
                  <a:noFill/>
                </a:ln>
                <a:solidFill>
                  <a:srgbClr val="232F3E"/>
                </a:solidFill>
                <a:effectLst/>
                <a:uLnTx/>
                <a:uFillTx/>
                <a:latin typeface="Amazon Ember"/>
                <a:ea typeface="+mn-ea"/>
                <a:cs typeface="+mn-cs"/>
              </a:rPr>
              <a:t>Source: 451 Research, The Carbon Reduction Opportunity of Moving to Amazon Web Services, 2019</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900" b="0" i="1" u="none" strike="noStrike" kern="1200" cap="none" spc="0" normalizeH="0" baseline="0" noProof="0" dirty="0">
              <a:ln>
                <a:noFill/>
              </a:ln>
              <a:solidFill>
                <a:srgbClr val="232F3E"/>
              </a:solidFill>
              <a:effectLst/>
              <a:uLnTx/>
              <a:uFillTx/>
              <a:latin typeface="Amazon Ember"/>
              <a:ea typeface="+mn-ea"/>
              <a:cs typeface="+mn-cs"/>
            </a:endParaRPr>
          </a:p>
        </p:txBody>
      </p:sp>
      <p:pic>
        <p:nvPicPr>
          <p:cNvPr id="55" name="Picture 54">
            <a:extLst>
              <a:ext uri="{FF2B5EF4-FFF2-40B4-BE49-F238E27FC236}">
                <a16:creationId xmlns:a16="http://schemas.microsoft.com/office/drawing/2014/main" id="{3369DAC8-00EB-48A7-B99D-1A8B55F31E0E}"/>
              </a:ext>
            </a:extLst>
          </p:cNvPr>
          <p:cNvPicPr>
            <a:picLocks noChangeAspect="1"/>
          </p:cNvPicPr>
          <p:nvPr/>
        </p:nvPicPr>
        <p:blipFill>
          <a:blip r:embed="rId4">
            <a:alphaModFix/>
          </a:blip>
          <a:stretch>
            <a:fillRect/>
          </a:stretch>
        </p:blipFill>
        <p:spPr>
          <a:xfrm>
            <a:off x="595295" y="6291702"/>
            <a:ext cx="365760" cy="220243"/>
          </a:xfrm>
          <a:prstGeom prst="rect">
            <a:avLst/>
          </a:prstGeom>
        </p:spPr>
      </p:pic>
      <p:sp>
        <p:nvSpPr>
          <p:cNvPr id="3" name="TextBox 2">
            <a:extLst>
              <a:ext uri="{FF2B5EF4-FFF2-40B4-BE49-F238E27FC236}">
                <a16:creationId xmlns:a16="http://schemas.microsoft.com/office/drawing/2014/main" id="{E7047A02-3279-5B25-6A96-D000F518E5F7}"/>
              </a:ext>
            </a:extLst>
          </p:cNvPr>
          <p:cNvSpPr txBox="1"/>
          <p:nvPr/>
        </p:nvSpPr>
        <p:spPr>
          <a:xfrm>
            <a:off x="7431259" y="6389813"/>
            <a:ext cx="2638864"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600" b="0" i="0" u="none" strike="noStrike" kern="1200" cap="none" spc="0" normalizeH="0" baseline="0" noProof="0" dirty="0">
                <a:ln>
                  <a:noFill/>
                </a:ln>
                <a:effectLst/>
                <a:uLnTx/>
                <a:uFillTx/>
                <a:latin typeface="Amazon Ember"/>
                <a:ea typeface="+mn-ea"/>
                <a:cs typeface="+mn-cs"/>
              </a:rPr>
              <a:t>© 2023, Amazon Web Services, Inc. or its affiliates. All rights reserved.</a:t>
            </a:r>
          </a:p>
        </p:txBody>
      </p:sp>
    </p:spTree>
    <p:extLst>
      <p:ext uri="{BB962C8B-B14F-4D97-AF65-F5344CB8AC3E}">
        <p14:creationId xmlns:p14="http://schemas.microsoft.com/office/powerpoint/2010/main" val="414973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125E-6 2.96296E-6 L -0.03672 2.96296E-6 " pathEditMode="relative" rAng="0" ptsTypes="AA">
                                      <p:cBhvr>
                                        <p:cTn id="9" dur="600" spd="-100000" fill="hold"/>
                                        <p:tgtEl>
                                          <p:spTgt spid="13"/>
                                        </p:tgtEl>
                                        <p:attrNameLst>
                                          <p:attrName>ppt_x</p:attrName>
                                          <p:attrName>ppt_y</p:attrName>
                                        </p:attrNameLst>
                                      </p:cBhvr>
                                      <p:rCtr x="-1836" y="0"/>
                                    </p:animMotion>
                                  </p:childTnLst>
                                </p:cTn>
                              </p:par>
                              <p:par>
                                <p:cTn id="10" presetID="10" presetClass="entr" presetSubtype="0" fill="hold" grpId="0" nodeType="withEffect">
                                  <p:stCondLst>
                                    <p:cond delay="2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200"/>
                                  </p:stCondLst>
                                  <p:childTnLst>
                                    <p:animMotion origin="layout" path="M -3.125E-6 2.96296E-6 L -0.03672 2.96296E-6 " pathEditMode="relative" rAng="0" ptsTypes="AA">
                                      <p:cBhvr>
                                        <p:cTn id="14" dur="600" spd="-100000" fill="hold"/>
                                        <p:tgtEl>
                                          <p:spTgt spid="14"/>
                                        </p:tgtEl>
                                        <p:attrNameLst>
                                          <p:attrName>ppt_x</p:attrName>
                                          <p:attrName>ppt_y</p:attrName>
                                        </p:attrNameLst>
                                      </p:cBhvr>
                                      <p:rCtr x="-1836" y="0"/>
                                    </p:animMotion>
                                  </p:childTnLst>
                                </p:cTn>
                              </p:par>
                              <p:par>
                                <p:cTn id="15" presetID="10" presetClass="entr" presetSubtype="0" fill="hold" grpId="0" nodeType="withEffect">
                                  <p:stCondLst>
                                    <p:cond delay="4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400"/>
                                  </p:stCondLst>
                                  <p:childTnLst>
                                    <p:animMotion origin="layout" path="M -3.125E-6 2.96296E-6 L -0.03672 2.96296E-6 " pathEditMode="relative" rAng="0" ptsTypes="AA">
                                      <p:cBhvr>
                                        <p:cTn id="19" dur="600" spd="-100000" fill="hold"/>
                                        <p:tgtEl>
                                          <p:spTgt spid="16"/>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10E3BB12-15CD-4F37-A43D-3EB0371D57AF}"/>
              </a:ext>
            </a:extLst>
          </p:cNvPr>
          <p:cNvGrpSpPr/>
          <p:nvPr/>
        </p:nvGrpSpPr>
        <p:grpSpPr>
          <a:xfrm>
            <a:off x="-8778" y="1702633"/>
            <a:ext cx="5728356" cy="5155367"/>
            <a:chOff x="-8778" y="1702633"/>
            <a:chExt cx="5728356" cy="5155367"/>
          </a:xfrm>
        </p:grpSpPr>
        <p:sp>
          <p:nvSpPr>
            <p:cNvPr id="56" name="Freeform: Shape 55">
              <a:extLst>
                <a:ext uri="{FF2B5EF4-FFF2-40B4-BE49-F238E27FC236}">
                  <a16:creationId xmlns:a16="http://schemas.microsoft.com/office/drawing/2014/main" id="{2EAC583E-48B1-4F6C-BABD-E1B2CED1ADA8}"/>
                </a:ext>
              </a:extLst>
            </p:cNvPr>
            <p:cNvSpPr/>
            <p:nvPr/>
          </p:nvSpPr>
          <p:spPr>
            <a:xfrm>
              <a:off x="1" y="2493559"/>
              <a:ext cx="5719577" cy="4364440"/>
            </a:xfrm>
            <a:custGeom>
              <a:avLst/>
              <a:gdLst>
                <a:gd name="connsiteX0" fmla="*/ 4928652 w 5719577"/>
                <a:gd name="connsiteY0" fmla="*/ 0 h 4364440"/>
                <a:gd name="connsiteX1" fmla="*/ 5719577 w 5719577"/>
                <a:gd name="connsiteY1" fmla="*/ 0 h 4364440"/>
                <a:gd name="connsiteX2" fmla="*/ 5719577 w 5719577"/>
                <a:gd name="connsiteY2" fmla="*/ 4364440 h 4364440"/>
                <a:gd name="connsiteX3" fmla="*/ 0 w 5719577"/>
                <a:gd name="connsiteY3" fmla="*/ 4364440 h 4364440"/>
                <a:gd name="connsiteX4" fmla="*/ 0 w 5719577"/>
                <a:gd name="connsiteY4" fmla="*/ 2292153 h 4364440"/>
                <a:gd name="connsiteX5" fmla="*/ 777 w 5719577"/>
                <a:gd name="connsiteY5" fmla="*/ 2286460 h 4364440"/>
                <a:gd name="connsiteX6" fmla="*/ 123689 w 5719577"/>
                <a:gd name="connsiteY6" fmla="*/ 1467491 h 4364440"/>
                <a:gd name="connsiteX7" fmla="*/ 4928652 w 5719577"/>
                <a:gd name="connsiteY7" fmla="*/ 0 h 43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9577" h="4364440">
                  <a:moveTo>
                    <a:pt x="4928652" y="0"/>
                  </a:moveTo>
                  <a:lnTo>
                    <a:pt x="5719577" y="0"/>
                  </a:lnTo>
                  <a:lnTo>
                    <a:pt x="5719577" y="4364440"/>
                  </a:lnTo>
                  <a:lnTo>
                    <a:pt x="0" y="4364440"/>
                  </a:lnTo>
                  <a:lnTo>
                    <a:pt x="0" y="2292153"/>
                  </a:lnTo>
                  <a:lnTo>
                    <a:pt x="777" y="2286460"/>
                  </a:lnTo>
                  <a:cubicBezTo>
                    <a:pt x="66477" y="1812320"/>
                    <a:pt x="123689" y="1467491"/>
                    <a:pt x="123689" y="1467491"/>
                  </a:cubicBezTo>
                  <a:lnTo>
                    <a:pt x="4928652" y="0"/>
                  </a:lnTo>
                  <a:close/>
                </a:path>
              </a:pathLst>
            </a:custGeom>
            <a:solidFill>
              <a:srgbClr val="FF9900"/>
            </a:solidFill>
            <a:ln w="17853" cap="flat">
              <a:noFill/>
              <a:prstDash val="solid"/>
              <a:miter/>
            </a:ln>
            <a:effectLst>
              <a:outerShdw blurRad="457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8" name="Freeform: Shape 47">
              <a:extLst>
                <a:ext uri="{FF2B5EF4-FFF2-40B4-BE49-F238E27FC236}">
                  <a16:creationId xmlns:a16="http://schemas.microsoft.com/office/drawing/2014/main" id="{2BB49520-4DB4-45D0-859C-85555E24707A}"/>
                </a:ext>
              </a:extLst>
            </p:cNvPr>
            <p:cNvSpPr/>
            <p:nvPr/>
          </p:nvSpPr>
          <p:spPr>
            <a:xfrm>
              <a:off x="1017473" y="1702634"/>
              <a:ext cx="4145648" cy="5155366"/>
            </a:xfrm>
            <a:custGeom>
              <a:avLst/>
              <a:gdLst>
                <a:gd name="connsiteX0" fmla="*/ 746843 w 4145648"/>
                <a:gd name="connsiteY0" fmla="*/ 0 h 5155366"/>
                <a:gd name="connsiteX1" fmla="*/ 4145648 w 4145648"/>
                <a:gd name="connsiteY1" fmla="*/ 0 h 5155366"/>
                <a:gd name="connsiteX2" fmla="*/ 4145648 w 4145648"/>
                <a:gd name="connsiteY2" fmla="*/ 5155366 h 5155366"/>
                <a:gd name="connsiteX3" fmla="*/ 0 w 4145648"/>
                <a:gd name="connsiteY3" fmla="*/ 5155366 h 5155366"/>
                <a:gd name="connsiteX4" fmla="*/ 0 w 4145648"/>
                <a:gd name="connsiteY4" fmla="*/ 585846 h 5155366"/>
                <a:gd name="connsiteX5" fmla="*/ 746843 w 4145648"/>
                <a:gd name="connsiteY5" fmla="*/ 0 h 51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5648" h="5155366">
                  <a:moveTo>
                    <a:pt x="746843" y="0"/>
                  </a:moveTo>
                  <a:lnTo>
                    <a:pt x="4145648" y="0"/>
                  </a:lnTo>
                  <a:lnTo>
                    <a:pt x="4145648" y="5155366"/>
                  </a:lnTo>
                  <a:lnTo>
                    <a:pt x="0" y="5155366"/>
                  </a:lnTo>
                  <a:lnTo>
                    <a:pt x="0" y="585846"/>
                  </a:lnTo>
                  <a:cubicBezTo>
                    <a:pt x="0" y="585846"/>
                    <a:pt x="355698" y="271847"/>
                    <a:pt x="746843" y="0"/>
                  </a:cubicBezTo>
                  <a:close/>
                </a:path>
              </a:pathLst>
            </a:custGeom>
            <a:solidFill>
              <a:srgbClr val="FFFFFF"/>
            </a:solidFill>
            <a:ln w="178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F21F89E0-0747-4026-A6F3-4255CE6E2AFE}"/>
                </a:ext>
              </a:extLst>
            </p:cNvPr>
            <p:cNvSpPr/>
            <p:nvPr/>
          </p:nvSpPr>
          <p:spPr>
            <a:xfrm>
              <a:off x="-8778" y="1702633"/>
              <a:ext cx="1026251" cy="5155366"/>
            </a:xfrm>
            <a:custGeom>
              <a:avLst/>
              <a:gdLst>
                <a:gd name="connsiteX0" fmla="*/ 0 w 1026251"/>
                <a:gd name="connsiteY0" fmla="*/ 0 h 5155366"/>
                <a:gd name="connsiteX1" fmla="*/ 279409 w 1026251"/>
                <a:gd name="connsiteY1" fmla="*/ 0 h 5155366"/>
                <a:gd name="connsiteX2" fmla="*/ 1026251 w 1026251"/>
                <a:gd name="connsiteY2" fmla="*/ 585846 h 5155366"/>
                <a:gd name="connsiteX3" fmla="*/ 1026251 w 1026251"/>
                <a:gd name="connsiteY3" fmla="*/ 5155366 h 5155366"/>
                <a:gd name="connsiteX4" fmla="*/ 0 w 1026251"/>
                <a:gd name="connsiteY4" fmla="*/ 5155366 h 5155366"/>
                <a:gd name="connsiteX5" fmla="*/ 0 w 1026251"/>
                <a:gd name="connsiteY5" fmla="*/ 0 h 51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251" h="5155366">
                  <a:moveTo>
                    <a:pt x="0" y="0"/>
                  </a:moveTo>
                  <a:lnTo>
                    <a:pt x="279409" y="0"/>
                  </a:lnTo>
                  <a:cubicBezTo>
                    <a:pt x="608770" y="234778"/>
                    <a:pt x="1026251" y="585846"/>
                    <a:pt x="1026251" y="585846"/>
                  </a:cubicBezTo>
                  <a:lnTo>
                    <a:pt x="1026251" y="5155366"/>
                  </a:lnTo>
                  <a:lnTo>
                    <a:pt x="0" y="5155366"/>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 name="Title 1"/>
          <p:cNvSpPr>
            <a:spLocks noGrp="1"/>
          </p:cNvSpPr>
          <p:nvPr>
            <p:ph type="title"/>
          </p:nvPr>
        </p:nvSpPr>
        <p:spPr/>
        <p:txBody>
          <a:bodyPr/>
          <a:lstStyle/>
          <a:p>
            <a:r>
              <a:rPr lang="en-US" dirty="0"/>
              <a:t>Europe: Carbon reduction opportunity</a:t>
            </a:r>
          </a:p>
        </p:txBody>
      </p:sp>
      <p:sp>
        <p:nvSpPr>
          <p:cNvPr id="15" name="Rectangle 14">
            <a:extLst>
              <a:ext uri="{FF2B5EF4-FFF2-40B4-BE49-F238E27FC236}">
                <a16:creationId xmlns:a16="http://schemas.microsoft.com/office/drawing/2014/main" id="{30B2D12F-7570-324A-9A1C-228BACBD2D5E}"/>
              </a:ext>
            </a:extLst>
          </p:cNvPr>
          <p:cNvSpPr/>
          <p:nvPr/>
        </p:nvSpPr>
        <p:spPr>
          <a:xfrm>
            <a:off x="823509" y="1451405"/>
            <a:ext cx="10656957" cy="861967"/>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667" b="0" i="0" u="none" strike="noStrike" kern="1200" cap="none" spc="0" normalizeH="0" baseline="0" noProof="0" dirty="0">
              <a:ln>
                <a:noFill/>
              </a:ln>
              <a:solidFill>
                <a:srgbClr val="FFFFFF"/>
              </a:solidFill>
              <a:effectLst/>
              <a:uLnTx/>
              <a:uFillTx/>
              <a:latin typeface="amazon_emberlight"/>
              <a:ea typeface="+mn-ea"/>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br>
              <a:rPr kumimoji="0" lang="en-US" altLang="en-US" sz="1667" b="0" i="0" u="none" strike="noStrike" kern="1200" cap="none" spc="0" normalizeH="0" baseline="0" noProof="0" dirty="0">
                <a:ln>
                  <a:noFill/>
                </a:ln>
                <a:solidFill>
                  <a:srgbClr val="FFFFFF"/>
                </a:solidFill>
                <a:effectLst/>
                <a:uLnTx/>
                <a:uFillTx/>
                <a:latin typeface="amazon_emberlight"/>
                <a:ea typeface="+mn-ea"/>
                <a:cs typeface="+mn-cs"/>
              </a:rPr>
            </a:br>
            <a:endParaRPr kumimoji="0" lang="en-US" altLang="en-US" sz="1667" b="0" i="0" u="none" strike="noStrike" kern="1200" cap="none" spc="0" normalizeH="0" baseline="0" noProof="0" dirty="0">
              <a:ln>
                <a:noFill/>
              </a:ln>
              <a:solidFill>
                <a:srgbClr val="FFFFFF"/>
              </a:solidFill>
              <a:effectLst/>
              <a:uLnTx/>
              <a:uFillTx/>
              <a:latin typeface="Amazon Ember Regular" charset="0"/>
              <a:ea typeface="+mn-ea"/>
              <a:cs typeface="+mn-cs"/>
            </a:endParaRPr>
          </a:p>
        </p:txBody>
      </p:sp>
      <p:sp>
        <p:nvSpPr>
          <p:cNvPr id="7" name="TextBox 6">
            <a:extLst>
              <a:ext uri="{FF2B5EF4-FFF2-40B4-BE49-F238E27FC236}">
                <a16:creationId xmlns:a16="http://schemas.microsoft.com/office/drawing/2014/main" id="{04B3F595-7EBB-3646-9F64-361FAABF8E8E}"/>
              </a:ext>
            </a:extLst>
          </p:cNvPr>
          <p:cNvSpPr txBox="1"/>
          <p:nvPr/>
        </p:nvSpPr>
        <p:spPr>
          <a:xfrm>
            <a:off x="547214" y="845336"/>
            <a:ext cx="9650619" cy="64633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AWS up to 5 times more energy efficient than typical EU enterprise infrastructure</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 </a:t>
            </a:r>
          </a:p>
        </p:txBody>
      </p:sp>
      <p:sp>
        <p:nvSpPr>
          <p:cNvPr id="9" name="Rectangle 8">
            <a:extLst>
              <a:ext uri="{FF2B5EF4-FFF2-40B4-BE49-F238E27FC236}">
                <a16:creationId xmlns:a16="http://schemas.microsoft.com/office/drawing/2014/main" id="{0B18083F-E977-4E95-B18E-7606F70641E4}"/>
              </a:ext>
            </a:extLst>
          </p:cNvPr>
          <p:cNvSpPr/>
          <p:nvPr/>
        </p:nvSpPr>
        <p:spPr>
          <a:xfrm>
            <a:off x="6093844" y="4712424"/>
            <a:ext cx="5386622" cy="830997"/>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ADE322"/>
                </a:solidFill>
                <a:effectLst/>
                <a:uLnTx/>
                <a:uFillTx/>
                <a:latin typeface="Amazon Ember"/>
                <a:ea typeface="+mn-ea"/>
                <a:cs typeface="+mn-cs"/>
              </a:rPr>
              <a:t>As AWS continues to increase its renewable energy globally,</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 that could further reduce the carbon footprint of workloads moved to cloud by up to 16%</a:t>
            </a:r>
          </a:p>
        </p:txBody>
      </p:sp>
      <p:sp>
        <p:nvSpPr>
          <p:cNvPr id="10" name="Rectangle 9">
            <a:extLst>
              <a:ext uri="{FF2B5EF4-FFF2-40B4-BE49-F238E27FC236}">
                <a16:creationId xmlns:a16="http://schemas.microsoft.com/office/drawing/2014/main" id="{9442F1C4-BCEB-44FC-BC2D-E17CFA869045}"/>
              </a:ext>
            </a:extLst>
          </p:cNvPr>
          <p:cNvSpPr/>
          <p:nvPr/>
        </p:nvSpPr>
        <p:spPr>
          <a:xfrm>
            <a:off x="6093844" y="3473271"/>
            <a:ext cx="5386622" cy="830997"/>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F3E502"/>
                </a:solidFill>
                <a:effectLst/>
                <a:uLnTx/>
                <a:uFillTx/>
                <a:latin typeface="Amazon Ember"/>
                <a:ea typeface="+mn-ea"/>
                <a:cs typeface="+mn-cs"/>
              </a:rPr>
              <a:t>AWS data center facilities account for another 13% reduction </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by using power and cooling systems that are more efficient, bringing energy savings to 80%</a:t>
            </a:r>
          </a:p>
        </p:txBody>
      </p:sp>
      <p:sp>
        <p:nvSpPr>
          <p:cNvPr id="11" name="Rectangle 10">
            <a:extLst>
              <a:ext uri="{FF2B5EF4-FFF2-40B4-BE49-F238E27FC236}">
                <a16:creationId xmlns:a16="http://schemas.microsoft.com/office/drawing/2014/main" id="{375BF576-4EA4-4C91-B186-8BDCEF4C20D2}"/>
              </a:ext>
            </a:extLst>
          </p:cNvPr>
          <p:cNvSpPr/>
          <p:nvPr/>
        </p:nvSpPr>
        <p:spPr>
          <a:xfrm>
            <a:off x="6093844" y="2234119"/>
            <a:ext cx="5386622" cy="830997"/>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36C2B3"/>
                </a:solidFill>
                <a:effectLst/>
                <a:uLnTx/>
                <a:uFillTx/>
                <a:latin typeface="Amazon Ember"/>
                <a:ea typeface="+mn-ea"/>
                <a:cs typeface="+mn-cs"/>
              </a:rPr>
              <a:t>Cloud servers are responsible for the largest energy reduction, more than 67%, </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due to being more energy-efficient and more highly utilized </a:t>
            </a:r>
          </a:p>
        </p:txBody>
      </p:sp>
      <p:grpSp>
        <p:nvGrpSpPr>
          <p:cNvPr id="13" name="Group 12">
            <a:extLst>
              <a:ext uri="{FF2B5EF4-FFF2-40B4-BE49-F238E27FC236}">
                <a16:creationId xmlns:a16="http://schemas.microsoft.com/office/drawing/2014/main" id="{2F03B463-260E-4E63-B3FE-74FE37E2CEDC}"/>
              </a:ext>
            </a:extLst>
          </p:cNvPr>
          <p:cNvGrpSpPr/>
          <p:nvPr/>
        </p:nvGrpSpPr>
        <p:grpSpPr>
          <a:xfrm>
            <a:off x="1222254" y="2217420"/>
            <a:ext cx="3690414" cy="3726180"/>
            <a:chOff x="609601" y="2217420"/>
            <a:chExt cx="3690414" cy="3726180"/>
          </a:xfrm>
        </p:grpSpPr>
        <p:pic>
          <p:nvPicPr>
            <p:cNvPr id="5" name="Picture 4">
              <a:extLst>
                <a:ext uri="{FF2B5EF4-FFF2-40B4-BE49-F238E27FC236}">
                  <a16:creationId xmlns:a16="http://schemas.microsoft.com/office/drawing/2014/main" id="{0185805C-D55E-1847-8A2F-6A465EB5117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9601" y="2217420"/>
              <a:ext cx="3690414" cy="3726180"/>
            </a:xfrm>
            <a:prstGeom prst="rect">
              <a:avLst/>
            </a:prstGeom>
          </p:spPr>
        </p:pic>
        <p:sp>
          <p:nvSpPr>
            <p:cNvPr id="6" name="Rectangle 5">
              <a:extLst>
                <a:ext uri="{FF2B5EF4-FFF2-40B4-BE49-F238E27FC236}">
                  <a16:creationId xmlns:a16="http://schemas.microsoft.com/office/drawing/2014/main" id="{B13C4DDC-BDA4-45F7-BEF1-826929538D0A}"/>
                </a:ext>
              </a:extLst>
            </p:cNvPr>
            <p:cNvSpPr/>
            <p:nvPr/>
          </p:nvSpPr>
          <p:spPr>
            <a:xfrm>
              <a:off x="3771900" y="3429000"/>
              <a:ext cx="528115"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Rectangle 11">
              <a:extLst>
                <a:ext uri="{FF2B5EF4-FFF2-40B4-BE49-F238E27FC236}">
                  <a16:creationId xmlns:a16="http://schemas.microsoft.com/office/drawing/2014/main" id="{F814A1B3-0134-4FDE-9A31-EF18FBF54784}"/>
                </a:ext>
              </a:extLst>
            </p:cNvPr>
            <p:cNvSpPr/>
            <p:nvPr/>
          </p:nvSpPr>
          <p:spPr>
            <a:xfrm>
              <a:off x="2931160" y="3129422"/>
              <a:ext cx="708660" cy="17259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mazon Ember"/>
                  <a:ea typeface="+mn-ea"/>
                  <a:cs typeface="+mn-cs"/>
                </a:rPr>
                <a:t>67%</a:t>
              </a:r>
            </a:p>
          </p:txBody>
        </p:sp>
        <p:sp>
          <p:nvSpPr>
            <p:cNvPr id="14" name="Rectangle 13">
              <a:extLst>
                <a:ext uri="{FF2B5EF4-FFF2-40B4-BE49-F238E27FC236}">
                  <a16:creationId xmlns:a16="http://schemas.microsoft.com/office/drawing/2014/main" id="{D8E495AA-0C9C-4D46-BEE1-11E8D7119459}"/>
                </a:ext>
              </a:extLst>
            </p:cNvPr>
            <p:cNvSpPr/>
            <p:nvPr/>
          </p:nvSpPr>
          <p:spPr>
            <a:xfrm>
              <a:off x="2931160" y="4843922"/>
              <a:ext cx="708660" cy="3150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mazon Ember"/>
                  <a:ea typeface="+mn-ea"/>
                  <a:cs typeface="+mn-cs"/>
                </a:rPr>
                <a:t>13%</a:t>
              </a:r>
            </a:p>
          </p:txBody>
        </p:sp>
        <p:sp>
          <p:nvSpPr>
            <p:cNvPr id="16" name="Rectangle 15">
              <a:extLst>
                <a:ext uri="{FF2B5EF4-FFF2-40B4-BE49-F238E27FC236}">
                  <a16:creationId xmlns:a16="http://schemas.microsoft.com/office/drawing/2014/main" id="{D0A9D0FF-EAE3-4041-A386-7ED6CF2ADF2A}"/>
                </a:ext>
              </a:extLst>
            </p:cNvPr>
            <p:cNvSpPr/>
            <p:nvPr/>
          </p:nvSpPr>
          <p:spPr>
            <a:xfrm>
              <a:off x="2931160" y="5158954"/>
              <a:ext cx="708660" cy="383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mazon Ember"/>
                  <a:ea typeface="+mn-ea"/>
                  <a:cs typeface="+mn-cs"/>
                </a:rPr>
                <a:t>16%</a:t>
              </a:r>
            </a:p>
          </p:txBody>
        </p:sp>
      </p:grpSp>
      <p:sp>
        <p:nvSpPr>
          <p:cNvPr id="24" name="Rectangle 23">
            <a:extLst>
              <a:ext uri="{FF2B5EF4-FFF2-40B4-BE49-F238E27FC236}">
                <a16:creationId xmlns:a16="http://schemas.microsoft.com/office/drawing/2014/main" id="{7198A26D-7505-4CC6-A80D-5FD682EA792A}"/>
              </a:ext>
            </a:extLst>
          </p:cNvPr>
          <p:cNvSpPr/>
          <p:nvPr/>
        </p:nvSpPr>
        <p:spPr>
          <a:xfrm>
            <a:off x="1408571" y="5970980"/>
            <a:ext cx="10656957" cy="276999"/>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t>Efficiency from Chip to Grid</a:t>
            </a:r>
          </a:p>
        </p:txBody>
      </p:sp>
      <p:sp>
        <p:nvSpPr>
          <p:cNvPr id="25" name="Rectangle 24">
            <a:extLst>
              <a:ext uri="{FF2B5EF4-FFF2-40B4-BE49-F238E27FC236}">
                <a16:creationId xmlns:a16="http://schemas.microsoft.com/office/drawing/2014/main" id="{3548BBA2-EA02-4594-80F2-21193A9F7AEB}"/>
              </a:ext>
            </a:extLst>
          </p:cNvPr>
          <p:cNvSpPr/>
          <p:nvPr/>
        </p:nvSpPr>
        <p:spPr>
          <a:xfrm>
            <a:off x="1222254" y="2217420"/>
            <a:ext cx="3690414" cy="217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62" name="Picture 61">
            <a:extLst>
              <a:ext uri="{FF2B5EF4-FFF2-40B4-BE49-F238E27FC236}">
                <a16:creationId xmlns:a16="http://schemas.microsoft.com/office/drawing/2014/main" id="{43F4E6B9-CAB9-4685-B4C9-B6AD0FBBBD7F}"/>
              </a:ext>
            </a:extLst>
          </p:cNvPr>
          <p:cNvPicPr>
            <a:picLocks noChangeAspect="1"/>
          </p:cNvPicPr>
          <p:nvPr/>
        </p:nvPicPr>
        <p:blipFill>
          <a:blip r:embed="rId4">
            <a:alphaModFix/>
          </a:blip>
          <a:stretch>
            <a:fillRect/>
          </a:stretch>
        </p:blipFill>
        <p:spPr>
          <a:xfrm>
            <a:off x="595295" y="6291702"/>
            <a:ext cx="365760" cy="220243"/>
          </a:xfrm>
          <a:prstGeom prst="rect">
            <a:avLst/>
          </a:prstGeom>
        </p:spPr>
      </p:pic>
      <p:sp>
        <p:nvSpPr>
          <p:cNvPr id="23" name="Rectangle 22">
            <a:extLst>
              <a:ext uri="{FF2B5EF4-FFF2-40B4-BE49-F238E27FC236}">
                <a16:creationId xmlns:a16="http://schemas.microsoft.com/office/drawing/2014/main" id="{551CB990-7F53-4859-B275-BD4C900712D3}"/>
              </a:ext>
            </a:extLst>
          </p:cNvPr>
          <p:cNvSpPr/>
          <p:nvPr/>
        </p:nvSpPr>
        <p:spPr>
          <a:xfrm>
            <a:off x="1406462" y="6194829"/>
            <a:ext cx="3506206" cy="369332"/>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dirty="0">
                <a:ln>
                  <a:noFill/>
                </a:ln>
                <a:solidFill>
                  <a:srgbClr val="232F3E"/>
                </a:solidFill>
                <a:effectLst/>
                <a:uLnTx/>
                <a:uFillTx/>
                <a:latin typeface="Amazon Ember"/>
                <a:ea typeface="+mn-ea"/>
                <a:cs typeface="+mn-cs"/>
              </a:rPr>
              <a:t>Source: 451 Research, a part of S&amp;P Global Market Intelligence, Saving Energy in Europe by Using Amazon Web Services, 2021</a:t>
            </a:r>
          </a:p>
        </p:txBody>
      </p:sp>
      <p:sp>
        <p:nvSpPr>
          <p:cNvPr id="3" name="TextBox 2">
            <a:extLst>
              <a:ext uri="{FF2B5EF4-FFF2-40B4-BE49-F238E27FC236}">
                <a16:creationId xmlns:a16="http://schemas.microsoft.com/office/drawing/2014/main" id="{83FAC1C7-DBD3-CBA3-158A-108AC695B565}"/>
              </a:ext>
            </a:extLst>
          </p:cNvPr>
          <p:cNvSpPr txBox="1"/>
          <p:nvPr/>
        </p:nvSpPr>
        <p:spPr>
          <a:xfrm>
            <a:off x="7431259" y="6389813"/>
            <a:ext cx="2638864"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600" b="0" i="0" u="none" strike="noStrike" kern="1200" cap="none" spc="0" normalizeH="0" baseline="0" noProof="0" dirty="0">
                <a:ln>
                  <a:noFill/>
                </a:ln>
                <a:effectLst/>
                <a:uLnTx/>
                <a:uFillTx/>
                <a:latin typeface="Amazon Ember"/>
                <a:ea typeface="+mn-ea"/>
                <a:cs typeface="+mn-cs"/>
              </a:rPr>
              <a:t>© 2023, Amazon Web Services, Inc. or its affiliates. All rights reserved.</a:t>
            </a:r>
          </a:p>
        </p:txBody>
      </p:sp>
    </p:spTree>
    <p:extLst>
      <p:ext uri="{BB962C8B-B14F-4D97-AF65-F5344CB8AC3E}">
        <p14:creationId xmlns:p14="http://schemas.microsoft.com/office/powerpoint/2010/main" val="157770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3.125E-6 2.96296E-6 L -0.03672 2.96296E-6 " pathEditMode="relative" rAng="0" ptsTypes="AA">
                                      <p:cBhvr>
                                        <p:cTn id="9" dur="600" spd="-100000" fill="hold"/>
                                        <p:tgtEl>
                                          <p:spTgt spid="11"/>
                                        </p:tgtEl>
                                        <p:attrNameLst>
                                          <p:attrName>ppt_x</p:attrName>
                                          <p:attrName>ppt_y</p:attrName>
                                        </p:attrNameLst>
                                      </p:cBhvr>
                                      <p:rCtr x="-1836" y="0"/>
                                    </p:animMotion>
                                  </p:childTnLst>
                                </p:cTn>
                              </p:par>
                              <p:par>
                                <p:cTn id="10" presetID="10" presetClass="entr" presetSubtype="0"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00"/>
                                  </p:stCondLst>
                                  <p:childTnLst>
                                    <p:animMotion origin="layout" path="M -3.125E-6 2.96296E-6 L -0.03672 2.96296E-6 " pathEditMode="relative" rAng="0" ptsTypes="AA">
                                      <p:cBhvr>
                                        <p:cTn id="14" dur="600" spd="-100000" fill="hold"/>
                                        <p:tgtEl>
                                          <p:spTgt spid="10"/>
                                        </p:tgtEl>
                                        <p:attrNameLst>
                                          <p:attrName>ppt_x</p:attrName>
                                          <p:attrName>ppt_y</p:attrName>
                                        </p:attrNameLst>
                                      </p:cBhvr>
                                      <p:rCtr x="-1836" y="0"/>
                                    </p:animMotion>
                                  </p:childTnLst>
                                </p:cTn>
                              </p:par>
                              <p:par>
                                <p:cTn id="15" presetID="10" presetClass="entr" presetSubtype="0" fill="hold" grpId="0" nodeType="withEffect">
                                  <p:stCondLst>
                                    <p:cond delay="4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400"/>
                                  </p:stCondLst>
                                  <p:childTnLst>
                                    <p:animMotion origin="layout" path="M -3.125E-6 2.96296E-6 L -0.03672 2.96296E-6 " pathEditMode="relative" rAng="0" ptsTypes="AA">
                                      <p:cBhvr>
                                        <p:cTn id="19" dur="600" spd="-100000" fill="hold"/>
                                        <p:tgtEl>
                                          <p:spTgt spid="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AE21F-9A6B-4247-8E08-EDC92076DDAA}"/>
              </a:ext>
            </a:extLst>
          </p:cNvPr>
          <p:cNvSpPr/>
          <p:nvPr/>
        </p:nvSpPr>
        <p:spPr>
          <a:xfrm>
            <a:off x="0" y="2464463"/>
            <a:ext cx="9440333" cy="4393537"/>
          </a:xfrm>
          <a:prstGeom prst="rect">
            <a:avLst/>
          </a:prstGeom>
          <a:solidFill>
            <a:srgbClr val="FF9900"/>
          </a:solidFill>
          <a:ln w="17853" cap="flat">
            <a:noFill/>
            <a:prstDash val="solid"/>
            <a:miter/>
          </a:ln>
          <a:effectLst>
            <a:outerShdw blurRad="457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1A9737FA-86B7-4829-9E1F-D1F30DC67C2B}"/>
              </a:ext>
            </a:extLst>
          </p:cNvPr>
          <p:cNvSpPr/>
          <p:nvPr/>
        </p:nvSpPr>
        <p:spPr>
          <a:xfrm>
            <a:off x="1" y="1451405"/>
            <a:ext cx="8763000" cy="54065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p:cNvSpPr>
            <a:spLocks noGrp="1"/>
          </p:cNvSpPr>
          <p:nvPr>
            <p:ph type="title"/>
          </p:nvPr>
        </p:nvSpPr>
        <p:spPr/>
        <p:txBody>
          <a:bodyPr/>
          <a:lstStyle/>
          <a:p>
            <a:r>
              <a:rPr lang="en-US" dirty="0"/>
              <a:t>Asia: Carbon reduction opportunity</a:t>
            </a:r>
          </a:p>
        </p:txBody>
      </p:sp>
      <p:sp>
        <p:nvSpPr>
          <p:cNvPr id="15" name="Rectangle 14">
            <a:extLst>
              <a:ext uri="{FF2B5EF4-FFF2-40B4-BE49-F238E27FC236}">
                <a16:creationId xmlns:a16="http://schemas.microsoft.com/office/drawing/2014/main" id="{30B2D12F-7570-324A-9A1C-228BACBD2D5E}"/>
              </a:ext>
            </a:extLst>
          </p:cNvPr>
          <p:cNvSpPr/>
          <p:nvPr/>
        </p:nvSpPr>
        <p:spPr>
          <a:xfrm>
            <a:off x="823509" y="1451405"/>
            <a:ext cx="10656957" cy="861967"/>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667" b="0" i="0" u="none" strike="noStrike" kern="1200" cap="none" spc="0" normalizeH="0" baseline="0" noProof="0" dirty="0">
              <a:ln>
                <a:noFill/>
              </a:ln>
              <a:solidFill>
                <a:srgbClr val="FFFFFF"/>
              </a:solidFill>
              <a:effectLst/>
              <a:uLnTx/>
              <a:uFillTx/>
              <a:latin typeface="amazon_emberlight"/>
              <a:ea typeface="+mn-ea"/>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br>
              <a:rPr kumimoji="0" lang="en-US" altLang="en-US" sz="1667" b="0" i="0" u="none" strike="noStrike" kern="1200" cap="none" spc="0" normalizeH="0" baseline="0" noProof="0" dirty="0">
                <a:ln>
                  <a:noFill/>
                </a:ln>
                <a:solidFill>
                  <a:srgbClr val="FFFFFF"/>
                </a:solidFill>
                <a:effectLst/>
                <a:uLnTx/>
                <a:uFillTx/>
                <a:latin typeface="amazon_emberlight"/>
                <a:ea typeface="+mn-ea"/>
                <a:cs typeface="+mn-cs"/>
              </a:rPr>
            </a:br>
            <a:endParaRPr kumimoji="0" lang="en-US" altLang="en-US" sz="1667" b="0" i="0" u="none" strike="noStrike" kern="1200" cap="none" spc="0" normalizeH="0" baseline="0" noProof="0" dirty="0">
              <a:ln>
                <a:noFill/>
              </a:ln>
              <a:solidFill>
                <a:srgbClr val="FFFFFF"/>
              </a:solidFill>
              <a:effectLst/>
              <a:uLnTx/>
              <a:uFillTx/>
              <a:latin typeface="Amazon Ember Regular" charset="0"/>
              <a:ea typeface="+mn-ea"/>
              <a:cs typeface="+mn-cs"/>
            </a:endParaRPr>
          </a:p>
        </p:txBody>
      </p:sp>
      <p:sp>
        <p:nvSpPr>
          <p:cNvPr id="11" name="TextBox 10">
            <a:extLst>
              <a:ext uri="{FF2B5EF4-FFF2-40B4-BE49-F238E27FC236}">
                <a16:creationId xmlns:a16="http://schemas.microsoft.com/office/drawing/2014/main" id="{F7E95AFE-FCE5-464F-B3CE-4340CE6CAFBE}"/>
              </a:ext>
            </a:extLst>
          </p:cNvPr>
          <p:cNvSpPr txBox="1"/>
          <p:nvPr/>
        </p:nvSpPr>
        <p:spPr>
          <a:xfrm>
            <a:off x="547214" y="920245"/>
            <a:ext cx="11209546" cy="369332"/>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AWS is 5 times more energy efficient than the average on-premises data centers in the Asia Pacific region</a:t>
            </a:r>
            <a:endParaRPr kumimoji="0" lang="en-DE" alt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 name="Rectangle 11">
            <a:extLst>
              <a:ext uri="{FF2B5EF4-FFF2-40B4-BE49-F238E27FC236}">
                <a16:creationId xmlns:a16="http://schemas.microsoft.com/office/drawing/2014/main" id="{2AA535A7-62D2-467A-B8EF-0C941A7B8FF0}"/>
              </a:ext>
            </a:extLst>
          </p:cNvPr>
          <p:cNvSpPr/>
          <p:nvPr/>
        </p:nvSpPr>
        <p:spPr>
          <a:xfrm>
            <a:off x="1099804" y="5460347"/>
            <a:ext cx="10656957" cy="461665"/>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t>Carbon reduction potential of Cloud Infrastructure compared with surveyed APAC Enterprises</a:t>
            </a:r>
            <a:b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br>
            <a:r>
              <a:rPr kumimoji="0" lang="en-US" altLang="en-US" sz="1200" b="0" i="0" u="none" strike="noStrike" kern="1200" cap="none" spc="0" normalizeH="0" baseline="0" noProof="0" dirty="0">
                <a:ln>
                  <a:noFill/>
                </a:ln>
                <a:solidFill>
                  <a:srgbClr val="232F3E"/>
                </a:solidFill>
                <a:effectLst/>
                <a:uLnTx/>
                <a:uFillTx/>
                <a:latin typeface="Amazon Ember Heavy"/>
                <a:ea typeface="+mn-ea"/>
                <a:cs typeface="+mn-cs"/>
              </a:rPr>
              <a:t>and Public Sector Organizations</a:t>
            </a:r>
          </a:p>
        </p:txBody>
      </p:sp>
      <p:sp>
        <p:nvSpPr>
          <p:cNvPr id="13" name="Rectangle 12">
            <a:extLst>
              <a:ext uri="{FF2B5EF4-FFF2-40B4-BE49-F238E27FC236}">
                <a16:creationId xmlns:a16="http://schemas.microsoft.com/office/drawing/2014/main" id="{9A3E79FD-AC64-48EE-9ED5-718CC715503C}"/>
              </a:ext>
            </a:extLst>
          </p:cNvPr>
          <p:cNvSpPr/>
          <p:nvPr/>
        </p:nvSpPr>
        <p:spPr>
          <a:xfrm>
            <a:off x="1099803" y="5922012"/>
            <a:ext cx="10656957" cy="67710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600"/>
              </a:spcAft>
              <a:buClrTx/>
              <a:buSzTx/>
              <a:buFontTx/>
              <a:buNone/>
              <a:tabLst/>
              <a:defRPr/>
            </a:pPr>
            <a:r>
              <a:rPr kumimoji="0" lang="en-US" altLang="en-US" sz="900" b="0" i="1" u="none" strike="noStrike" kern="1200" cap="none" spc="0" normalizeH="0" baseline="0" noProof="0" dirty="0">
                <a:ln>
                  <a:noFill/>
                </a:ln>
                <a:solidFill>
                  <a:schemeClr val="bg1"/>
                </a:solidFill>
                <a:effectLst/>
                <a:uLnTx/>
                <a:uFillTx/>
                <a:latin typeface="Amazon Ember"/>
                <a:ea typeface="+mn-ea"/>
                <a:cs typeface="+mn-cs"/>
              </a:rPr>
              <a:t>Source: 451 Research/S&amp;P Global Market Intelligence after The Carbon Reduction Opportunity of Moving to the Cloud for APAC, 2021</a:t>
            </a:r>
          </a:p>
          <a:p>
            <a:pPr lvl="0" defTabSz="609576">
              <a:spcAft>
                <a:spcPts val="600"/>
              </a:spcAft>
              <a:defRPr/>
            </a:pPr>
            <a:r>
              <a:rPr lang="en-US" sz="900" i="1" dirty="0">
                <a:solidFill>
                  <a:schemeClr val="bg1"/>
                </a:solidFill>
              </a:rPr>
              <a:t>Organizations across Japan, South Korea, Singapore, Australia, and India were surveyed</a:t>
            </a:r>
            <a:endParaRPr kumimoji="0" lang="en-US" altLang="en-US" sz="900" b="0" i="1" u="none" strike="noStrike" kern="1200" cap="none" spc="0" normalizeH="0" baseline="0" noProof="0" dirty="0">
              <a:ln>
                <a:noFill/>
              </a:ln>
              <a:solidFill>
                <a:schemeClr val="bg1"/>
              </a:solidFill>
              <a:effectLst/>
              <a:uLnTx/>
              <a:uFillTx/>
              <a:latin typeface="Amazon Ember"/>
            </a:endParaRPr>
          </a:p>
          <a:p>
            <a:pPr marL="0" marR="0" lvl="0" indent="0" algn="l" defTabSz="609576" rtl="0" eaLnBrk="1" fontAlgn="auto" latinLnBrk="0" hangingPunct="1">
              <a:lnSpc>
                <a:spcPct val="100000"/>
              </a:lnSpc>
              <a:spcBef>
                <a:spcPts val="0"/>
              </a:spcBef>
              <a:spcAft>
                <a:spcPts val="600"/>
              </a:spcAft>
              <a:buClrTx/>
              <a:buSzTx/>
              <a:buFontTx/>
              <a:buNone/>
              <a:tabLst/>
              <a:defRPr/>
            </a:pPr>
            <a:endParaRPr kumimoji="0" lang="en-US" altLang="en-US" sz="1000" b="0" i="1" u="none" strike="noStrike" kern="1200" cap="none" spc="0" normalizeH="0" baseline="0" noProof="0" dirty="0">
              <a:ln>
                <a:noFill/>
              </a:ln>
              <a:solidFill>
                <a:schemeClr val="bg1"/>
              </a:solidFill>
              <a:effectLst/>
              <a:uLnTx/>
              <a:uFillTx/>
              <a:latin typeface="Amazon Ember"/>
              <a:ea typeface="+mn-ea"/>
              <a:cs typeface="+mn-cs"/>
            </a:endParaRPr>
          </a:p>
        </p:txBody>
      </p:sp>
      <p:sp>
        <p:nvSpPr>
          <p:cNvPr id="22" name="TextBox 21">
            <a:extLst>
              <a:ext uri="{FF2B5EF4-FFF2-40B4-BE49-F238E27FC236}">
                <a16:creationId xmlns:a16="http://schemas.microsoft.com/office/drawing/2014/main" id="{DE414F8C-5E9C-4D25-B734-9C4CEA43B5A7}"/>
              </a:ext>
            </a:extLst>
          </p:cNvPr>
          <p:cNvSpPr txBox="1"/>
          <p:nvPr/>
        </p:nvSpPr>
        <p:spPr>
          <a:xfrm>
            <a:off x="4776568" y="6389813"/>
            <a:ext cx="2638864"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600" b="0" i="0" u="none" strike="noStrike" kern="1200" cap="none" spc="0" normalizeH="0" baseline="0" noProof="0" dirty="0">
                <a:ln>
                  <a:noFill/>
                </a:ln>
                <a:solidFill>
                  <a:srgbClr val="232F3E"/>
                </a:solidFill>
                <a:effectLst/>
                <a:uLnTx/>
                <a:uFillTx/>
                <a:latin typeface="Amazon Ember"/>
                <a:ea typeface="+mn-ea"/>
                <a:cs typeface="+mn-cs"/>
              </a:rPr>
              <a:t>© 2023, Amazon Web Services, Inc. or its affiliates. All rights reserved.</a:t>
            </a:r>
          </a:p>
        </p:txBody>
      </p:sp>
      <p:sp>
        <p:nvSpPr>
          <p:cNvPr id="23" name="Right Triangle 22">
            <a:extLst>
              <a:ext uri="{FF2B5EF4-FFF2-40B4-BE49-F238E27FC236}">
                <a16:creationId xmlns:a16="http://schemas.microsoft.com/office/drawing/2014/main" id="{47C86176-058E-4CFE-8844-2D2B494A83D6}"/>
              </a:ext>
            </a:extLst>
          </p:cNvPr>
          <p:cNvSpPr/>
          <p:nvPr/>
        </p:nvSpPr>
        <p:spPr>
          <a:xfrm rot="5400000">
            <a:off x="0" y="1451405"/>
            <a:ext cx="598565" cy="598565"/>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24" name="Picture 23">
            <a:extLst>
              <a:ext uri="{FF2B5EF4-FFF2-40B4-BE49-F238E27FC236}">
                <a16:creationId xmlns:a16="http://schemas.microsoft.com/office/drawing/2014/main" id="{E7104D96-732E-48F5-B9A0-EAB86CB2604A}"/>
              </a:ext>
            </a:extLst>
          </p:cNvPr>
          <p:cNvPicPr>
            <a:picLocks noChangeAspect="1"/>
          </p:cNvPicPr>
          <p:nvPr/>
        </p:nvPicPr>
        <p:blipFill>
          <a:blip r:embed="rId3">
            <a:alphaModFix/>
          </a:blip>
          <a:stretch>
            <a:fillRect/>
          </a:stretch>
        </p:blipFill>
        <p:spPr>
          <a:xfrm>
            <a:off x="595295" y="6291702"/>
            <a:ext cx="365760" cy="220243"/>
          </a:xfrm>
          <a:prstGeom prst="rect">
            <a:avLst/>
          </a:prstGeom>
        </p:spPr>
      </p:pic>
      <p:pic>
        <p:nvPicPr>
          <p:cNvPr id="5" name="Picture 4">
            <a:extLst>
              <a:ext uri="{FF2B5EF4-FFF2-40B4-BE49-F238E27FC236}">
                <a16:creationId xmlns:a16="http://schemas.microsoft.com/office/drawing/2014/main" id="{54C9CDB2-790B-4D48-B15E-CEB0CD95732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96409" y="1780073"/>
            <a:ext cx="6558227" cy="3487952"/>
          </a:xfrm>
          <a:prstGeom prst="rect">
            <a:avLst/>
          </a:prstGeom>
        </p:spPr>
      </p:pic>
    </p:spTree>
    <p:extLst>
      <p:ext uri="{BB962C8B-B14F-4D97-AF65-F5344CB8AC3E}">
        <p14:creationId xmlns:p14="http://schemas.microsoft.com/office/powerpoint/2010/main" val="1969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476E50-8A75-C048-997F-45E88B0FF4AA}"/>
              </a:ext>
            </a:extLst>
          </p:cNvPr>
          <p:cNvSpPr/>
          <p:nvPr/>
        </p:nvSpPr>
        <p:spPr>
          <a:xfrm>
            <a:off x="0" y="0"/>
            <a:ext cx="4750072" cy="686640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482" name="Content Placeholder 2">
            <a:extLst>
              <a:ext uri="{FF2B5EF4-FFF2-40B4-BE49-F238E27FC236}">
                <a16:creationId xmlns:a16="http://schemas.microsoft.com/office/drawing/2014/main" id="{1E54B9C9-8F6B-A949-8D30-6388DCD5750D}"/>
              </a:ext>
            </a:extLst>
          </p:cNvPr>
          <p:cNvSpPr txBox="1">
            <a:spLocks/>
          </p:cNvSpPr>
          <p:nvPr/>
        </p:nvSpPr>
        <p:spPr>
          <a:xfrm>
            <a:off x="4942093" y="1664531"/>
            <a:ext cx="6902885" cy="815608"/>
          </a:xfrm>
          <a:prstGeom prst="rect">
            <a:avLst/>
          </a:prstGeom>
        </p:spPr>
        <p:txBody>
          <a:bodyPr vert="horz" wrap="square" lIns="76200" tIns="38100" rIns="76200" bIns="38100" rtlCol="0" anchor="t" anchorCtr="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spcAft>
                <a:spcPts val="5500"/>
              </a:spcAft>
              <a:defRPr/>
            </a:pPr>
            <a:r>
              <a:rPr lang="en-US" sz="2400" b="1" dirty="0"/>
              <a:t>43 </a:t>
            </a:r>
            <a:r>
              <a:rPr lang="en-US" sz="2400" dirty="0"/>
              <a:t>data centers constructed using either or both lower-carbon concrete and steel </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83" name="Straight Connector 2482">
            <a:extLst>
              <a:ext uri="{FF2B5EF4-FFF2-40B4-BE49-F238E27FC236}">
                <a16:creationId xmlns:a16="http://schemas.microsoft.com/office/drawing/2014/main" id="{58E184B0-779C-3845-B7B2-40C9F95181A5}"/>
              </a:ext>
            </a:extLst>
          </p:cNvPr>
          <p:cNvCxnSpPr>
            <a:cxnSpLocks/>
          </p:cNvCxnSpPr>
          <p:nvPr/>
        </p:nvCxnSpPr>
        <p:spPr>
          <a:xfrm>
            <a:off x="5017722" y="2623938"/>
            <a:ext cx="633643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84" name="Straight Connector 2483">
            <a:extLst>
              <a:ext uri="{FF2B5EF4-FFF2-40B4-BE49-F238E27FC236}">
                <a16:creationId xmlns:a16="http://schemas.microsoft.com/office/drawing/2014/main" id="{D7B46B97-EBA9-DD4E-8059-39DA19F637DA}"/>
              </a:ext>
            </a:extLst>
          </p:cNvPr>
          <p:cNvCxnSpPr>
            <a:cxnSpLocks/>
          </p:cNvCxnSpPr>
          <p:nvPr/>
        </p:nvCxnSpPr>
        <p:spPr>
          <a:xfrm>
            <a:off x="5017722" y="4139477"/>
            <a:ext cx="632939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 name="Picture 1" descr="A picture containing shirt&#10;&#10;Description automatically generated">
            <a:extLst>
              <a:ext uri="{FF2B5EF4-FFF2-40B4-BE49-F238E27FC236}">
                <a16:creationId xmlns:a16="http://schemas.microsoft.com/office/drawing/2014/main" id="{3C921CC9-6ED8-7DD2-C345-68C34924E3A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2021" y="1505730"/>
            <a:ext cx="4366030" cy="3735247"/>
          </a:xfrm>
          <a:prstGeom prst="rect">
            <a:avLst/>
          </a:prstGeom>
        </p:spPr>
      </p:pic>
      <p:sp>
        <p:nvSpPr>
          <p:cNvPr id="2262" name="Title 3">
            <a:extLst>
              <a:ext uri="{FF2B5EF4-FFF2-40B4-BE49-F238E27FC236}">
                <a16:creationId xmlns:a16="http://schemas.microsoft.com/office/drawing/2014/main" id="{F4728030-8B51-F74A-9A84-6894CB47E7DD}"/>
              </a:ext>
            </a:extLst>
          </p:cNvPr>
          <p:cNvSpPr>
            <a:spLocks noGrp="1"/>
          </p:cNvSpPr>
          <p:nvPr>
            <p:ph type="title"/>
          </p:nvPr>
        </p:nvSpPr>
        <p:spPr>
          <a:xfrm>
            <a:off x="5017722" y="472804"/>
            <a:ext cx="6881108" cy="598565"/>
          </a:xfrm>
        </p:spPr>
        <p:txBody>
          <a:bodyPr>
            <a:noAutofit/>
          </a:bodyPr>
          <a:lstStyle/>
          <a:p>
            <a:r>
              <a:rPr lang="en-US"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Reducing carbon emissions across our global operations</a:t>
            </a:r>
          </a:p>
        </p:txBody>
      </p:sp>
      <p:sp>
        <p:nvSpPr>
          <p:cNvPr id="50" name="Right Triangle 49">
            <a:extLst>
              <a:ext uri="{FF2B5EF4-FFF2-40B4-BE49-F238E27FC236}">
                <a16:creationId xmlns:a16="http://schemas.microsoft.com/office/drawing/2014/main" id="{CDEEDD29-397C-AC4A-A64E-2FB14D0DD424}"/>
              </a:ext>
            </a:extLst>
          </p:cNvPr>
          <p:cNvSpPr/>
          <p:nvPr/>
        </p:nvSpPr>
        <p:spPr>
          <a:xfrm flipH="1">
            <a:off x="3338804" y="0"/>
            <a:ext cx="1429354" cy="6842449"/>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046EADF5-C7BA-43C3-8781-8089D42CCE4D}"/>
              </a:ext>
            </a:extLst>
          </p:cNvPr>
          <p:cNvSpPr/>
          <p:nvPr/>
        </p:nvSpPr>
        <p:spPr>
          <a:xfrm>
            <a:off x="4942093" y="2779388"/>
            <a:ext cx="6640307" cy="1200329"/>
          </a:xfrm>
          <a:prstGeom prst="rect">
            <a:avLst/>
          </a:prstGeom>
        </p:spPr>
        <p:txBody>
          <a:bodyPr wrap="square">
            <a:spAutoFit/>
          </a:bodyPr>
          <a:lstStyle/>
          <a:p>
            <a:pPr lvl="0" defTabSz="609576">
              <a:spcBef>
                <a:spcPts val="0"/>
              </a:spcBef>
              <a:spcAft>
                <a:spcPts val="1800"/>
              </a:spcAft>
              <a:defRPr/>
            </a:pPr>
            <a:r>
              <a:rPr lang="en-US" alt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generators at data centers powered with renewable fuels, reducing emissions by up to </a:t>
            </a:r>
            <a:r>
              <a:rPr lang="en-US" altLang="en-US" sz="2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90%</a:t>
            </a:r>
          </a:p>
        </p:txBody>
      </p:sp>
      <p:sp>
        <p:nvSpPr>
          <p:cNvPr id="10" name="Rectangle 9">
            <a:extLst>
              <a:ext uri="{FF2B5EF4-FFF2-40B4-BE49-F238E27FC236}">
                <a16:creationId xmlns:a16="http://schemas.microsoft.com/office/drawing/2014/main" id="{07BB80E1-CAB0-4A5E-AD9C-F5BBA0D37FB3}"/>
              </a:ext>
            </a:extLst>
          </p:cNvPr>
          <p:cNvSpPr/>
          <p:nvPr/>
        </p:nvSpPr>
        <p:spPr>
          <a:xfrm>
            <a:off x="4942093" y="4280792"/>
            <a:ext cx="6640307" cy="830997"/>
          </a:xfrm>
          <a:prstGeom prst="rect">
            <a:avLst/>
          </a:prstGeom>
        </p:spPr>
        <p:txBody>
          <a:bodyPr wrap="squar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Lower lifecycle impacts of silicon-based devices from materials to manufacturing</a:t>
            </a:r>
          </a:p>
        </p:txBody>
      </p:sp>
      <p:sp>
        <p:nvSpPr>
          <p:cNvPr id="11" name="Rectangle 10">
            <a:extLst>
              <a:ext uri="{FF2B5EF4-FFF2-40B4-BE49-F238E27FC236}">
                <a16:creationId xmlns:a16="http://schemas.microsoft.com/office/drawing/2014/main" id="{E774153C-27D9-4913-A3B4-C082260CB3B6}"/>
              </a:ext>
            </a:extLst>
          </p:cNvPr>
          <p:cNvSpPr/>
          <p:nvPr/>
        </p:nvSpPr>
        <p:spPr>
          <a:xfrm>
            <a:off x="4942093" y="5389534"/>
            <a:ext cx="6640307" cy="830997"/>
          </a:xfrm>
          <a:prstGeom prst="rect">
            <a:avLst/>
          </a:prstGeom>
        </p:spPr>
        <p:txBody>
          <a:bodyPr wrap="square">
            <a:spAutoFit/>
          </a:bodyPr>
          <a:lstStyle/>
          <a:p>
            <a:r>
              <a:rPr lang="en-US" sz="2400" dirty="0"/>
              <a:t>Electricity consumed in </a:t>
            </a:r>
            <a:r>
              <a:rPr lang="en-US" sz="2400" b="1" dirty="0"/>
              <a:t>19</a:t>
            </a:r>
            <a:r>
              <a:rPr lang="en-US" sz="2400" dirty="0"/>
              <a:t> AWS Regions was attributed to 100% renewable energy</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5" name="Straight Connector 14">
            <a:extLst>
              <a:ext uri="{FF2B5EF4-FFF2-40B4-BE49-F238E27FC236}">
                <a16:creationId xmlns:a16="http://schemas.microsoft.com/office/drawing/2014/main" id="{412A6BCA-9FBC-4AEA-840C-DD8FE98BEA7C}"/>
              </a:ext>
            </a:extLst>
          </p:cNvPr>
          <p:cNvCxnSpPr>
            <a:cxnSpLocks/>
          </p:cNvCxnSpPr>
          <p:nvPr/>
        </p:nvCxnSpPr>
        <p:spPr>
          <a:xfrm>
            <a:off x="5017721" y="5250525"/>
            <a:ext cx="632939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022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476E50-8A75-C048-997F-45E88B0FF4AA}"/>
              </a:ext>
            </a:extLst>
          </p:cNvPr>
          <p:cNvSpPr/>
          <p:nvPr/>
        </p:nvSpPr>
        <p:spPr>
          <a:xfrm>
            <a:off x="0" y="0"/>
            <a:ext cx="4750072" cy="686640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82" name="Content Placeholder 2">
            <a:extLst>
              <a:ext uri="{FF2B5EF4-FFF2-40B4-BE49-F238E27FC236}">
                <a16:creationId xmlns:a16="http://schemas.microsoft.com/office/drawing/2014/main" id="{1E54B9C9-8F6B-A949-8D30-6388DCD5750D}"/>
              </a:ext>
            </a:extLst>
          </p:cNvPr>
          <p:cNvSpPr txBox="1">
            <a:spLocks/>
          </p:cNvSpPr>
          <p:nvPr/>
        </p:nvSpPr>
        <p:spPr>
          <a:xfrm>
            <a:off x="5183896" y="1263640"/>
            <a:ext cx="6343134" cy="1184940"/>
          </a:xfrm>
          <a:prstGeom prst="rect">
            <a:avLst/>
          </a:prstGeom>
        </p:spPr>
        <p:txBody>
          <a:bodyPr vert="horz" wrap="square" lIns="76200" tIns="38100" rIns="76200" bIns="38100" rtlCol="0" anchor="t" anchorCtr="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spcAft>
                <a:spcPts val="5500"/>
              </a:spcAft>
              <a:defRPr/>
            </a:pPr>
            <a:r>
              <a:rPr lang="en-US" sz="2400" b="1" dirty="0">
                <a:solidFill>
                  <a:srgbClr val="FFFFFF"/>
                </a:solidFill>
              </a:rPr>
              <a:t>Design</a:t>
            </a:r>
            <a:r>
              <a:rPr lang="en-US" sz="2400" dirty="0">
                <a:solidFill>
                  <a:srgbClr val="FFFFFF"/>
                </a:solidFill>
              </a:rPr>
              <a:t>. We eliminate excess materials, increase recycled and </a:t>
            </a:r>
            <a:r>
              <a:rPr lang="en-US" sz="2400" dirty="0" err="1">
                <a:solidFill>
                  <a:srgbClr val="FFFFFF"/>
                </a:solidFill>
              </a:rPr>
              <a:t>biobased</a:t>
            </a:r>
            <a:r>
              <a:rPr lang="en-US" sz="2400" dirty="0">
                <a:solidFill>
                  <a:srgbClr val="FFFFFF"/>
                </a:solidFill>
              </a:rPr>
              <a:t> content, and plan for reuse from the start. </a:t>
            </a:r>
            <a:endParaRPr lang="en-US" sz="2400" dirty="0"/>
          </a:p>
        </p:txBody>
      </p:sp>
      <p:cxnSp>
        <p:nvCxnSpPr>
          <p:cNvPr id="2483" name="Straight Connector 2482">
            <a:extLst>
              <a:ext uri="{FF2B5EF4-FFF2-40B4-BE49-F238E27FC236}">
                <a16:creationId xmlns:a16="http://schemas.microsoft.com/office/drawing/2014/main" id="{58E184B0-779C-3845-B7B2-40C9F95181A5}"/>
              </a:ext>
            </a:extLst>
          </p:cNvPr>
          <p:cNvCxnSpPr>
            <a:cxnSpLocks/>
          </p:cNvCxnSpPr>
          <p:nvPr/>
        </p:nvCxnSpPr>
        <p:spPr>
          <a:xfrm>
            <a:off x="5183896" y="2645383"/>
            <a:ext cx="609335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62" name="Title 3">
            <a:extLst>
              <a:ext uri="{FF2B5EF4-FFF2-40B4-BE49-F238E27FC236}">
                <a16:creationId xmlns:a16="http://schemas.microsoft.com/office/drawing/2014/main" id="{F4728030-8B51-F74A-9A84-6894CB47E7DD}"/>
              </a:ext>
            </a:extLst>
          </p:cNvPr>
          <p:cNvSpPr>
            <a:spLocks noGrp="1"/>
          </p:cNvSpPr>
          <p:nvPr>
            <p:ph type="title"/>
          </p:nvPr>
        </p:nvSpPr>
        <p:spPr>
          <a:xfrm>
            <a:off x="5017722" y="472804"/>
            <a:ext cx="6881108" cy="598565"/>
          </a:xfrm>
        </p:spPr>
        <p:txBody>
          <a:bodyPr/>
          <a:lstStyle/>
          <a:p>
            <a:r>
              <a:rPr lang="en-US" dirty="0"/>
              <a:t>Embracing a circular economy</a:t>
            </a:r>
          </a:p>
        </p:txBody>
      </p:sp>
      <p:sp>
        <p:nvSpPr>
          <p:cNvPr id="50" name="Right Triangle 49">
            <a:extLst>
              <a:ext uri="{FF2B5EF4-FFF2-40B4-BE49-F238E27FC236}">
                <a16:creationId xmlns:a16="http://schemas.microsoft.com/office/drawing/2014/main" id="{CDEEDD29-397C-AC4A-A64E-2FB14D0DD424}"/>
              </a:ext>
            </a:extLst>
          </p:cNvPr>
          <p:cNvSpPr/>
          <p:nvPr/>
        </p:nvSpPr>
        <p:spPr>
          <a:xfrm flipH="1">
            <a:off x="3338804" y="0"/>
            <a:ext cx="1429354" cy="6842449"/>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Rectangle 8">
            <a:extLst>
              <a:ext uri="{FF2B5EF4-FFF2-40B4-BE49-F238E27FC236}">
                <a16:creationId xmlns:a16="http://schemas.microsoft.com/office/drawing/2014/main" id="{046EADF5-C7BA-43C3-8781-8089D42CCE4D}"/>
              </a:ext>
            </a:extLst>
          </p:cNvPr>
          <p:cNvSpPr/>
          <p:nvPr/>
        </p:nvSpPr>
        <p:spPr>
          <a:xfrm>
            <a:off x="5181249" y="2842294"/>
            <a:ext cx="6096000" cy="2400657"/>
          </a:xfrm>
          <a:prstGeom prst="rect">
            <a:avLst/>
          </a:prstGeom>
        </p:spPr>
        <p:txBody>
          <a:bodyPr>
            <a:spAutoFit/>
          </a:bodyPr>
          <a:lstStyle/>
          <a:p>
            <a:pPr lvl="0" defTabSz="609576">
              <a:spcBef>
                <a:spcPts val="0"/>
              </a:spcBef>
              <a:spcAft>
                <a:spcPts val="1800"/>
              </a:spcAft>
              <a:defRPr/>
            </a:pPr>
            <a:r>
              <a:rPr lang="en-US" altLang="en-US" sz="2400" b="1" dirty="0">
                <a:solidFill>
                  <a:srgbClr val="FFFFFF"/>
                </a:solidFill>
              </a:rPr>
              <a:t>Operate</a:t>
            </a:r>
            <a:r>
              <a:rPr lang="en-US" altLang="en-US" sz="2400" dirty="0">
                <a:solidFill>
                  <a:srgbClr val="FFFFFF"/>
                </a:solidFill>
              </a:rPr>
              <a:t>. We extended the life of our servers from </a:t>
            </a:r>
            <a:r>
              <a:rPr lang="en-US" altLang="en-US" sz="2400" b="1" dirty="0">
                <a:solidFill>
                  <a:srgbClr val="FFFFFF"/>
                </a:solidFill>
              </a:rPr>
              <a:t>4 years to 5</a:t>
            </a:r>
            <a:r>
              <a:rPr lang="en-US" altLang="en-US" sz="2400" dirty="0">
                <a:solidFill>
                  <a:srgbClr val="FFFFFF"/>
                </a:solidFill>
              </a:rPr>
              <a:t> and our networking equipment from </a:t>
            </a:r>
            <a:r>
              <a:rPr lang="en-US" altLang="en-US" sz="2400" b="1" dirty="0">
                <a:solidFill>
                  <a:srgbClr val="FFFFFF"/>
                </a:solidFill>
              </a:rPr>
              <a:t>5 years to 6. </a:t>
            </a:r>
          </a:p>
          <a:p>
            <a:pPr lvl="0" defTabSz="609576">
              <a:spcBef>
                <a:spcPts val="0"/>
              </a:spcBef>
              <a:spcAft>
                <a:spcPts val="1800"/>
              </a:spcAft>
              <a:defRPr/>
            </a:pPr>
            <a:endParaRPr lang="en-US" altLang="en-US" sz="2400" dirty="0">
              <a:solidFill>
                <a:srgbClr val="FFFFFF"/>
              </a:solidFill>
            </a:endParaRPr>
          </a:p>
          <a:p>
            <a:pPr lvl="0" defTabSz="609576">
              <a:spcBef>
                <a:spcPts val="0"/>
              </a:spcBef>
              <a:spcAft>
                <a:spcPts val="1800"/>
              </a:spcAft>
              <a:defRPr/>
            </a:pPr>
            <a:endParaRPr lang="en-US" altLang="en-US" sz="2400" b="1" dirty="0">
              <a:solidFill>
                <a:srgbClr val="FFFFFF"/>
              </a:solidFill>
            </a:endParaRPr>
          </a:p>
        </p:txBody>
      </p:sp>
      <p:sp>
        <p:nvSpPr>
          <p:cNvPr id="10" name="Rectangle 9">
            <a:extLst>
              <a:ext uri="{FF2B5EF4-FFF2-40B4-BE49-F238E27FC236}">
                <a16:creationId xmlns:a16="http://schemas.microsoft.com/office/drawing/2014/main" id="{07BB80E1-CAB0-4A5E-AD9C-F5BBA0D37FB3}"/>
              </a:ext>
            </a:extLst>
          </p:cNvPr>
          <p:cNvSpPr/>
          <p:nvPr/>
        </p:nvSpPr>
        <p:spPr>
          <a:xfrm>
            <a:off x="5181249" y="4508462"/>
            <a:ext cx="6773404" cy="1200329"/>
          </a:xfrm>
          <a:prstGeom prst="rect">
            <a:avLst/>
          </a:prstGeom>
        </p:spPr>
        <p:txBody>
          <a:bodyPr wrap="square">
            <a:spAutoFit/>
          </a:bodyPr>
          <a:lstStyle/>
          <a:p>
            <a:r>
              <a:rPr lang="en-US" sz="2400" b="1" dirty="0"/>
              <a:t>Recover. </a:t>
            </a:r>
            <a:r>
              <a:rPr lang="en-US" sz="2400" dirty="0"/>
              <a:t>Our reverse logistics hubs test, repair, and recirculate equipment back to data centers or to be sold for reuse by third parties.</a:t>
            </a:r>
          </a:p>
        </p:txBody>
      </p:sp>
      <p:pic>
        <p:nvPicPr>
          <p:cNvPr id="11" name="Graphic 10" descr="Sustainability">
            <a:extLst>
              <a:ext uri="{FF2B5EF4-FFF2-40B4-BE49-F238E27FC236}">
                <a16:creationId xmlns:a16="http://schemas.microsoft.com/office/drawing/2014/main" id="{DFFE5EE3-EEEE-4DD1-8778-EA50124F3E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1034" y="1999175"/>
            <a:ext cx="2798600" cy="2798600"/>
          </a:xfrm>
          <a:prstGeom prst="rect">
            <a:avLst/>
          </a:prstGeom>
        </p:spPr>
      </p:pic>
      <p:cxnSp>
        <p:nvCxnSpPr>
          <p:cNvPr id="12" name="Straight Connector 11">
            <a:extLst>
              <a:ext uri="{FF2B5EF4-FFF2-40B4-BE49-F238E27FC236}">
                <a16:creationId xmlns:a16="http://schemas.microsoft.com/office/drawing/2014/main" id="{AE87978F-F0DF-48CC-B14A-F5982B679F6D}"/>
              </a:ext>
            </a:extLst>
          </p:cNvPr>
          <p:cNvCxnSpPr>
            <a:cxnSpLocks/>
          </p:cNvCxnSpPr>
          <p:nvPr/>
        </p:nvCxnSpPr>
        <p:spPr>
          <a:xfrm>
            <a:off x="5183896" y="4311270"/>
            <a:ext cx="609335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93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90AC98-C640-BB8E-74D5-78D8FC76E718}"/>
              </a:ext>
            </a:extLst>
          </p:cNvPr>
          <p:cNvSpPr txBox="1">
            <a:spLocks noGrp="1"/>
          </p:cNvSpPr>
          <p:nvPr>
            <p:ph type="title"/>
          </p:nvPr>
        </p:nvSpPr>
        <p:spPr>
          <a:xfrm>
            <a:off x="3644102" y="3084585"/>
            <a:ext cx="6705600" cy="1754326"/>
          </a:xfrm>
          <a:prstGeom prst="rect">
            <a:avLst/>
          </a:prstGeom>
          <a:noFill/>
        </p:spPr>
        <p:txBody>
          <a:bodyPr wrap="square">
            <a:spAutoFit/>
          </a:bodyPr>
          <a:lstStyle/>
          <a:p>
            <a:pPr lvl="0">
              <a:lnSpc>
                <a:spcPct val="100000"/>
              </a:lnSpc>
              <a:spcBef>
                <a:spcPts val="0"/>
              </a:spcBef>
              <a:defRPr/>
            </a:pPr>
            <a:r>
              <a:rPr kumimoji="0" lang="en-US" altLang="en-US" sz="3600" b="0" i="0" u="none" strike="noStrike" kern="1200" cap="none" spc="0" normalizeH="0" baseline="0" noProof="0" dirty="0">
                <a:ln>
                  <a:noFill/>
                </a:ln>
                <a:solidFill>
                  <a:srgbClr val="FFFFFF"/>
                </a:solidFill>
                <a:effectLst/>
                <a:uLnTx/>
                <a:uFillTx/>
                <a:latin typeface="Amazon Ember Heavy"/>
                <a:ea typeface="+mn-ea"/>
                <a:cs typeface="+mn-cs"/>
              </a:rPr>
              <a:t>Sustainability</a:t>
            </a:r>
            <a:r>
              <a:rPr kumimoji="0" lang="en-US" altLang="en-US" sz="3600" b="0" i="0" u="none" strike="noStrike" kern="1200" cap="none" spc="0" normalizeH="0" noProof="0" dirty="0">
                <a:ln>
                  <a:noFill/>
                </a:ln>
                <a:solidFill>
                  <a:srgbClr val="FFFFFF"/>
                </a:solidFill>
                <a:effectLst/>
                <a:uLnTx/>
                <a:uFillTx/>
                <a:latin typeface="Amazon Ember Heavy"/>
                <a:ea typeface="+mn-ea"/>
                <a:cs typeface="+mn-cs"/>
              </a:rPr>
              <a:t> THROUGH the Cloud</a:t>
            </a:r>
            <a:b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br>
            <a:r>
              <a:rPr lang="en-US" altLang="en-US" sz="1800" dirty="0">
                <a:solidFill>
                  <a:srgbClr val="FFFFFF"/>
                </a:solidFill>
                <a:latin typeface="Amazon Ember"/>
                <a:ea typeface="+mn-ea"/>
                <a:cs typeface="+mn-cs"/>
              </a:rPr>
              <a:t>Leverage AWS technologies and data services to solve sustainability challenges</a:t>
            </a: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Oval 2">
            <a:extLst>
              <a:ext uri="{FF2B5EF4-FFF2-40B4-BE49-F238E27FC236}">
                <a16:creationId xmlns:a16="http://schemas.microsoft.com/office/drawing/2014/main" id="{7FB4283B-C1E2-CDD9-5D91-0BB72B8F4717}"/>
              </a:ext>
            </a:extLst>
          </p:cNvPr>
          <p:cNvSpPr/>
          <p:nvPr/>
        </p:nvSpPr>
        <p:spPr>
          <a:xfrm>
            <a:off x="960169" y="2751793"/>
            <a:ext cx="2273538" cy="2273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 name="Graphic 286">
            <a:extLst>
              <a:ext uri="{FF2B5EF4-FFF2-40B4-BE49-F238E27FC236}">
                <a16:creationId xmlns:a16="http://schemas.microsoft.com/office/drawing/2014/main" id="{F829F825-C36B-C308-3E72-0723239D96E7}"/>
              </a:ext>
            </a:extLst>
          </p:cNvPr>
          <p:cNvGrpSpPr>
            <a:grpSpLocks noChangeAspect="1"/>
          </p:cNvGrpSpPr>
          <p:nvPr/>
        </p:nvGrpSpPr>
        <p:grpSpPr>
          <a:xfrm>
            <a:off x="1154615" y="2937525"/>
            <a:ext cx="1884646" cy="1884646"/>
            <a:chOff x="313727" y="2246899"/>
            <a:chExt cx="643689" cy="643689"/>
          </a:xfrm>
        </p:grpSpPr>
        <p:sp>
          <p:nvSpPr>
            <p:cNvPr id="5" name="Freeform: Shape 38">
              <a:extLst>
                <a:ext uri="{FF2B5EF4-FFF2-40B4-BE49-F238E27FC236}">
                  <a16:creationId xmlns:a16="http://schemas.microsoft.com/office/drawing/2014/main" id="{4B1F6234-C190-124B-FC7C-E522EE08553B}"/>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2700" cap="flat">
              <a:solidFill>
                <a:srgbClr val="FF9900"/>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Freeform: Shape 39">
              <a:extLst>
                <a:ext uri="{FF2B5EF4-FFF2-40B4-BE49-F238E27FC236}">
                  <a16:creationId xmlns:a16="http://schemas.microsoft.com/office/drawing/2014/main" id="{D9CB1A95-B404-AA5C-2F0E-3B403FE36A07}"/>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2700" cap="flat">
              <a:solidFill>
                <a:srgbClr val="FF9900"/>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40">
              <a:extLst>
                <a:ext uri="{FF2B5EF4-FFF2-40B4-BE49-F238E27FC236}">
                  <a16:creationId xmlns:a16="http://schemas.microsoft.com/office/drawing/2014/main" id="{AB922E68-CB8A-902F-568D-00DDAA63D0A2}"/>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41">
              <a:extLst>
                <a:ext uri="{FF2B5EF4-FFF2-40B4-BE49-F238E27FC236}">
                  <a16:creationId xmlns:a16="http://schemas.microsoft.com/office/drawing/2014/main" id="{62400559-4BE5-0DE0-5A42-6FB651A34712}"/>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42">
              <a:extLst>
                <a:ext uri="{FF2B5EF4-FFF2-40B4-BE49-F238E27FC236}">
                  <a16:creationId xmlns:a16="http://schemas.microsoft.com/office/drawing/2014/main" id="{2A6F3CA3-914F-12B0-8DE3-A7803751F385}"/>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43">
              <a:extLst>
                <a:ext uri="{FF2B5EF4-FFF2-40B4-BE49-F238E27FC236}">
                  <a16:creationId xmlns:a16="http://schemas.microsoft.com/office/drawing/2014/main" id="{98CDAABA-4BD4-79FA-EA71-865717DF4C3C}"/>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44">
              <a:extLst>
                <a:ext uri="{FF2B5EF4-FFF2-40B4-BE49-F238E27FC236}">
                  <a16:creationId xmlns:a16="http://schemas.microsoft.com/office/drawing/2014/main" id="{47533BCC-1A2D-5017-96B4-B612991B7141}"/>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68165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42" presetClass="path" presetSubtype="0" decel="100000" fill="hold" grpId="1" nodeType="withEffect">
                                  <p:stCondLst>
                                    <p:cond delay="0"/>
                                  </p:stCondLst>
                                  <p:childTnLst>
                                    <p:animMotion origin="layout" path="M 4.375E-6 -1.48148E-6 L -0.03672 -1.48148E-6 " pathEditMode="relative" rAng="0" ptsTypes="AA">
                                      <p:cBhvr>
                                        <p:cTn id="9" dur="600" spd="-100000" fill="hold"/>
                                        <p:tgtEl>
                                          <p:spTgt spid="7">
                                            <p:txEl>
                                              <p:pRg st="0" end="0"/>
                                            </p:txEl>
                                          </p:spTgt>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2EDB-1EF1-3D48-B069-3A086E284CD1}"/>
              </a:ext>
            </a:extLst>
          </p:cNvPr>
          <p:cNvSpPr>
            <a:spLocks noGrp="1"/>
          </p:cNvSpPr>
          <p:nvPr>
            <p:ph type="title"/>
          </p:nvPr>
        </p:nvSpPr>
        <p:spPr>
          <a:xfrm>
            <a:off x="609600" y="495300"/>
            <a:ext cx="10972800" cy="598565"/>
          </a:xfrm>
        </p:spPr>
        <p:txBody>
          <a:bodyPr/>
          <a:lstStyle/>
          <a:p>
            <a:r>
              <a:rPr lang="en-US" dirty="0"/>
              <a:t>Sustainability drives business growth</a:t>
            </a:r>
          </a:p>
        </p:txBody>
      </p:sp>
      <p:sp>
        <p:nvSpPr>
          <p:cNvPr id="3" name="Rectangle 2">
            <a:extLst>
              <a:ext uri="{FF2B5EF4-FFF2-40B4-BE49-F238E27FC236}">
                <a16:creationId xmlns:a16="http://schemas.microsoft.com/office/drawing/2014/main" id="{C078A69E-E71D-BB47-9F4B-4EF40E781F8A}"/>
              </a:ext>
            </a:extLst>
          </p:cNvPr>
          <p:cNvSpPr/>
          <p:nvPr/>
        </p:nvSpPr>
        <p:spPr>
          <a:xfrm>
            <a:off x="555008" y="1987455"/>
            <a:ext cx="10655300" cy="3323987"/>
          </a:xfrm>
          <a:prstGeom prst="rect">
            <a:avLst/>
          </a:prstGeom>
        </p:spPr>
        <p:txBody>
          <a:bodyPr wrap="square">
            <a:spAutoFit/>
          </a:bodyPr>
          <a:lstStyle/>
          <a:p>
            <a:pPr lvl="0" defTabSz="609576">
              <a:defRPr/>
            </a:pPr>
            <a:r>
              <a:rPr lang="en-US" altLang="en-US" sz="2800" b="1" dirty="0">
                <a:solidFill>
                  <a:srgbClr val="FFFFFF"/>
                </a:solidFill>
              </a:rPr>
              <a:t>72% </a:t>
            </a:r>
            <a:r>
              <a:rPr lang="en-US" altLang="en-US" sz="2800" dirty="0">
                <a:solidFill>
                  <a:srgbClr val="FFFFFF"/>
                </a:solidFill>
              </a:rPr>
              <a:t>of respondents agree it is impossible to meet their sustainability goals without using technology, </a:t>
            </a:r>
          </a:p>
          <a:p>
            <a:pPr lvl="0" defTabSz="609576">
              <a:defRPr/>
            </a:pPr>
            <a:br>
              <a:rPr lang="en-US" altLang="en-US" sz="2800" dirty="0">
                <a:solidFill>
                  <a:srgbClr val="FFFFFF"/>
                </a:solidFill>
              </a:rPr>
            </a:br>
            <a:r>
              <a:rPr lang="en-US" altLang="en-US" sz="2800" dirty="0">
                <a:solidFill>
                  <a:srgbClr val="FFFFFF"/>
                </a:solidFill>
              </a:rPr>
              <a:t>yet only </a:t>
            </a:r>
            <a:r>
              <a:rPr lang="en-US" altLang="en-US" sz="2800" b="1" dirty="0">
                <a:solidFill>
                  <a:srgbClr val="FFFFFF"/>
                </a:solidFill>
              </a:rPr>
              <a:t>21% </a:t>
            </a:r>
            <a:r>
              <a:rPr lang="en-US" altLang="en-US" sz="2800" dirty="0">
                <a:solidFill>
                  <a:srgbClr val="FFFFFF"/>
                </a:solidFill>
              </a:rPr>
              <a:t>agree they are effective in using technology to support their sustainability strategy</a:t>
            </a:r>
          </a:p>
          <a:p>
            <a:pPr lvl="0" defTabSz="609576">
              <a:defRPr/>
            </a:pPr>
            <a:endParaRPr kumimoji="0" lang="en-US" altLang="en-US" sz="32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srgbClr val="FFFFFF"/>
                </a:solidFill>
                <a:effectLst/>
                <a:uLnTx/>
                <a:uFillTx/>
                <a:latin typeface="Amazon Ember"/>
                <a:ea typeface="+mn-ea"/>
                <a:cs typeface="+mn-cs"/>
              </a:rPr>
              <a:t>-Results from an </a:t>
            </a:r>
            <a:r>
              <a:rPr kumimoji="0" lang="en-US" altLang="en-US" sz="1800" b="0" i="1" u="none" strike="noStrike" kern="1200" cap="none" spc="0" normalizeH="0" baseline="0" noProof="0" dirty="0" err="1">
                <a:ln>
                  <a:noFill/>
                </a:ln>
                <a:solidFill>
                  <a:srgbClr val="FFFFFF"/>
                </a:solidFill>
                <a:effectLst/>
                <a:uLnTx/>
                <a:uFillTx/>
                <a:latin typeface="Amazon Ember"/>
                <a:ea typeface="+mn-ea"/>
                <a:cs typeface="+mn-cs"/>
              </a:rPr>
              <a:t>Incisiv</a:t>
            </a:r>
            <a:r>
              <a:rPr kumimoji="0" lang="en-US" altLang="en-US" sz="1800" b="0" i="1" u="none" strike="noStrike" kern="1200" cap="none" spc="0" normalizeH="0" baseline="0" noProof="0" dirty="0">
                <a:ln>
                  <a:noFill/>
                </a:ln>
                <a:solidFill>
                  <a:srgbClr val="FFFFFF"/>
                </a:solidFill>
                <a:effectLst/>
                <a:uLnTx/>
                <a:uFillTx/>
                <a:latin typeface="Amazon Ember"/>
                <a:ea typeface="+mn-ea"/>
                <a:cs typeface="+mn-cs"/>
              </a:rPr>
              <a:t> survey in partnership with AWS</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71460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40">
            <a:extLst>
              <a:ext uri="{FF2B5EF4-FFF2-40B4-BE49-F238E27FC236}">
                <a16:creationId xmlns:a16="http://schemas.microsoft.com/office/drawing/2014/main" id="{B3771B63-53B1-487C-9F23-00B82234A836}"/>
              </a:ext>
            </a:extLst>
          </p:cNvPr>
          <p:cNvSpPr/>
          <p:nvPr/>
        </p:nvSpPr>
        <p:spPr>
          <a:xfrm flipH="1">
            <a:off x="8047790" y="36554"/>
            <a:ext cx="4131620" cy="5943599"/>
          </a:xfrm>
          <a:custGeom>
            <a:avLst/>
            <a:gdLst>
              <a:gd name="connsiteX0" fmla="*/ 0 w 3803014"/>
              <a:gd name="connsiteY0" fmla="*/ 0 h 5943599"/>
              <a:gd name="connsiteX1" fmla="*/ 2967989 w 3803014"/>
              <a:gd name="connsiteY1" fmla="*/ 0 h 5943599"/>
              <a:gd name="connsiteX2" fmla="*/ 2967990 w 3803014"/>
              <a:gd name="connsiteY2" fmla="*/ 0 h 5943599"/>
              <a:gd name="connsiteX3" fmla="*/ 3803014 w 3803014"/>
              <a:gd name="connsiteY3" fmla="*/ 0 h 5943599"/>
              <a:gd name="connsiteX4" fmla="*/ 2967990 w 3803014"/>
              <a:gd name="connsiteY4" fmla="*/ 5943592 h 5943599"/>
              <a:gd name="connsiteX5" fmla="*/ 2967990 w 3803014"/>
              <a:gd name="connsiteY5" fmla="*/ 5943599 h 5943599"/>
              <a:gd name="connsiteX6" fmla="*/ 2967989 w 3803014"/>
              <a:gd name="connsiteY6" fmla="*/ 5943599 h 5943599"/>
              <a:gd name="connsiteX7" fmla="*/ 0 w 3803014"/>
              <a:gd name="connsiteY7" fmla="*/ 5943599 h 594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3014" h="5943599">
                <a:moveTo>
                  <a:pt x="0" y="0"/>
                </a:moveTo>
                <a:lnTo>
                  <a:pt x="2967989" y="0"/>
                </a:lnTo>
                <a:lnTo>
                  <a:pt x="2967990" y="0"/>
                </a:lnTo>
                <a:lnTo>
                  <a:pt x="3803014" y="0"/>
                </a:lnTo>
                <a:lnTo>
                  <a:pt x="2967990" y="5943592"/>
                </a:lnTo>
                <a:lnTo>
                  <a:pt x="2967990" y="5943599"/>
                </a:lnTo>
                <a:lnTo>
                  <a:pt x="2967989" y="5943599"/>
                </a:lnTo>
                <a:lnTo>
                  <a:pt x="0" y="5943599"/>
                </a:lnTo>
                <a:close/>
              </a:path>
            </a:pathLst>
          </a:custGeom>
          <a:gradFill flip="none" rotWithShape="1">
            <a:gsLst>
              <a:gs pos="53000">
                <a:schemeClr val="bg2"/>
              </a:gs>
              <a:gs pos="0">
                <a:schemeClr val="bg2">
                  <a:lumMod val="50000"/>
                  <a:lumOff val="50000"/>
                  <a:alpha val="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a:extLst>
              <a:ext uri="{FF2B5EF4-FFF2-40B4-BE49-F238E27FC236}">
                <a16:creationId xmlns:a16="http://schemas.microsoft.com/office/drawing/2014/main" id="{DBB84F54-964C-4C26-AC3F-9FF6148D0888}"/>
              </a:ext>
            </a:extLst>
          </p:cNvPr>
          <p:cNvPicPr>
            <a:picLocks noChangeAspect="1"/>
          </p:cNvPicPr>
          <p:nvPr/>
        </p:nvPicPr>
        <p:blipFill rotWithShape="1">
          <a:blip r:embed="rId3">
            <a:extLst>
              <a:ext uri="{28A0092B-C50C-407E-A947-70E740481C1C}">
                <a14:useLocalDpi xmlns:a14="http://schemas.microsoft.com/office/drawing/2010/main" val="0"/>
              </a:ext>
            </a:extLst>
          </a:blip>
          <a:srcRect r="23"/>
          <a:stretch/>
        </p:blipFill>
        <p:spPr>
          <a:xfrm>
            <a:off x="8388984" y="0"/>
            <a:ext cx="3803015" cy="5690616"/>
          </a:xfrm>
          <a:prstGeom prst="rect">
            <a:avLst/>
          </a:prstGeom>
        </p:spPr>
      </p:pic>
      <p:cxnSp>
        <p:nvCxnSpPr>
          <p:cNvPr id="8" name="Straight Connector 7">
            <a:extLst>
              <a:ext uri="{FF2B5EF4-FFF2-40B4-BE49-F238E27FC236}">
                <a16:creationId xmlns:a16="http://schemas.microsoft.com/office/drawing/2014/main" id="{6B1198DB-03AB-43FD-8271-7D6BA1D6E01D}"/>
              </a:ext>
            </a:extLst>
          </p:cNvPr>
          <p:cNvCxnSpPr>
            <a:cxnSpLocks/>
          </p:cNvCxnSpPr>
          <p:nvPr/>
        </p:nvCxnSpPr>
        <p:spPr>
          <a:xfrm flipH="1">
            <a:off x="9395399" y="2708858"/>
            <a:ext cx="979793" cy="230856"/>
          </a:xfrm>
          <a:prstGeom prst="line">
            <a:avLst/>
          </a:prstGeom>
          <a:ln w="38100" cap="rnd">
            <a:solidFill>
              <a:srgbClr val="FB9822"/>
            </a:solidFill>
            <a:roun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115A704-0AC3-44A2-A3B8-6264C34B86F2}"/>
              </a:ext>
            </a:extLst>
          </p:cNvPr>
          <p:cNvSpPr txBox="1">
            <a:spLocks/>
          </p:cNvSpPr>
          <p:nvPr/>
        </p:nvSpPr>
        <p:spPr>
          <a:xfrm>
            <a:off x="622190" y="597909"/>
            <a:ext cx="10972800" cy="535531"/>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AWS solutions approach</a:t>
            </a:r>
          </a:p>
        </p:txBody>
      </p:sp>
      <p:sp>
        <p:nvSpPr>
          <p:cNvPr id="15" name="Rectangle 14">
            <a:extLst>
              <a:ext uri="{FF2B5EF4-FFF2-40B4-BE49-F238E27FC236}">
                <a16:creationId xmlns:a16="http://schemas.microsoft.com/office/drawing/2014/main" id="{EBA01417-7DBA-4D08-B0E7-2AE63D435018}"/>
              </a:ext>
            </a:extLst>
          </p:cNvPr>
          <p:cNvSpPr/>
          <p:nvPr/>
        </p:nvSpPr>
        <p:spPr>
          <a:xfrm>
            <a:off x="609600" y="1440984"/>
            <a:ext cx="11152702" cy="1267874"/>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7" name="Rectangle 16">
            <a:extLst>
              <a:ext uri="{FF2B5EF4-FFF2-40B4-BE49-F238E27FC236}">
                <a16:creationId xmlns:a16="http://schemas.microsoft.com/office/drawing/2014/main" id="{33B6B756-5F67-4B86-90D3-9C1270B93B50}"/>
              </a:ext>
            </a:extLst>
          </p:cNvPr>
          <p:cNvSpPr/>
          <p:nvPr/>
        </p:nvSpPr>
        <p:spPr>
          <a:xfrm>
            <a:off x="1355410" y="3356098"/>
            <a:ext cx="1928554" cy="1903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Rectangle 17">
            <a:extLst>
              <a:ext uri="{FF2B5EF4-FFF2-40B4-BE49-F238E27FC236}">
                <a16:creationId xmlns:a16="http://schemas.microsoft.com/office/drawing/2014/main" id="{5FD179F8-9428-48D4-86B2-E597A9AD958D}"/>
              </a:ext>
            </a:extLst>
          </p:cNvPr>
          <p:cNvSpPr/>
          <p:nvPr/>
        </p:nvSpPr>
        <p:spPr>
          <a:xfrm>
            <a:off x="3429434" y="3350987"/>
            <a:ext cx="1928554" cy="1903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9" name="Rectangle 18">
            <a:extLst>
              <a:ext uri="{FF2B5EF4-FFF2-40B4-BE49-F238E27FC236}">
                <a16:creationId xmlns:a16="http://schemas.microsoft.com/office/drawing/2014/main" id="{187CAE84-333C-487A-8518-3EEFAE7EC503}"/>
              </a:ext>
            </a:extLst>
          </p:cNvPr>
          <p:cNvSpPr/>
          <p:nvPr/>
        </p:nvSpPr>
        <p:spPr>
          <a:xfrm>
            <a:off x="5503458" y="3350987"/>
            <a:ext cx="1928554" cy="1903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20" name="Rectangle 19">
            <a:extLst>
              <a:ext uri="{FF2B5EF4-FFF2-40B4-BE49-F238E27FC236}">
                <a16:creationId xmlns:a16="http://schemas.microsoft.com/office/drawing/2014/main" id="{1465AF5C-BB5B-436A-879C-D1B700B93007}"/>
              </a:ext>
            </a:extLst>
          </p:cNvPr>
          <p:cNvSpPr/>
          <p:nvPr/>
        </p:nvSpPr>
        <p:spPr>
          <a:xfrm>
            <a:off x="7608658" y="3350987"/>
            <a:ext cx="1928554" cy="1903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21" name="Rectangle 20">
            <a:extLst>
              <a:ext uri="{FF2B5EF4-FFF2-40B4-BE49-F238E27FC236}">
                <a16:creationId xmlns:a16="http://schemas.microsoft.com/office/drawing/2014/main" id="{380323C3-B39C-4991-B6C1-B08C66797A2B}"/>
              </a:ext>
            </a:extLst>
          </p:cNvPr>
          <p:cNvSpPr/>
          <p:nvPr/>
        </p:nvSpPr>
        <p:spPr>
          <a:xfrm>
            <a:off x="4557641" y="2961037"/>
            <a:ext cx="2611613" cy="369332"/>
          </a:xfrm>
          <a:prstGeom prst="rect">
            <a:avLst/>
          </a:prstGeom>
        </p:spPr>
        <p:txBody>
          <a:bodyPr wrap="none">
            <a:spAutoFit/>
          </a:bodyPr>
          <a:lstStyle/>
          <a:p>
            <a:pPr algn="ctr"/>
            <a:r>
              <a:rPr lang="en-US" b="0" i="0" dirty="0">
                <a:solidFill>
                  <a:srgbClr val="FFFFFF"/>
                </a:solidFill>
                <a:effectLst/>
                <a:latin typeface="AmazonEmberBold" panose="020B0603020204020204" pitchFamily="34" charset="0"/>
              </a:rPr>
              <a:t>AWS Solutions Library</a:t>
            </a:r>
            <a:endParaRPr lang="en-US" dirty="0"/>
          </a:p>
        </p:txBody>
      </p:sp>
      <p:sp>
        <p:nvSpPr>
          <p:cNvPr id="22" name="Rectangle 21">
            <a:extLst>
              <a:ext uri="{FF2B5EF4-FFF2-40B4-BE49-F238E27FC236}">
                <a16:creationId xmlns:a16="http://schemas.microsoft.com/office/drawing/2014/main" id="{5D0C76D2-EBCF-474A-8EBF-EB7B271EB189}"/>
              </a:ext>
            </a:extLst>
          </p:cNvPr>
          <p:cNvSpPr/>
          <p:nvPr/>
        </p:nvSpPr>
        <p:spPr>
          <a:xfrm>
            <a:off x="1702369" y="3384235"/>
            <a:ext cx="1234633" cy="307777"/>
          </a:xfrm>
          <a:prstGeom prst="rect">
            <a:avLst/>
          </a:prstGeom>
        </p:spPr>
        <p:txBody>
          <a:bodyPr wrap="none">
            <a:spAutoFit/>
          </a:bodyPr>
          <a:lstStyle/>
          <a:p>
            <a:pPr algn="ctr"/>
            <a:r>
              <a:rPr lang="en-US" sz="1400" b="1" dirty="0">
                <a:solidFill>
                  <a:srgbClr val="FB9822"/>
                </a:solidFill>
              </a:rPr>
              <a:t>AWS Service</a:t>
            </a:r>
            <a:endParaRPr lang="en-US" sz="1400" dirty="0">
              <a:solidFill>
                <a:srgbClr val="FB9822"/>
              </a:solidFill>
            </a:endParaRPr>
          </a:p>
        </p:txBody>
      </p:sp>
      <p:sp>
        <p:nvSpPr>
          <p:cNvPr id="23" name="Rectangle 22">
            <a:extLst>
              <a:ext uri="{FF2B5EF4-FFF2-40B4-BE49-F238E27FC236}">
                <a16:creationId xmlns:a16="http://schemas.microsoft.com/office/drawing/2014/main" id="{F2B0597B-6C70-4499-9BBC-D8842028D5DB}"/>
              </a:ext>
            </a:extLst>
          </p:cNvPr>
          <p:cNvSpPr/>
          <p:nvPr/>
        </p:nvSpPr>
        <p:spPr>
          <a:xfrm>
            <a:off x="3602471" y="3384235"/>
            <a:ext cx="1582484" cy="307777"/>
          </a:xfrm>
          <a:prstGeom prst="rect">
            <a:avLst/>
          </a:prstGeom>
        </p:spPr>
        <p:txBody>
          <a:bodyPr wrap="none">
            <a:spAutoFit/>
          </a:bodyPr>
          <a:lstStyle/>
          <a:p>
            <a:pPr algn="ctr"/>
            <a:r>
              <a:rPr lang="en-US" sz="1400" b="1" dirty="0">
                <a:solidFill>
                  <a:srgbClr val="FB9822"/>
                </a:solidFill>
              </a:rPr>
              <a:t>Partner Solution</a:t>
            </a:r>
            <a:endParaRPr lang="en-US" sz="1400" dirty="0">
              <a:solidFill>
                <a:srgbClr val="FB9822"/>
              </a:solidFill>
            </a:endParaRPr>
          </a:p>
        </p:txBody>
      </p:sp>
      <p:sp>
        <p:nvSpPr>
          <p:cNvPr id="24" name="Rectangle 23">
            <a:extLst>
              <a:ext uri="{FF2B5EF4-FFF2-40B4-BE49-F238E27FC236}">
                <a16:creationId xmlns:a16="http://schemas.microsoft.com/office/drawing/2014/main" id="{12ED10E8-C33B-4782-BFBF-111A7307E6AD}"/>
              </a:ext>
            </a:extLst>
          </p:cNvPr>
          <p:cNvSpPr/>
          <p:nvPr/>
        </p:nvSpPr>
        <p:spPr>
          <a:xfrm>
            <a:off x="5794312" y="3384235"/>
            <a:ext cx="1346844" cy="307777"/>
          </a:xfrm>
          <a:prstGeom prst="rect">
            <a:avLst/>
          </a:prstGeom>
        </p:spPr>
        <p:txBody>
          <a:bodyPr wrap="none">
            <a:spAutoFit/>
          </a:bodyPr>
          <a:lstStyle/>
          <a:p>
            <a:pPr algn="ctr"/>
            <a:r>
              <a:rPr lang="en-US" sz="1400" b="1" dirty="0">
                <a:solidFill>
                  <a:srgbClr val="FB9822"/>
                </a:solidFill>
              </a:rPr>
              <a:t>AWS Solution</a:t>
            </a:r>
            <a:endParaRPr lang="en-US" sz="1400" dirty="0">
              <a:solidFill>
                <a:srgbClr val="FB9822"/>
              </a:solidFill>
            </a:endParaRPr>
          </a:p>
        </p:txBody>
      </p:sp>
      <p:sp>
        <p:nvSpPr>
          <p:cNvPr id="25" name="Rectangle 24">
            <a:extLst>
              <a:ext uri="{FF2B5EF4-FFF2-40B4-BE49-F238E27FC236}">
                <a16:creationId xmlns:a16="http://schemas.microsoft.com/office/drawing/2014/main" id="{C18487AD-3071-42C8-A0B0-599FA7D0627C}"/>
              </a:ext>
            </a:extLst>
          </p:cNvPr>
          <p:cNvSpPr/>
          <p:nvPr/>
        </p:nvSpPr>
        <p:spPr>
          <a:xfrm>
            <a:off x="8053702" y="3384235"/>
            <a:ext cx="973343" cy="307777"/>
          </a:xfrm>
          <a:prstGeom prst="rect">
            <a:avLst/>
          </a:prstGeom>
        </p:spPr>
        <p:txBody>
          <a:bodyPr wrap="none">
            <a:spAutoFit/>
          </a:bodyPr>
          <a:lstStyle/>
          <a:p>
            <a:pPr algn="ctr"/>
            <a:r>
              <a:rPr lang="en-US" sz="1400" b="1" dirty="0">
                <a:solidFill>
                  <a:srgbClr val="FB9822"/>
                </a:solidFill>
              </a:rPr>
              <a:t>Guidance</a:t>
            </a:r>
            <a:endParaRPr lang="en-US" sz="1400" dirty="0">
              <a:solidFill>
                <a:srgbClr val="FB9822"/>
              </a:solidFill>
            </a:endParaRPr>
          </a:p>
        </p:txBody>
      </p:sp>
      <p:sp>
        <p:nvSpPr>
          <p:cNvPr id="26" name="Rectangle 25">
            <a:extLst>
              <a:ext uri="{FF2B5EF4-FFF2-40B4-BE49-F238E27FC236}">
                <a16:creationId xmlns:a16="http://schemas.microsoft.com/office/drawing/2014/main" id="{EB835F6C-3273-46F3-AFFF-7F98C7D90686}"/>
              </a:ext>
            </a:extLst>
          </p:cNvPr>
          <p:cNvSpPr/>
          <p:nvPr/>
        </p:nvSpPr>
        <p:spPr>
          <a:xfrm>
            <a:off x="1382702" y="4041184"/>
            <a:ext cx="1936592" cy="461665"/>
          </a:xfrm>
          <a:prstGeom prst="rect">
            <a:avLst/>
          </a:prstGeom>
        </p:spPr>
        <p:txBody>
          <a:bodyPr wrap="square">
            <a:spAutoFit/>
          </a:bodyPr>
          <a:lstStyle/>
          <a:p>
            <a:pPr algn="ctr"/>
            <a:r>
              <a:rPr lang="en-US" sz="1200" b="1" dirty="0">
                <a:solidFill>
                  <a:srgbClr val="1D5074"/>
                </a:solidFill>
              </a:rPr>
              <a:t>Purpose-built cloud products</a:t>
            </a:r>
          </a:p>
        </p:txBody>
      </p:sp>
      <p:sp>
        <p:nvSpPr>
          <p:cNvPr id="27" name="Rectangle 26">
            <a:extLst>
              <a:ext uri="{FF2B5EF4-FFF2-40B4-BE49-F238E27FC236}">
                <a16:creationId xmlns:a16="http://schemas.microsoft.com/office/drawing/2014/main" id="{934E4E69-0DAE-469E-ABF4-4E974AB88864}"/>
              </a:ext>
            </a:extLst>
          </p:cNvPr>
          <p:cNvSpPr/>
          <p:nvPr/>
        </p:nvSpPr>
        <p:spPr>
          <a:xfrm>
            <a:off x="3421395" y="3979628"/>
            <a:ext cx="1936592" cy="646331"/>
          </a:xfrm>
          <a:prstGeom prst="rect">
            <a:avLst/>
          </a:prstGeom>
        </p:spPr>
        <p:txBody>
          <a:bodyPr wrap="square">
            <a:spAutoFit/>
          </a:bodyPr>
          <a:lstStyle/>
          <a:p>
            <a:pPr algn="ctr"/>
            <a:r>
              <a:rPr lang="en-US" sz="1200" b="1" dirty="0">
                <a:solidFill>
                  <a:srgbClr val="1D5074"/>
                </a:solidFill>
              </a:rPr>
              <a:t>Software, SaaS, or managed services from reviewed AWS partners</a:t>
            </a:r>
          </a:p>
        </p:txBody>
      </p:sp>
      <p:sp>
        <p:nvSpPr>
          <p:cNvPr id="28" name="Rectangle 27">
            <a:extLst>
              <a:ext uri="{FF2B5EF4-FFF2-40B4-BE49-F238E27FC236}">
                <a16:creationId xmlns:a16="http://schemas.microsoft.com/office/drawing/2014/main" id="{877B2F7C-9E36-467B-99CA-BADDEFA3657B}"/>
              </a:ext>
            </a:extLst>
          </p:cNvPr>
          <p:cNvSpPr/>
          <p:nvPr/>
        </p:nvSpPr>
        <p:spPr>
          <a:xfrm>
            <a:off x="5510351" y="3894364"/>
            <a:ext cx="1936592" cy="830997"/>
          </a:xfrm>
          <a:prstGeom prst="rect">
            <a:avLst/>
          </a:prstGeom>
        </p:spPr>
        <p:txBody>
          <a:bodyPr wrap="square">
            <a:spAutoFit/>
          </a:bodyPr>
          <a:lstStyle/>
          <a:p>
            <a:pPr algn="ctr"/>
            <a:r>
              <a:rPr lang="en-US" sz="1200" b="1" dirty="0">
                <a:solidFill>
                  <a:srgbClr val="1D5074"/>
                </a:solidFill>
              </a:rPr>
              <a:t>Ready-to-deploy solutions assembling AWS offerings, code, and configurations</a:t>
            </a:r>
          </a:p>
        </p:txBody>
      </p:sp>
      <p:sp>
        <p:nvSpPr>
          <p:cNvPr id="29" name="Rectangle 28">
            <a:extLst>
              <a:ext uri="{FF2B5EF4-FFF2-40B4-BE49-F238E27FC236}">
                <a16:creationId xmlns:a16="http://schemas.microsoft.com/office/drawing/2014/main" id="{822BE199-7589-4410-BF55-FAA880B1D516}"/>
              </a:ext>
            </a:extLst>
          </p:cNvPr>
          <p:cNvSpPr/>
          <p:nvPr/>
        </p:nvSpPr>
        <p:spPr>
          <a:xfrm>
            <a:off x="7593727" y="3905375"/>
            <a:ext cx="1936592" cy="830997"/>
          </a:xfrm>
          <a:prstGeom prst="rect">
            <a:avLst/>
          </a:prstGeom>
        </p:spPr>
        <p:txBody>
          <a:bodyPr wrap="square">
            <a:spAutoFit/>
          </a:bodyPr>
          <a:lstStyle/>
          <a:p>
            <a:pPr algn="ctr"/>
            <a:r>
              <a:rPr lang="en-US" sz="1200" b="1" dirty="0">
                <a:solidFill>
                  <a:srgbClr val="1D5074"/>
                </a:solidFill>
              </a:rPr>
              <a:t>Prescriptive architectural diagrams, sample code, and technical content</a:t>
            </a:r>
          </a:p>
        </p:txBody>
      </p:sp>
      <p:sp>
        <p:nvSpPr>
          <p:cNvPr id="30" name="Rectangle 29">
            <a:extLst>
              <a:ext uri="{FF2B5EF4-FFF2-40B4-BE49-F238E27FC236}">
                <a16:creationId xmlns:a16="http://schemas.microsoft.com/office/drawing/2014/main" id="{0014C017-F91D-4739-B98B-1B5E577CB6D1}"/>
              </a:ext>
            </a:extLst>
          </p:cNvPr>
          <p:cNvSpPr/>
          <p:nvPr/>
        </p:nvSpPr>
        <p:spPr>
          <a:xfrm>
            <a:off x="738872" y="1813329"/>
            <a:ext cx="1777466" cy="712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Carbon Accounting</a:t>
            </a:r>
          </a:p>
        </p:txBody>
      </p:sp>
      <p:sp>
        <p:nvSpPr>
          <p:cNvPr id="31" name="Rectangle 30">
            <a:extLst>
              <a:ext uri="{FF2B5EF4-FFF2-40B4-BE49-F238E27FC236}">
                <a16:creationId xmlns:a16="http://schemas.microsoft.com/office/drawing/2014/main" id="{BC78BF91-6CCE-42A4-BF93-6375B0051A7C}"/>
              </a:ext>
            </a:extLst>
          </p:cNvPr>
          <p:cNvSpPr/>
          <p:nvPr/>
        </p:nvSpPr>
        <p:spPr>
          <a:xfrm>
            <a:off x="4497323" y="1817181"/>
            <a:ext cx="1549832" cy="712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Sustainable IT</a:t>
            </a:r>
          </a:p>
        </p:txBody>
      </p:sp>
      <p:sp>
        <p:nvSpPr>
          <p:cNvPr id="32" name="Rectangle 31">
            <a:extLst>
              <a:ext uri="{FF2B5EF4-FFF2-40B4-BE49-F238E27FC236}">
                <a16:creationId xmlns:a16="http://schemas.microsoft.com/office/drawing/2014/main" id="{32889110-C22F-44DA-9D1E-0C796AE1762D}"/>
              </a:ext>
            </a:extLst>
          </p:cNvPr>
          <p:cNvSpPr/>
          <p:nvPr/>
        </p:nvSpPr>
        <p:spPr>
          <a:xfrm>
            <a:off x="6151510" y="1817181"/>
            <a:ext cx="1748428" cy="708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Energy Optimization</a:t>
            </a:r>
          </a:p>
        </p:txBody>
      </p:sp>
      <p:sp>
        <p:nvSpPr>
          <p:cNvPr id="33" name="Rectangle 32">
            <a:extLst>
              <a:ext uri="{FF2B5EF4-FFF2-40B4-BE49-F238E27FC236}">
                <a16:creationId xmlns:a16="http://schemas.microsoft.com/office/drawing/2014/main" id="{833B1B28-1424-49E1-BBD8-F9207C3B0A02}"/>
              </a:ext>
            </a:extLst>
          </p:cNvPr>
          <p:cNvSpPr/>
          <p:nvPr/>
        </p:nvSpPr>
        <p:spPr>
          <a:xfrm>
            <a:off x="8003850" y="1810256"/>
            <a:ext cx="1777467" cy="708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Sustainable Buildings</a:t>
            </a:r>
          </a:p>
        </p:txBody>
      </p:sp>
      <p:sp>
        <p:nvSpPr>
          <p:cNvPr id="34" name="Rectangle 33">
            <a:extLst>
              <a:ext uri="{FF2B5EF4-FFF2-40B4-BE49-F238E27FC236}">
                <a16:creationId xmlns:a16="http://schemas.microsoft.com/office/drawing/2014/main" id="{93643C93-30D1-4E9A-B19E-DF0D046A76DB}"/>
              </a:ext>
            </a:extLst>
          </p:cNvPr>
          <p:cNvSpPr/>
          <p:nvPr/>
        </p:nvSpPr>
        <p:spPr>
          <a:xfrm>
            <a:off x="9895919" y="1815640"/>
            <a:ext cx="1662309" cy="7188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Value Chain Transparency</a:t>
            </a:r>
          </a:p>
        </p:txBody>
      </p:sp>
      <p:pic>
        <p:nvPicPr>
          <p:cNvPr id="36" name="Graphic 35">
            <a:extLst>
              <a:ext uri="{FF2B5EF4-FFF2-40B4-BE49-F238E27FC236}">
                <a16:creationId xmlns:a16="http://schemas.microsoft.com/office/drawing/2014/main" id="{5043F40F-0FB6-474C-838C-7AD06306F22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9600" y="6299849"/>
            <a:ext cx="368163" cy="368163"/>
          </a:xfrm>
          <a:prstGeom prst="rect">
            <a:avLst/>
          </a:prstGeom>
        </p:spPr>
      </p:pic>
      <p:sp>
        <p:nvSpPr>
          <p:cNvPr id="37" name="TextBox 36">
            <a:extLst>
              <a:ext uri="{FF2B5EF4-FFF2-40B4-BE49-F238E27FC236}">
                <a16:creationId xmlns:a16="http://schemas.microsoft.com/office/drawing/2014/main" id="{838E41B9-4F35-4359-9E35-2104292E459C}"/>
              </a:ext>
            </a:extLst>
          </p:cNvPr>
          <p:cNvSpPr txBox="1"/>
          <p:nvPr/>
        </p:nvSpPr>
        <p:spPr>
          <a:xfrm>
            <a:off x="3033252" y="1430545"/>
            <a:ext cx="5660389" cy="369332"/>
          </a:xfrm>
          <a:prstGeom prst="rect">
            <a:avLst/>
          </a:prstGeom>
          <a:noFill/>
        </p:spPr>
        <p:txBody>
          <a:bodyPr wrap="square" lIns="0" rIns="0" rtlCol="0">
            <a:spAutoFit/>
          </a:bodyPr>
          <a:lstStyle/>
          <a:p>
            <a:pPr algn="l"/>
            <a:r>
              <a:rPr lang="en-US" b="1" dirty="0"/>
              <a:t>Customer Use Case Identification &amp; Prioritization</a:t>
            </a:r>
          </a:p>
        </p:txBody>
      </p:sp>
      <p:sp>
        <p:nvSpPr>
          <p:cNvPr id="38" name="Rectangle 37">
            <a:extLst>
              <a:ext uri="{FF2B5EF4-FFF2-40B4-BE49-F238E27FC236}">
                <a16:creationId xmlns:a16="http://schemas.microsoft.com/office/drawing/2014/main" id="{4C203463-051E-4A76-8A28-2627798C06F4}"/>
              </a:ext>
            </a:extLst>
          </p:cNvPr>
          <p:cNvSpPr/>
          <p:nvPr/>
        </p:nvSpPr>
        <p:spPr>
          <a:xfrm>
            <a:off x="2623147" y="1817040"/>
            <a:ext cx="1777466" cy="712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600" b="1" dirty="0">
                <a:solidFill>
                  <a:schemeClr val="bg1"/>
                </a:solidFill>
              </a:rPr>
              <a:t>ESG Reporting </a:t>
            </a:r>
          </a:p>
        </p:txBody>
      </p:sp>
    </p:spTree>
    <p:extLst>
      <p:ext uri="{BB962C8B-B14F-4D97-AF65-F5344CB8AC3E}">
        <p14:creationId xmlns:p14="http://schemas.microsoft.com/office/powerpoint/2010/main" val="9400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119"/>
          <p:cNvPicPr preferRelativeResize="0"/>
          <p:nvPr/>
        </p:nvPicPr>
        <p:blipFill rotWithShape="1">
          <a:blip r:embed="rId3">
            <a:alphaModFix/>
          </a:blip>
          <a:srcRect/>
          <a:stretch/>
        </p:blipFill>
        <p:spPr>
          <a:xfrm>
            <a:off x="1588" y="2033588"/>
            <a:ext cx="1587" cy="1587"/>
          </a:xfrm>
          <a:prstGeom prst="rect">
            <a:avLst/>
          </a:prstGeom>
          <a:noFill/>
          <a:ln>
            <a:noFill/>
          </a:ln>
        </p:spPr>
      </p:pic>
      <p:pic>
        <p:nvPicPr>
          <p:cNvPr id="535" name="Google Shape;535;p119"/>
          <p:cNvPicPr preferRelativeResize="0"/>
          <p:nvPr/>
        </p:nvPicPr>
        <p:blipFill>
          <a:blip r:embed="rId4">
            <a:alphaModFix amt="37000"/>
          </a:blip>
          <a:stretch>
            <a:fillRect/>
          </a:stretch>
        </p:blipFill>
        <p:spPr>
          <a:xfrm>
            <a:off x="0" y="1804135"/>
            <a:ext cx="12192000" cy="5058000"/>
          </a:xfrm>
          <a:prstGeom prst="rect">
            <a:avLst/>
          </a:prstGeom>
          <a:noFill/>
          <a:ln>
            <a:noFill/>
          </a:ln>
        </p:spPr>
      </p:pic>
      <p:pic>
        <p:nvPicPr>
          <p:cNvPr id="546" name="Google Shape;546;p119" descr="Image result for telenor"/>
          <p:cNvPicPr preferRelativeResize="0"/>
          <p:nvPr/>
        </p:nvPicPr>
        <p:blipFill rotWithShape="1">
          <a:blip r:embed="rId5">
            <a:alphaModFix/>
          </a:blip>
          <a:srcRect/>
          <a:stretch/>
        </p:blipFill>
        <p:spPr>
          <a:xfrm>
            <a:off x="10955105" y="154505"/>
            <a:ext cx="1187396" cy="363223"/>
          </a:xfrm>
          <a:prstGeom prst="rect">
            <a:avLst/>
          </a:prstGeom>
          <a:noFill/>
          <a:ln>
            <a:noFill/>
          </a:ln>
        </p:spPr>
      </p:pic>
      <p:pic>
        <p:nvPicPr>
          <p:cNvPr id="547" name="Google Shape;547;p119" descr="Image result for jazz"/>
          <p:cNvPicPr preferRelativeResize="0"/>
          <p:nvPr/>
        </p:nvPicPr>
        <p:blipFill rotWithShape="1">
          <a:blip r:embed="rId6">
            <a:alphaModFix/>
          </a:blip>
          <a:srcRect/>
          <a:stretch/>
        </p:blipFill>
        <p:spPr>
          <a:xfrm>
            <a:off x="10448237" y="48967"/>
            <a:ext cx="550009" cy="448660"/>
          </a:xfrm>
          <a:prstGeom prst="rect">
            <a:avLst/>
          </a:prstGeom>
          <a:noFill/>
          <a:ln>
            <a:noFill/>
          </a:ln>
        </p:spPr>
      </p:pic>
      <p:pic>
        <p:nvPicPr>
          <p:cNvPr id="548" name="Google Shape;548;p119"/>
          <p:cNvPicPr preferRelativeResize="0"/>
          <p:nvPr/>
        </p:nvPicPr>
        <p:blipFill>
          <a:blip r:embed="rId7">
            <a:alphaModFix/>
          </a:blip>
          <a:stretch>
            <a:fillRect/>
          </a:stretch>
        </p:blipFill>
        <p:spPr>
          <a:xfrm>
            <a:off x="10358654" y="707978"/>
            <a:ext cx="1791436" cy="363221"/>
          </a:xfrm>
          <a:prstGeom prst="rect">
            <a:avLst/>
          </a:prstGeom>
          <a:noFill/>
          <a:ln>
            <a:noFill/>
          </a:ln>
        </p:spPr>
      </p:pic>
      <p:pic>
        <p:nvPicPr>
          <p:cNvPr id="549" name="Google Shape;549;p119"/>
          <p:cNvPicPr preferRelativeResize="0"/>
          <p:nvPr/>
        </p:nvPicPr>
        <p:blipFill>
          <a:blip r:embed="rId8">
            <a:alphaModFix/>
          </a:blip>
          <a:stretch>
            <a:fillRect/>
          </a:stretch>
        </p:blipFill>
        <p:spPr>
          <a:xfrm>
            <a:off x="10008111" y="1257884"/>
            <a:ext cx="1173020" cy="330925"/>
          </a:xfrm>
          <a:prstGeom prst="rect">
            <a:avLst/>
          </a:prstGeom>
          <a:noFill/>
          <a:ln>
            <a:noFill/>
          </a:ln>
        </p:spPr>
      </p:pic>
      <p:pic>
        <p:nvPicPr>
          <p:cNvPr id="550" name="Google Shape;550;p119"/>
          <p:cNvPicPr preferRelativeResize="0"/>
          <p:nvPr/>
        </p:nvPicPr>
        <p:blipFill>
          <a:blip r:embed="rId9">
            <a:alphaModFix/>
          </a:blip>
          <a:stretch>
            <a:fillRect/>
          </a:stretch>
        </p:blipFill>
        <p:spPr>
          <a:xfrm>
            <a:off x="11333716" y="1199896"/>
            <a:ext cx="655147" cy="534425"/>
          </a:xfrm>
          <a:prstGeom prst="rect">
            <a:avLst/>
          </a:prstGeom>
          <a:noFill/>
          <a:ln>
            <a:noFill/>
          </a:ln>
        </p:spPr>
      </p:pic>
      <p:pic>
        <p:nvPicPr>
          <p:cNvPr id="551" name="Google Shape;551;p119"/>
          <p:cNvPicPr preferRelativeResize="0"/>
          <p:nvPr/>
        </p:nvPicPr>
        <p:blipFill>
          <a:blip r:embed="rId10">
            <a:alphaModFix/>
          </a:blip>
          <a:stretch>
            <a:fillRect/>
          </a:stretch>
        </p:blipFill>
        <p:spPr>
          <a:xfrm>
            <a:off x="9595440" y="48978"/>
            <a:ext cx="756992" cy="617503"/>
          </a:xfrm>
          <a:prstGeom prst="rect">
            <a:avLst/>
          </a:prstGeom>
          <a:noFill/>
          <a:ln>
            <a:noFill/>
          </a:ln>
        </p:spPr>
      </p:pic>
      <p:pic>
        <p:nvPicPr>
          <p:cNvPr id="552" name="Google Shape;552;p119"/>
          <p:cNvPicPr preferRelativeResize="0"/>
          <p:nvPr/>
        </p:nvPicPr>
        <p:blipFill>
          <a:blip r:embed="rId11">
            <a:alphaModFix/>
          </a:blip>
          <a:stretch>
            <a:fillRect/>
          </a:stretch>
        </p:blipFill>
        <p:spPr>
          <a:xfrm>
            <a:off x="9697416" y="685004"/>
            <a:ext cx="549976" cy="448633"/>
          </a:xfrm>
          <a:prstGeom prst="rect">
            <a:avLst/>
          </a:prstGeom>
          <a:noFill/>
          <a:ln>
            <a:noFill/>
          </a:ln>
        </p:spPr>
      </p:pic>
      <p:pic>
        <p:nvPicPr>
          <p:cNvPr id="553" name="Google Shape;553;p119"/>
          <p:cNvPicPr preferRelativeResize="0"/>
          <p:nvPr/>
        </p:nvPicPr>
        <p:blipFill>
          <a:blip r:embed="rId12">
            <a:alphaModFix/>
          </a:blip>
          <a:stretch>
            <a:fillRect/>
          </a:stretch>
        </p:blipFill>
        <p:spPr>
          <a:xfrm>
            <a:off x="8282128" y="1336837"/>
            <a:ext cx="1573413" cy="330897"/>
          </a:xfrm>
          <a:prstGeom prst="rect">
            <a:avLst/>
          </a:prstGeom>
          <a:noFill/>
          <a:ln>
            <a:noFill/>
          </a:ln>
        </p:spPr>
      </p:pic>
      <p:pic>
        <p:nvPicPr>
          <p:cNvPr id="554" name="Google Shape;554;p119"/>
          <p:cNvPicPr preferRelativeResize="0"/>
          <p:nvPr/>
        </p:nvPicPr>
        <p:blipFill rotWithShape="1">
          <a:blip r:embed="rId13">
            <a:alphaModFix/>
          </a:blip>
          <a:srcRect l="28810" r="53994"/>
          <a:stretch/>
        </p:blipFill>
        <p:spPr>
          <a:xfrm>
            <a:off x="8998706" y="614620"/>
            <a:ext cx="756993" cy="549859"/>
          </a:xfrm>
          <a:prstGeom prst="rect">
            <a:avLst/>
          </a:prstGeom>
          <a:noFill/>
          <a:ln>
            <a:noFill/>
          </a:ln>
        </p:spPr>
      </p:pic>
      <p:pic>
        <p:nvPicPr>
          <p:cNvPr id="555" name="Google Shape;555;p119"/>
          <p:cNvPicPr preferRelativeResize="0"/>
          <p:nvPr/>
        </p:nvPicPr>
        <p:blipFill>
          <a:blip r:embed="rId14">
            <a:alphaModFix/>
          </a:blip>
          <a:stretch>
            <a:fillRect/>
          </a:stretch>
        </p:blipFill>
        <p:spPr>
          <a:xfrm>
            <a:off x="8190533" y="111779"/>
            <a:ext cx="1357336" cy="363223"/>
          </a:xfrm>
          <a:prstGeom prst="rect">
            <a:avLst/>
          </a:prstGeom>
          <a:noFill/>
          <a:ln>
            <a:noFill/>
          </a:ln>
        </p:spPr>
      </p:pic>
      <p:pic>
        <p:nvPicPr>
          <p:cNvPr id="556" name="Google Shape;556;p119"/>
          <p:cNvPicPr preferRelativeResize="0"/>
          <p:nvPr/>
        </p:nvPicPr>
        <p:blipFill>
          <a:blip r:embed="rId15">
            <a:alphaModFix/>
          </a:blip>
          <a:stretch>
            <a:fillRect/>
          </a:stretch>
        </p:blipFill>
        <p:spPr>
          <a:xfrm>
            <a:off x="75500" y="48168"/>
            <a:ext cx="3529967" cy="1755967"/>
          </a:xfrm>
          <a:prstGeom prst="rect">
            <a:avLst/>
          </a:prstGeom>
          <a:noFill/>
          <a:ln w="38100" cap="flat" cmpd="sng">
            <a:solidFill>
              <a:schemeClr val="lt1"/>
            </a:solidFill>
            <a:prstDash val="solid"/>
            <a:round/>
            <a:headEnd type="none" w="sm" len="sm"/>
            <a:tailEnd type="none" w="sm" len="sm"/>
          </a:ln>
        </p:spPr>
      </p:pic>
      <p:sp>
        <p:nvSpPr>
          <p:cNvPr id="557" name="Google Shape;557;p119"/>
          <p:cNvSpPr/>
          <p:nvPr/>
        </p:nvSpPr>
        <p:spPr>
          <a:xfrm>
            <a:off x="3605600" y="10600"/>
            <a:ext cx="4584800" cy="2269600"/>
          </a:xfrm>
          <a:prstGeom prst="rect">
            <a:avLst/>
          </a:prstGeom>
          <a:noFill/>
          <a:ln>
            <a:noFill/>
          </a:ln>
        </p:spPr>
        <p:txBody>
          <a:bodyPr spcFirstLastPara="1" wrap="square" lIns="121900" tIns="60933" rIns="121900" bIns="60933" anchor="t" anchorCtr="0">
            <a:noAutofit/>
          </a:bodyPr>
          <a:lstStyle/>
          <a:p>
            <a:r>
              <a:rPr lang="en-GB" sz="1467" b="1" dirty="0">
                <a:latin typeface="Calibri"/>
                <a:ea typeface="Calibri"/>
                <a:cs typeface="Calibri"/>
                <a:sym typeface="Calibri"/>
              </a:rPr>
              <a:t>Business Development/Operations/Expansion - 16+ Years</a:t>
            </a:r>
            <a:endParaRPr sz="1467" b="1" dirty="0">
              <a:latin typeface="Calibri"/>
              <a:ea typeface="Calibri"/>
              <a:cs typeface="Calibri"/>
              <a:sym typeface="Calibri"/>
            </a:endParaRPr>
          </a:p>
          <a:p>
            <a:pPr marL="380990" indent="-347125">
              <a:buClr>
                <a:schemeClr val="accent1"/>
              </a:buClr>
              <a:buSzPts val="800"/>
              <a:buFont typeface="Arial"/>
              <a:buChar char="•"/>
            </a:pPr>
            <a:r>
              <a:rPr lang="en-GB" sz="1067" dirty="0">
                <a:latin typeface="Calibri"/>
                <a:ea typeface="Calibri"/>
                <a:cs typeface="Calibri"/>
                <a:sym typeface="Calibri"/>
              </a:rPr>
              <a:t>Antler Founder Program Alumni</a:t>
            </a:r>
            <a:endParaRPr sz="1067" dirty="0">
              <a:latin typeface="Calibri"/>
              <a:ea typeface="Calibri"/>
              <a:cs typeface="Calibri"/>
              <a:sym typeface="Calibri"/>
            </a:endParaRPr>
          </a:p>
          <a:p>
            <a:pPr marL="380990" indent="-347125">
              <a:buClr>
                <a:schemeClr val="accent1"/>
              </a:buClr>
              <a:buSzPts val="800"/>
              <a:buFont typeface="Arial"/>
              <a:buChar char="•"/>
            </a:pPr>
            <a:r>
              <a:rPr lang="en-GB" sz="1067" dirty="0">
                <a:latin typeface="Calibri"/>
                <a:ea typeface="Calibri"/>
                <a:cs typeface="Calibri"/>
                <a:sym typeface="Calibri"/>
              </a:rPr>
              <a:t>Co-Founded “Auto </a:t>
            </a:r>
            <a:r>
              <a:rPr lang="en-GB" sz="1067" dirty="0" err="1">
                <a:latin typeface="Calibri"/>
                <a:ea typeface="Calibri"/>
                <a:cs typeface="Calibri"/>
                <a:sym typeface="Calibri"/>
              </a:rPr>
              <a:t>Sahulat</a:t>
            </a:r>
            <a:r>
              <a:rPr lang="en-GB" sz="1067" dirty="0">
                <a:latin typeface="Calibri"/>
                <a:ea typeface="Calibri"/>
                <a:cs typeface="Calibri"/>
                <a:sym typeface="Calibri"/>
              </a:rPr>
              <a:t>”</a:t>
            </a:r>
            <a:endParaRPr sz="1067" dirty="0">
              <a:latin typeface="Calibri"/>
              <a:ea typeface="Calibri"/>
              <a:cs typeface="Calibri"/>
              <a:sym typeface="Calibri"/>
            </a:endParaRPr>
          </a:p>
          <a:p>
            <a:pPr marL="380990" indent="-347125">
              <a:buClr>
                <a:schemeClr val="accent1"/>
              </a:buClr>
              <a:buSzPts val="800"/>
              <a:buFont typeface="Calibri"/>
              <a:buChar char="•"/>
            </a:pPr>
            <a:r>
              <a:rPr lang="en-GB" sz="1067" dirty="0">
                <a:latin typeface="Calibri"/>
                <a:ea typeface="Calibri"/>
                <a:cs typeface="Calibri"/>
                <a:sym typeface="Calibri"/>
              </a:rPr>
              <a:t>Acumen Fellow</a:t>
            </a:r>
            <a:endParaRPr sz="1067" dirty="0">
              <a:latin typeface="Calibri"/>
              <a:ea typeface="Calibri"/>
              <a:cs typeface="Calibri"/>
              <a:sym typeface="Calibri"/>
            </a:endParaRPr>
          </a:p>
          <a:p>
            <a:pPr marL="380990" indent="-347125">
              <a:buClr>
                <a:schemeClr val="accent1"/>
              </a:buClr>
              <a:buSzPts val="800"/>
              <a:buFont typeface="Calibri"/>
              <a:buChar char="•"/>
            </a:pPr>
            <a:r>
              <a:rPr lang="en-GB" sz="1067" dirty="0">
                <a:latin typeface="Calibri"/>
                <a:ea typeface="Calibri"/>
                <a:cs typeface="Calibri"/>
                <a:sym typeface="Calibri"/>
              </a:rPr>
              <a:t>Harvard HPAIR Delegate</a:t>
            </a:r>
            <a:endParaRPr sz="1067" dirty="0">
              <a:latin typeface="Calibri"/>
              <a:ea typeface="Calibri"/>
              <a:cs typeface="Calibri"/>
              <a:sym typeface="Calibri"/>
            </a:endParaRPr>
          </a:p>
          <a:p>
            <a:pPr marL="380990" indent="-347125">
              <a:buClr>
                <a:schemeClr val="accent1"/>
              </a:buClr>
              <a:buSzPts val="800"/>
              <a:buFont typeface="Calibri"/>
              <a:buChar char="•"/>
            </a:pPr>
            <a:r>
              <a:rPr lang="en-GB" sz="1067" dirty="0">
                <a:latin typeface="Calibri"/>
                <a:ea typeface="Calibri"/>
                <a:cs typeface="Calibri"/>
                <a:sym typeface="Calibri"/>
              </a:rPr>
              <a:t>Professional Fellow - University of Oklahoma</a:t>
            </a:r>
            <a:endParaRPr sz="1067" dirty="0">
              <a:latin typeface="Calibri"/>
              <a:ea typeface="Calibri"/>
              <a:cs typeface="Calibri"/>
              <a:sym typeface="Calibri"/>
            </a:endParaRPr>
          </a:p>
          <a:p>
            <a:pPr marL="380990" indent="-347125">
              <a:buClr>
                <a:schemeClr val="accent1"/>
              </a:buClr>
              <a:buSzPts val="800"/>
              <a:buFont typeface="Calibri"/>
              <a:buChar char="•"/>
            </a:pPr>
            <a:r>
              <a:rPr lang="en-GB" sz="1067" dirty="0">
                <a:latin typeface="Calibri"/>
                <a:ea typeface="Calibri"/>
                <a:cs typeface="Calibri"/>
                <a:sym typeface="Calibri"/>
              </a:rPr>
              <a:t>Mentor at Endeavor, </a:t>
            </a:r>
            <a:r>
              <a:rPr lang="en-GB" sz="1067" dirty="0" err="1">
                <a:latin typeface="Calibri"/>
                <a:ea typeface="Calibri"/>
                <a:cs typeface="Calibri"/>
                <a:sym typeface="Calibri"/>
              </a:rPr>
              <a:t>Qureos</a:t>
            </a:r>
            <a:r>
              <a:rPr lang="en-GB" sz="1067" dirty="0">
                <a:latin typeface="Calibri"/>
                <a:ea typeface="Calibri"/>
                <a:cs typeface="Calibri"/>
                <a:sym typeface="Calibri"/>
              </a:rPr>
              <a:t> and NIC</a:t>
            </a:r>
            <a:endParaRPr sz="1067" dirty="0">
              <a:latin typeface="Calibri"/>
              <a:ea typeface="Calibri"/>
              <a:cs typeface="Calibri"/>
              <a:sym typeface="Calibri"/>
            </a:endParaRPr>
          </a:p>
          <a:p>
            <a:pPr marL="380990" indent="-347125">
              <a:buClr>
                <a:schemeClr val="accent1"/>
              </a:buClr>
              <a:buSzPts val="800"/>
              <a:buFont typeface="Calibri"/>
              <a:buChar char="•"/>
            </a:pPr>
            <a:r>
              <a:rPr lang="en-GB" sz="1067" dirty="0">
                <a:latin typeface="Calibri"/>
                <a:ea typeface="Calibri"/>
                <a:cs typeface="Calibri"/>
                <a:sym typeface="Calibri"/>
              </a:rPr>
              <a:t>Member Pak US Alumni Network</a:t>
            </a:r>
            <a:endParaRPr sz="1067" dirty="0">
              <a:latin typeface="Calibri"/>
              <a:ea typeface="Calibri"/>
              <a:cs typeface="Calibri"/>
              <a:sym typeface="Calibri"/>
            </a:endParaRPr>
          </a:p>
          <a:p>
            <a:pPr marL="609585"/>
            <a:endParaRPr sz="1467" dirty="0"/>
          </a:p>
        </p:txBody>
      </p:sp>
      <p:pic>
        <p:nvPicPr>
          <p:cNvPr id="560" name="Google Shape;560;p119"/>
          <p:cNvPicPr preferRelativeResize="0"/>
          <p:nvPr/>
        </p:nvPicPr>
        <p:blipFill>
          <a:blip r:embed="rId16">
            <a:alphaModFix/>
          </a:blip>
          <a:stretch>
            <a:fillRect/>
          </a:stretch>
        </p:blipFill>
        <p:spPr>
          <a:xfrm>
            <a:off x="7925364" y="853364"/>
            <a:ext cx="1174937" cy="448667"/>
          </a:xfrm>
          <a:prstGeom prst="rect">
            <a:avLst/>
          </a:prstGeom>
          <a:noFill/>
          <a:ln>
            <a:noFill/>
          </a:ln>
        </p:spPr>
      </p:pic>
      <p:pic>
        <p:nvPicPr>
          <p:cNvPr id="561" name="Google Shape;561;p119"/>
          <p:cNvPicPr preferRelativeResize="0"/>
          <p:nvPr/>
        </p:nvPicPr>
        <p:blipFill>
          <a:blip r:embed="rId17">
            <a:alphaModFix/>
          </a:blip>
          <a:stretch>
            <a:fillRect/>
          </a:stretch>
        </p:blipFill>
        <p:spPr>
          <a:xfrm>
            <a:off x="7931167" y="536902"/>
            <a:ext cx="1020292" cy="363233"/>
          </a:xfrm>
          <a:prstGeom prst="rect">
            <a:avLst/>
          </a:prstGeom>
          <a:noFill/>
          <a:ln>
            <a:noFill/>
          </a:ln>
        </p:spPr>
      </p:pic>
      <p:sp>
        <p:nvSpPr>
          <p:cNvPr id="562" name="Google Shape;562;p119"/>
          <p:cNvSpPr txBox="1"/>
          <p:nvPr/>
        </p:nvSpPr>
        <p:spPr>
          <a:xfrm>
            <a:off x="6499397" y="4603468"/>
            <a:ext cx="1440000" cy="615513"/>
          </a:xfrm>
          <a:prstGeom prst="rect">
            <a:avLst/>
          </a:prstGeom>
          <a:noFill/>
          <a:ln>
            <a:noFill/>
          </a:ln>
        </p:spPr>
        <p:txBody>
          <a:bodyPr spcFirstLastPara="1" wrap="square" lIns="121900" tIns="121900" rIns="121900" bIns="121900" anchor="t" anchorCtr="0">
            <a:spAutoFit/>
          </a:bodyPr>
          <a:lstStyle/>
          <a:p>
            <a:pPr algn="ctr"/>
            <a:r>
              <a:rPr lang="en-GB" sz="1200">
                <a:solidFill>
                  <a:schemeClr val="lt1"/>
                </a:solidFill>
                <a:latin typeface="Georgia"/>
                <a:ea typeface="Georgia"/>
                <a:cs typeface="Georgia"/>
                <a:sym typeface="Georgia"/>
              </a:rPr>
              <a:t>Cycling </a:t>
            </a:r>
            <a:endParaRPr sz="1200">
              <a:solidFill>
                <a:schemeClr val="lt1"/>
              </a:solidFill>
              <a:latin typeface="Georgia"/>
              <a:ea typeface="Georgia"/>
              <a:cs typeface="Georgia"/>
              <a:sym typeface="Georgia"/>
            </a:endParaRPr>
          </a:p>
          <a:p>
            <a:pPr algn="ctr"/>
            <a:r>
              <a:rPr lang="en-GB" sz="1200">
                <a:solidFill>
                  <a:schemeClr val="lt1"/>
                </a:solidFill>
                <a:latin typeface="Georgia"/>
                <a:ea typeface="Georgia"/>
                <a:cs typeface="Georgia"/>
                <a:sym typeface="Georgia"/>
              </a:rPr>
              <a:t>Karachi</a:t>
            </a:r>
            <a:endParaRPr sz="1200">
              <a:solidFill>
                <a:schemeClr val="lt1"/>
              </a:solidFill>
              <a:latin typeface="Georgia"/>
              <a:ea typeface="Georgia"/>
              <a:cs typeface="Georgia"/>
              <a:sym typeface="Georgia"/>
            </a:endParaRPr>
          </a:p>
        </p:txBody>
      </p:sp>
      <p:pic>
        <p:nvPicPr>
          <p:cNvPr id="564" name="Google Shape;564;p119"/>
          <p:cNvPicPr preferRelativeResize="0"/>
          <p:nvPr/>
        </p:nvPicPr>
        <p:blipFill>
          <a:blip r:embed="rId18">
            <a:alphaModFix/>
          </a:blip>
          <a:stretch>
            <a:fillRect/>
          </a:stretch>
        </p:blipFill>
        <p:spPr>
          <a:xfrm>
            <a:off x="11625630" y="6121111"/>
            <a:ext cx="363233" cy="363233"/>
          </a:xfrm>
          <a:prstGeom prst="rect">
            <a:avLst/>
          </a:prstGeom>
          <a:noFill/>
          <a:ln>
            <a:noFill/>
          </a:ln>
        </p:spPr>
      </p:pic>
      <p:pic>
        <p:nvPicPr>
          <p:cNvPr id="3" name="Picture 2">
            <a:extLst>
              <a:ext uri="{FF2B5EF4-FFF2-40B4-BE49-F238E27FC236}">
                <a16:creationId xmlns:a16="http://schemas.microsoft.com/office/drawing/2014/main" id="{44016EB7-D4FE-8C75-6DFF-4DB1CA47F26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17689" y="5558393"/>
            <a:ext cx="1125436" cy="112543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9FE6-B5A9-9845-A347-F9859BD158B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15548"/>
            <a:ext cx="4750072" cy="6842452"/>
          </a:xfrm>
          <a:prstGeom prst="rect">
            <a:avLst/>
          </a:prstGeom>
        </p:spPr>
      </p:pic>
      <p:sp>
        <p:nvSpPr>
          <p:cNvPr id="16" name="Title 11">
            <a:extLst>
              <a:ext uri="{FF2B5EF4-FFF2-40B4-BE49-F238E27FC236}">
                <a16:creationId xmlns:a16="http://schemas.microsoft.com/office/drawing/2014/main" id="{997C1D2E-26F4-4D00-80CF-5AC6D75DEB9C}"/>
              </a:ext>
            </a:extLst>
          </p:cNvPr>
          <p:cNvSpPr txBox="1">
            <a:spLocks/>
          </p:cNvSpPr>
          <p:nvPr/>
        </p:nvSpPr>
        <p:spPr>
          <a:xfrm>
            <a:off x="5546009" y="134321"/>
            <a:ext cx="6821148" cy="752740"/>
          </a:xfrm>
          <a:prstGeom prst="rect">
            <a:avLst/>
          </a:prstGeom>
        </p:spPr>
        <p:txBody>
          <a:bodyPr vert="horz" lIns="0" tIns="38100" rIns="76200" bIns="38100" rtlCol="0" anchor="b">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609576"/>
            <a:endParaRPr lang="en-US" sz="3167" dirty="0">
              <a:solidFill>
                <a:srgbClr val="FFFFFF"/>
              </a:solidFill>
            </a:endParaRPr>
          </a:p>
        </p:txBody>
      </p:sp>
      <p:sp>
        <p:nvSpPr>
          <p:cNvPr id="18" name="TextBox 17">
            <a:extLst>
              <a:ext uri="{FF2B5EF4-FFF2-40B4-BE49-F238E27FC236}">
                <a16:creationId xmlns:a16="http://schemas.microsoft.com/office/drawing/2014/main" id="{D7F7371D-0B31-4E61-83EB-3B14C2DE63E3}"/>
              </a:ext>
            </a:extLst>
          </p:cNvPr>
          <p:cNvSpPr txBox="1"/>
          <p:nvPr/>
        </p:nvSpPr>
        <p:spPr>
          <a:xfrm>
            <a:off x="5311243" y="3548778"/>
            <a:ext cx="5253416" cy="571840"/>
          </a:xfrm>
          <a:prstGeom prst="rect">
            <a:avLst/>
          </a:prstGeom>
          <a:noFill/>
        </p:spPr>
        <p:txBody>
          <a:bodyPr wrap="square" lIns="0" tIns="121920" rIns="0" bIns="121920" rtlCol="0" anchor="ctr" anchorCtr="0">
            <a:noAutofit/>
          </a:bodyPr>
          <a:lstStyle/>
          <a:p>
            <a:pPr defTabSz="609576" fontAlgn="base">
              <a:spcAft>
                <a:spcPts val="833"/>
              </a:spcAft>
              <a:defRP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Carbon emissions data tracked for farmed corn from farm to processor, and then to final purchaser</a:t>
            </a:r>
          </a:p>
        </p:txBody>
      </p:sp>
      <p:cxnSp>
        <p:nvCxnSpPr>
          <p:cNvPr id="19" name="Straight Connector 18">
            <a:extLst>
              <a:ext uri="{FF2B5EF4-FFF2-40B4-BE49-F238E27FC236}">
                <a16:creationId xmlns:a16="http://schemas.microsoft.com/office/drawing/2014/main" id="{DDE1788E-47A1-47C7-B5B3-3C13B8D0D34B}"/>
              </a:ext>
            </a:extLst>
          </p:cNvPr>
          <p:cNvCxnSpPr>
            <a:cxnSpLocks/>
          </p:cNvCxnSpPr>
          <p:nvPr/>
        </p:nvCxnSpPr>
        <p:spPr>
          <a:xfrm>
            <a:off x="5311243" y="2925192"/>
            <a:ext cx="617011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FBA5CBE-8E06-4A09-BB83-E2597CCAC827}"/>
              </a:ext>
            </a:extLst>
          </p:cNvPr>
          <p:cNvSpPr txBox="1"/>
          <p:nvPr/>
        </p:nvSpPr>
        <p:spPr>
          <a:xfrm>
            <a:off x="5311242" y="2268023"/>
            <a:ext cx="6271157" cy="571840"/>
          </a:xfrm>
          <a:prstGeom prst="rect">
            <a:avLst/>
          </a:prstGeom>
          <a:noFill/>
        </p:spPr>
        <p:txBody>
          <a:bodyPr wrap="square" lIns="0" tIns="121920" rIns="0" bIns="121920" rtlCol="0" anchor="ctr" anchorCtr="0">
            <a:noAutofit/>
          </a:bodyPr>
          <a:lstStyle/>
          <a:p>
            <a:pPr defTabSz="609576"/>
            <a:r>
              <a:rPr lang="en-US" sz="2400" dirty="0">
                <a:solidFill>
                  <a:srgbClr val="FFFFFF"/>
                </a:solidFill>
                <a:latin typeface="Amazon Ember"/>
              </a:rPr>
              <a:t>AWS built the digital carbon footprint measurement solution </a:t>
            </a:r>
          </a:p>
          <a:p>
            <a:pPr defTabSz="609576"/>
            <a:br>
              <a:rPr lang="en-US" sz="2400" dirty="0">
                <a:solidFill>
                  <a:srgbClr val="FFFFFF"/>
                </a:solidFill>
                <a:latin typeface="Amazon Ember"/>
              </a:rPr>
            </a:br>
            <a:endParaRPr lang="en-US" sz="2400" dirty="0">
              <a:solidFill>
                <a:srgbClr val="FFFFFF"/>
              </a:solidFill>
              <a:latin typeface="Amazon Ember"/>
            </a:endParaRPr>
          </a:p>
        </p:txBody>
      </p:sp>
      <p:cxnSp>
        <p:nvCxnSpPr>
          <p:cNvPr id="28" name="Straight Connector 27">
            <a:extLst>
              <a:ext uri="{FF2B5EF4-FFF2-40B4-BE49-F238E27FC236}">
                <a16:creationId xmlns:a16="http://schemas.microsoft.com/office/drawing/2014/main" id="{11130289-C913-4572-8B98-DB3A8D2BF7EC}"/>
              </a:ext>
            </a:extLst>
          </p:cNvPr>
          <p:cNvCxnSpPr>
            <a:cxnSpLocks/>
          </p:cNvCxnSpPr>
          <p:nvPr/>
        </p:nvCxnSpPr>
        <p:spPr>
          <a:xfrm>
            <a:off x="5311243" y="4779168"/>
            <a:ext cx="617011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1144973-6AA4-4333-A27F-52407918BA24}"/>
              </a:ext>
            </a:extLst>
          </p:cNvPr>
          <p:cNvSpPr txBox="1"/>
          <p:nvPr/>
        </p:nvSpPr>
        <p:spPr>
          <a:xfrm>
            <a:off x="5311243" y="5239188"/>
            <a:ext cx="5816424" cy="571840"/>
          </a:xfrm>
          <a:prstGeom prst="rect">
            <a:avLst/>
          </a:prstGeom>
          <a:noFill/>
        </p:spPr>
        <p:txBody>
          <a:bodyPr wrap="square" lIns="0" tIns="121920" rIns="0" bIns="121920" rtlCol="0" anchor="ctr" anchorCtr="0">
            <a:noAutofit/>
          </a:bodyPr>
          <a:lstStyle/>
          <a:p>
            <a:pPr defTabSz="609576" fontAlgn="base">
              <a:spcAft>
                <a:spcPts val="833"/>
              </a:spcAft>
              <a:defRP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Supply chain digital transparency for Scope 3 emissions</a:t>
            </a:r>
          </a:p>
        </p:txBody>
      </p:sp>
      <p:sp>
        <p:nvSpPr>
          <p:cNvPr id="14" name="Rectangle 1">
            <a:extLst>
              <a:ext uri="{FF2B5EF4-FFF2-40B4-BE49-F238E27FC236}">
                <a16:creationId xmlns:a16="http://schemas.microsoft.com/office/drawing/2014/main" id="{10884706-BF27-C241-B1CB-84B831860A91}"/>
              </a:ext>
            </a:extLst>
          </p:cNvPr>
          <p:cNvSpPr>
            <a:spLocks noChangeArrowheads="1"/>
          </p:cNvSpPr>
          <p:nvPr/>
        </p:nvSpPr>
        <p:spPr bwMode="auto">
          <a:xfrm>
            <a:off x="457729" y="2148105"/>
            <a:ext cx="153953" cy="173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200" tIns="38100" rIns="76200" bIns="38100" numCol="1" anchor="ctr" anchorCtr="0" compatLnSpc="1">
            <a:prstTxWarp prst="textNoShape">
              <a:avLst/>
            </a:prstTxWarp>
            <a:spAutoFit/>
          </a:bodyPr>
          <a:lstStyle/>
          <a:p>
            <a:pPr defTabSz="761970" eaLnBrk="0" fontAlgn="base" hangingPunct="0">
              <a:spcBef>
                <a:spcPct val="0"/>
              </a:spcBef>
              <a:spcAft>
                <a:spcPct val="0"/>
              </a:spcAft>
            </a:pPr>
            <a:br>
              <a:rPr lang="en-US" altLang="en-US" sz="5400" dirty="0">
                <a:solidFill>
                  <a:srgbClr val="FFFFFF"/>
                </a:solidFill>
                <a:latin typeface="Helvetica" pitchFamily="2" charset="0"/>
              </a:rPr>
            </a:br>
            <a:endParaRPr lang="en-US" altLang="en-US" sz="5400" dirty="0">
              <a:solidFill>
                <a:srgbClr val="FFFFFF"/>
              </a:solidFill>
              <a:latin typeface="Arial" panose="020B0604020202020204" pitchFamily="34" charset="0"/>
            </a:endParaRPr>
          </a:p>
        </p:txBody>
      </p:sp>
      <p:sp>
        <p:nvSpPr>
          <p:cNvPr id="15" name="Rectangle 14">
            <a:extLst>
              <a:ext uri="{FF2B5EF4-FFF2-40B4-BE49-F238E27FC236}">
                <a16:creationId xmlns:a16="http://schemas.microsoft.com/office/drawing/2014/main" id="{EA32A09A-1924-0546-9591-7FFDE58B445B}"/>
              </a:ext>
            </a:extLst>
          </p:cNvPr>
          <p:cNvSpPr/>
          <p:nvPr/>
        </p:nvSpPr>
        <p:spPr>
          <a:xfrm flipV="1">
            <a:off x="0" y="0"/>
            <a:ext cx="4750072" cy="6842450"/>
          </a:xfrm>
          <a:prstGeom prst="rect">
            <a:avLst/>
          </a:prstGeom>
          <a:solidFill>
            <a:srgbClr val="000000">
              <a:alpha val="2448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sp>
        <p:nvSpPr>
          <p:cNvPr id="27" name="TextBox 26">
            <a:extLst>
              <a:ext uri="{FF2B5EF4-FFF2-40B4-BE49-F238E27FC236}">
                <a16:creationId xmlns:a16="http://schemas.microsoft.com/office/drawing/2014/main" id="{DE0E5154-B490-C141-88E7-E26231F456A7}"/>
              </a:ext>
            </a:extLst>
          </p:cNvPr>
          <p:cNvSpPr txBox="1"/>
          <p:nvPr/>
        </p:nvSpPr>
        <p:spPr>
          <a:xfrm>
            <a:off x="3319835" y="3687483"/>
            <a:ext cx="487680" cy="923330"/>
          </a:xfrm>
          <a:prstGeom prst="rect">
            <a:avLst/>
          </a:prstGeom>
          <a:noFill/>
        </p:spPr>
        <p:txBody>
          <a:bodyPr wrap="square" rtlCol="0">
            <a:spAutoFit/>
          </a:bodyPr>
          <a:lstStyle/>
          <a:p>
            <a:pPr defTabSz="914363">
              <a:defRPr/>
            </a:pPr>
            <a:r>
              <a:rPr lang="en-US" sz="5400" b="1" dirty="0">
                <a:solidFill>
                  <a:srgbClr val="FF9900"/>
                </a:solidFill>
                <a:cs typeface="Calibri" panose="020F0502020204030204" pitchFamily="34" charset="0"/>
              </a:rPr>
              <a:t>”</a:t>
            </a:r>
          </a:p>
        </p:txBody>
      </p:sp>
      <p:sp>
        <p:nvSpPr>
          <p:cNvPr id="20" name="Rectangle 19">
            <a:extLst>
              <a:ext uri="{FF2B5EF4-FFF2-40B4-BE49-F238E27FC236}">
                <a16:creationId xmlns:a16="http://schemas.microsoft.com/office/drawing/2014/main" id="{48CDE67E-0CD2-DF4B-A06E-5C26116C70D6}"/>
              </a:ext>
            </a:extLst>
          </p:cNvPr>
          <p:cNvSpPr/>
          <p:nvPr/>
        </p:nvSpPr>
        <p:spPr>
          <a:xfrm>
            <a:off x="502917" y="1927710"/>
            <a:ext cx="3466213" cy="3970318"/>
          </a:xfrm>
          <a:prstGeom prst="rect">
            <a:avLst/>
          </a:prstGeom>
        </p:spPr>
        <p:txBody>
          <a:bodyPr wrap="square">
            <a:spAutoFit/>
          </a:bodyPr>
          <a:lstStyle/>
          <a:p>
            <a:pPr defTabSz="609576"/>
            <a:r>
              <a:rPr lang="en-US" sz="2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 are very excited to launch a solution to help transform the food and agriculture value chain by paving the way for a more resilient, regenerative and net-zero carbon future. </a:t>
            </a:r>
          </a:p>
          <a:p>
            <a:pPr defTabSz="609576"/>
            <a:endParaRPr lang="en-US" sz="21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defTabSz="609576"/>
            <a:r>
              <a:rPr lang="en-US" sz="21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Leo Bastos</a:t>
            </a:r>
          </a:p>
          <a:p>
            <a:pPr defTabSz="609576"/>
            <a:r>
              <a:rPr lang="en-US" sz="2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Global Commercial Ecosystems Lead,</a:t>
            </a:r>
          </a:p>
          <a:p>
            <a:pPr defTabSz="609576"/>
            <a:r>
              <a:rPr lang="en-US" sz="2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Bayer Crop Science </a:t>
            </a:r>
          </a:p>
        </p:txBody>
      </p:sp>
      <p:pic>
        <p:nvPicPr>
          <p:cNvPr id="10" name="Picture 9">
            <a:extLst>
              <a:ext uri="{FF2B5EF4-FFF2-40B4-BE49-F238E27FC236}">
                <a16:creationId xmlns:a16="http://schemas.microsoft.com/office/drawing/2014/main" id="{C81C25B1-620B-B04E-8792-81F6A2694D6F}"/>
              </a:ext>
            </a:extLst>
          </p:cNvPr>
          <p:cNvPicPr>
            <a:picLocks noChangeAspect="1"/>
          </p:cNvPicPr>
          <p:nvPr/>
        </p:nvPicPr>
        <p:blipFill>
          <a:blip r:embed="rId4"/>
          <a:stretch>
            <a:fillRect/>
          </a:stretch>
        </p:blipFill>
        <p:spPr>
          <a:xfrm>
            <a:off x="1394357" y="315835"/>
            <a:ext cx="1387939" cy="1387939"/>
          </a:xfrm>
          <a:prstGeom prst="rect">
            <a:avLst/>
          </a:prstGeom>
        </p:spPr>
      </p:pic>
      <p:sp>
        <p:nvSpPr>
          <p:cNvPr id="26" name="TextBox 25">
            <a:extLst>
              <a:ext uri="{FF2B5EF4-FFF2-40B4-BE49-F238E27FC236}">
                <a16:creationId xmlns:a16="http://schemas.microsoft.com/office/drawing/2014/main" id="{699CE76C-B515-7B43-ACC9-75D4A14A80B2}"/>
              </a:ext>
            </a:extLst>
          </p:cNvPr>
          <p:cNvSpPr txBox="1"/>
          <p:nvPr/>
        </p:nvSpPr>
        <p:spPr>
          <a:xfrm>
            <a:off x="145126" y="1656262"/>
            <a:ext cx="487680" cy="923330"/>
          </a:xfrm>
          <a:prstGeom prst="rect">
            <a:avLst/>
          </a:prstGeom>
          <a:noFill/>
        </p:spPr>
        <p:txBody>
          <a:bodyPr wrap="square" rtlCol="0">
            <a:spAutoFit/>
          </a:bodyPr>
          <a:lstStyle/>
          <a:p>
            <a:pPr defTabSz="914363">
              <a:defRPr/>
            </a:pPr>
            <a:r>
              <a:rPr lang="en-US" sz="5400" b="1" dirty="0">
                <a:solidFill>
                  <a:srgbClr val="FF9900"/>
                </a:solidFill>
                <a:cs typeface="Calibri" panose="020F0502020204030204" pitchFamily="34" charset="0"/>
              </a:rPr>
              <a:t>“ </a:t>
            </a:r>
          </a:p>
        </p:txBody>
      </p:sp>
      <p:sp>
        <p:nvSpPr>
          <p:cNvPr id="2" name="Title 1">
            <a:extLst>
              <a:ext uri="{FF2B5EF4-FFF2-40B4-BE49-F238E27FC236}">
                <a16:creationId xmlns:a16="http://schemas.microsoft.com/office/drawing/2014/main" id="{F423DB82-0140-4034-83F1-F79B19617AEC}"/>
              </a:ext>
            </a:extLst>
          </p:cNvPr>
          <p:cNvSpPr>
            <a:spLocks noGrp="1"/>
          </p:cNvSpPr>
          <p:nvPr>
            <p:ph type="title"/>
          </p:nvPr>
        </p:nvSpPr>
        <p:spPr>
          <a:xfrm>
            <a:off x="5311243" y="315835"/>
            <a:ext cx="10972800" cy="598565"/>
          </a:xfrm>
        </p:spPr>
        <p:txBody>
          <a:bodyPr/>
          <a:lstStyle/>
          <a:p>
            <a:r>
              <a:rPr lang="en-US" dirty="0"/>
              <a:t>Case study: Bayer Crop Science</a:t>
            </a:r>
          </a:p>
        </p:txBody>
      </p:sp>
      <p:sp>
        <p:nvSpPr>
          <p:cNvPr id="22" name="Right Triangle 21">
            <a:extLst>
              <a:ext uri="{FF2B5EF4-FFF2-40B4-BE49-F238E27FC236}">
                <a16:creationId xmlns:a16="http://schemas.microsoft.com/office/drawing/2014/main" id="{1D4ECC2C-BC92-4834-9FCE-CFAD273897CC}"/>
              </a:ext>
            </a:extLst>
          </p:cNvPr>
          <p:cNvSpPr/>
          <p:nvPr/>
        </p:nvSpPr>
        <p:spPr>
          <a:xfrm flipH="1">
            <a:off x="3340592" y="15550"/>
            <a:ext cx="1426105" cy="6826898"/>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Tree>
    <p:extLst>
      <p:ext uri="{BB962C8B-B14F-4D97-AF65-F5344CB8AC3E}">
        <p14:creationId xmlns:p14="http://schemas.microsoft.com/office/powerpoint/2010/main" val="257828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3.95833E-6 -2.22222E-6 L -0.03672 -2.22222E-6 " pathEditMode="relative" rAng="0" ptsTypes="AA">
                                      <p:cBhvr>
                                        <p:cTn id="9" dur="600" spd="-100000" fill="hold"/>
                                        <p:tgtEl>
                                          <p:spTgt spid="23"/>
                                        </p:tgtEl>
                                        <p:attrNameLst>
                                          <p:attrName>ppt_x</p:attrName>
                                          <p:attrName>ppt_y</p:attrName>
                                        </p:attrNameLst>
                                      </p:cBhvr>
                                      <p:rCtr x="-1836" y="0"/>
                                    </p:animMotion>
                                  </p:childTnLst>
                                </p:cTn>
                              </p:par>
                              <p:par>
                                <p:cTn id="10" presetID="22" presetClass="entr" presetSubtype="8" fill="hold"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grpId="1" nodeType="withEffect">
                                  <p:stCondLst>
                                    <p:cond delay="400"/>
                                  </p:stCondLst>
                                  <p:childTnLst>
                                    <p:animMotion origin="layout" path="M 3.95833E-6 -2.22222E-6 L -0.03672 -2.22222E-6 " pathEditMode="relative" rAng="0" ptsTypes="AA">
                                      <p:cBhvr>
                                        <p:cTn id="17" dur="600" spd="-100000" fill="hold"/>
                                        <p:tgtEl>
                                          <p:spTgt spid="18"/>
                                        </p:tgtEl>
                                        <p:attrNameLst>
                                          <p:attrName>ppt_x</p:attrName>
                                          <p:attrName>ppt_y</p:attrName>
                                        </p:attrNameLst>
                                      </p:cBhvr>
                                      <p:rCtr x="-1836" y="0"/>
                                    </p:animMotion>
                                  </p:childTnLst>
                                </p:cTn>
                              </p:par>
                              <p:par>
                                <p:cTn id="18" presetID="22" presetClass="entr" presetSubtype="8" fill="hold" nodeType="withEffect">
                                  <p:stCondLst>
                                    <p:cond delay="60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42" presetClass="path" presetSubtype="0" decel="100000" fill="hold" grpId="1" nodeType="withEffect">
                                  <p:stCondLst>
                                    <p:cond delay="800"/>
                                  </p:stCondLst>
                                  <p:childTnLst>
                                    <p:animMotion origin="layout" path="M 3.95833E-6 -2.22222E-6 L -0.03672 -2.22222E-6 " pathEditMode="relative" rAng="0" ptsTypes="AA">
                                      <p:cBhvr>
                                        <p:cTn id="25" dur="600" spd="-100000" fill="hold"/>
                                        <p:tgtEl>
                                          <p:spTgt spid="29"/>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3" grpId="0"/>
      <p:bldP spid="23" grpId="1"/>
      <p:bldP spid="29" grpId="0"/>
      <p:bldP spid="2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415A86-4F3A-4C7C-86C2-4D9272723A81}"/>
              </a:ext>
            </a:extLst>
          </p:cNvPr>
          <p:cNvSpPr/>
          <p:nvPr/>
        </p:nvSpPr>
        <p:spPr>
          <a:xfrm>
            <a:off x="8210259" y="1594339"/>
            <a:ext cx="2727069" cy="4493294"/>
          </a:xfrm>
          <a:prstGeom prst="rect">
            <a:avLst/>
          </a:prstGeom>
          <a:solidFill>
            <a:srgbClr val="1438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a:extLst>
              <a:ext uri="{FF2B5EF4-FFF2-40B4-BE49-F238E27FC236}">
                <a16:creationId xmlns:a16="http://schemas.microsoft.com/office/drawing/2014/main" id="{B239EFA7-A132-441B-B65A-65DD32D643AB}"/>
              </a:ext>
            </a:extLst>
          </p:cNvPr>
          <p:cNvSpPr/>
          <p:nvPr/>
        </p:nvSpPr>
        <p:spPr>
          <a:xfrm>
            <a:off x="4736094" y="1594339"/>
            <a:ext cx="2727069" cy="4493294"/>
          </a:xfrm>
          <a:prstGeom prst="rect">
            <a:avLst/>
          </a:prstGeom>
          <a:solidFill>
            <a:srgbClr val="1438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Rectangle 10">
            <a:extLst>
              <a:ext uri="{FF2B5EF4-FFF2-40B4-BE49-F238E27FC236}">
                <a16:creationId xmlns:a16="http://schemas.microsoft.com/office/drawing/2014/main" id="{7C10F722-FDDA-4628-B3DC-4F07B7CAA33A}"/>
              </a:ext>
            </a:extLst>
          </p:cNvPr>
          <p:cNvSpPr/>
          <p:nvPr/>
        </p:nvSpPr>
        <p:spPr>
          <a:xfrm>
            <a:off x="1268889" y="1594339"/>
            <a:ext cx="2727069" cy="4493294"/>
          </a:xfrm>
          <a:prstGeom prst="rect">
            <a:avLst/>
          </a:prstGeom>
          <a:solidFill>
            <a:srgbClr val="1438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extLst>
              <a:ext uri="{FF2B5EF4-FFF2-40B4-BE49-F238E27FC236}">
                <a16:creationId xmlns:a16="http://schemas.microsoft.com/office/drawing/2014/main" id="{5DF15B78-9B71-4D50-92DF-C35829611A6F}"/>
              </a:ext>
            </a:extLst>
          </p:cNvPr>
          <p:cNvSpPr txBox="1"/>
          <p:nvPr/>
        </p:nvSpPr>
        <p:spPr>
          <a:xfrm>
            <a:off x="1770631" y="914400"/>
            <a:ext cx="1723586" cy="711410"/>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FFFFFF"/>
                </a:solidFill>
                <a:effectLst/>
                <a:uLnTx/>
                <a:uFillTx/>
                <a:latin typeface="Amazon Ember"/>
                <a:ea typeface="+mn-ea"/>
                <a:cs typeface="+mn-cs"/>
              </a:rPr>
              <a:t>Identify</a:t>
            </a:r>
            <a:endParaRPr kumimoji="0" lang="en-US" altLang="en-US" sz="24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41059E31-C03E-4D00-934C-59317FF4C25E}"/>
              </a:ext>
            </a:extLst>
          </p:cNvPr>
          <p:cNvSpPr txBox="1"/>
          <p:nvPr/>
        </p:nvSpPr>
        <p:spPr>
          <a:xfrm>
            <a:off x="5237836" y="935223"/>
            <a:ext cx="1723586" cy="711410"/>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FFFFFF"/>
                </a:solidFill>
                <a:effectLst/>
                <a:uLnTx/>
                <a:uFillTx/>
                <a:latin typeface="Amazon Ember"/>
                <a:ea typeface="+mn-ea"/>
                <a:cs typeface="+mn-cs"/>
              </a:rPr>
              <a:t>Innovate</a:t>
            </a:r>
            <a:endParaRPr kumimoji="0" lang="en-US" altLang="en-US" sz="24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3DCCEB52-DCA1-4DFA-816C-23C3087CF459}"/>
              </a:ext>
            </a:extLst>
          </p:cNvPr>
          <p:cNvSpPr txBox="1"/>
          <p:nvPr/>
        </p:nvSpPr>
        <p:spPr>
          <a:xfrm>
            <a:off x="8521954" y="914400"/>
            <a:ext cx="2094110" cy="711410"/>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FFFFFF"/>
                </a:solidFill>
                <a:effectLst/>
                <a:uLnTx/>
                <a:uFillTx/>
                <a:latin typeface="Amazon Ember"/>
                <a:ea typeface="+mn-ea"/>
                <a:cs typeface="+mn-cs"/>
              </a:rPr>
              <a:t>Implement</a:t>
            </a:r>
            <a:endParaRPr kumimoji="0" lang="en-US" altLang="en-US" sz="2400" b="1" i="0" u="none" strike="noStrike" kern="1200" cap="none" spc="0" normalizeH="0" baseline="0" noProof="0" dirty="0">
              <a:ln>
                <a:noFill/>
              </a:ln>
              <a:solidFill>
                <a:srgbClr val="FFFFFF"/>
              </a:solidFill>
              <a:effectLst/>
              <a:uLnTx/>
              <a:uFillTx/>
              <a:latin typeface="Amazon Ember"/>
              <a:ea typeface="Amazon Ember" panose="020B0603020204020204" pitchFamily="34" charset="0"/>
              <a:cs typeface="Amazon Ember" panose="020B0603020204020204" pitchFamily="34" charset="0"/>
            </a:endParaRPr>
          </a:p>
        </p:txBody>
      </p:sp>
      <p:sp>
        <p:nvSpPr>
          <p:cNvPr id="34" name="Isosceles Triangle 33">
            <a:extLst>
              <a:ext uri="{FF2B5EF4-FFF2-40B4-BE49-F238E27FC236}">
                <a16:creationId xmlns:a16="http://schemas.microsoft.com/office/drawing/2014/main" id="{AB3F7346-350D-4A7B-8504-0A4EA513BB15}"/>
              </a:ext>
            </a:extLst>
          </p:cNvPr>
          <p:cNvSpPr/>
          <p:nvPr/>
        </p:nvSpPr>
        <p:spPr>
          <a:xfrm rot="5400000">
            <a:off x="3968446" y="3537336"/>
            <a:ext cx="328451" cy="2831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5" name="Isosceles Triangle 34">
            <a:extLst>
              <a:ext uri="{FF2B5EF4-FFF2-40B4-BE49-F238E27FC236}">
                <a16:creationId xmlns:a16="http://schemas.microsoft.com/office/drawing/2014/main" id="{335E79E8-A28D-4367-A640-26575FA96CBA}"/>
              </a:ext>
            </a:extLst>
          </p:cNvPr>
          <p:cNvSpPr/>
          <p:nvPr/>
        </p:nvSpPr>
        <p:spPr>
          <a:xfrm rot="5400000">
            <a:off x="7440510" y="3537336"/>
            <a:ext cx="328451" cy="2831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90" name="Group 189">
            <a:extLst>
              <a:ext uri="{FF2B5EF4-FFF2-40B4-BE49-F238E27FC236}">
                <a16:creationId xmlns:a16="http://schemas.microsoft.com/office/drawing/2014/main" id="{AB4CE250-1843-4ED6-8C2C-F61CFE342625}"/>
              </a:ext>
            </a:extLst>
          </p:cNvPr>
          <p:cNvGrpSpPr/>
          <p:nvPr/>
        </p:nvGrpSpPr>
        <p:grpSpPr>
          <a:xfrm>
            <a:off x="1292315" y="2887611"/>
            <a:ext cx="2680217" cy="1315098"/>
            <a:chOff x="1292315" y="2887611"/>
            <a:chExt cx="2680217" cy="1315098"/>
          </a:xfrm>
        </p:grpSpPr>
        <p:sp>
          <p:nvSpPr>
            <p:cNvPr id="13" name="TextBox 12">
              <a:extLst>
                <a:ext uri="{FF2B5EF4-FFF2-40B4-BE49-F238E27FC236}">
                  <a16:creationId xmlns:a16="http://schemas.microsoft.com/office/drawing/2014/main" id="{0D1E6FD5-1C31-4C02-AB89-C81688FF9B8E}"/>
                </a:ext>
              </a:extLst>
            </p:cNvPr>
            <p:cNvSpPr txBox="1"/>
            <p:nvPr/>
          </p:nvSpPr>
          <p:spPr>
            <a:xfrm>
              <a:off x="1292315" y="3747885"/>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Generate ideas</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Brainstorm</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2" name="Straight Arrow Connector 21">
              <a:extLst>
                <a:ext uri="{FF2B5EF4-FFF2-40B4-BE49-F238E27FC236}">
                  <a16:creationId xmlns:a16="http://schemas.microsoft.com/office/drawing/2014/main" id="{4AB767D1-4183-49CC-A385-E2643C32661A}"/>
                </a:ext>
              </a:extLst>
            </p:cNvPr>
            <p:cNvCxnSpPr>
              <a:cxnSpLocks/>
            </p:cNvCxnSpPr>
            <p:nvPr/>
          </p:nvCxnSpPr>
          <p:spPr>
            <a:xfrm>
              <a:off x="2620493" y="2887611"/>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aphic 240">
              <a:extLst>
                <a:ext uri="{FF2B5EF4-FFF2-40B4-BE49-F238E27FC236}">
                  <a16:creationId xmlns:a16="http://schemas.microsoft.com/office/drawing/2014/main" id="{D74AFB08-05D6-48E0-8FC2-A43FB68C2F2A}"/>
                </a:ext>
              </a:extLst>
            </p:cNvPr>
            <p:cNvGrpSpPr>
              <a:grpSpLocks noChangeAspect="1"/>
            </p:cNvGrpSpPr>
            <p:nvPr/>
          </p:nvGrpSpPr>
          <p:grpSpPr>
            <a:xfrm>
              <a:off x="2347281" y="3204153"/>
              <a:ext cx="546424" cy="546424"/>
              <a:chOff x="6079338" y="322847"/>
              <a:chExt cx="643689" cy="643689"/>
            </a:xfrm>
          </p:grpSpPr>
          <p:sp>
            <p:nvSpPr>
              <p:cNvPr id="28" name="Freeform: Shape 27">
                <a:extLst>
                  <a:ext uri="{FF2B5EF4-FFF2-40B4-BE49-F238E27FC236}">
                    <a16:creationId xmlns:a16="http://schemas.microsoft.com/office/drawing/2014/main" id="{6601101C-9390-482F-A0CB-6E9561D0FC6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B58683A0-03AE-40B7-A80C-81B317497919}"/>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 name="Freeform: Shape 29">
                <a:extLst>
                  <a:ext uri="{FF2B5EF4-FFF2-40B4-BE49-F238E27FC236}">
                    <a16:creationId xmlns:a16="http://schemas.microsoft.com/office/drawing/2014/main" id="{0B987E19-7029-4F5C-8928-AEE1D85EFCBF}"/>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Freeform: Shape 30">
                <a:extLst>
                  <a:ext uri="{FF2B5EF4-FFF2-40B4-BE49-F238E27FC236}">
                    <a16:creationId xmlns:a16="http://schemas.microsoft.com/office/drawing/2014/main" id="{4E97A2D6-1DE5-4009-AD6F-763F0B0EB514}"/>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6" name="Freeform: Shape 35">
                <a:extLst>
                  <a:ext uri="{FF2B5EF4-FFF2-40B4-BE49-F238E27FC236}">
                    <a16:creationId xmlns:a16="http://schemas.microsoft.com/office/drawing/2014/main" id="{81D4D2D3-62B8-46DF-BB11-FFCDD0F45945}"/>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 name="Freeform: Shape 36">
                <a:extLst>
                  <a:ext uri="{FF2B5EF4-FFF2-40B4-BE49-F238E27FC236}">
                    <a16:creationId xmlns:a16="http://schemas.microsoft.com/office/drawing/2014/main" id="{15429B73-BEA3-44D9-A2D1-B36C101A8036}"/>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8" name="Freeform: Shape 37">
                <a:extLst>
                  <a:ext uri="{FF2B5EF4-FFF2-40B4-BE49-F238E27FC236}">
                    <a16:creationId xmlns:a16="http://schemas.microsoft.com/office/drawing/2014/main" id="{15FA700A-4119-47E8-80D9-A6DC708AB4B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9" name="Freeform: Shape 38">
                <a:extLst>
                  <a:ext uri="{FF2B5EF4-FFF2-40B4-BE49-F238E27FC236}">
                    <a16:creationId xmlns:a16="http://schemas.microsoft.com/office/drawing/2014/main" id="{D9860670-3A0E-4822-82C3-34C562CA44B2}"/>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0" name="Freeform: Shape 39">
                <a:extLst>
                  <a:ext uri="{FF2B5EF4-FFF2-40B4-BE49-F238E27FC236}">
                    <a16:creationId xmlns:a16="http://schemas.microsoft.com/office/drawing/2014/main" id="{F7DDC0A4-D53F-4197-A9FA-077D70189572}"/>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BD3E62FD-A5B0-46FC-8D12-845619B2DB10}"/>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2" name="Freeform: Shape 41">
                <a:extLst>
                  <a:ext uri="{FF2B5EF4-FFF2-40B4-BE49-F238E27FC236}">
                    <a16:creationId xmlns:a16="http://schemas.microsoft.com/office/drawing/2014/main" id="{14C15540-7B9D-4BFD-99BD-F3DD8A3182A9}"/>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3" name="Freeform: Shape 42">
                <a:extLst>
                  <a:ext uri="{FF2B5EF4-FFF2-40B4-BE49-F238E27FC236}">
                    <a16:creationId xmlns:a16="http://schemas.microsoft.com/office/drawing/2014/main" id="{1B042826-6642-4BF0-93D1-EE231755001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89" name="Group 188">
            <a:extLst>
              <a:ext uri="{FF2B5EF4-FFF2-40B4-BE49-F238E27FC236}">
                <a16:creationId xmlns:a16="http://schemas.microsoft.com/office/drawing/2014/main" id="{8783344C-1B79-412D-8BBC-DD898AD575F1}"/>
              </a:ext>
            </a:extLst>
          </p:cNvPr>
          <p:cNvGrpSpPr/>
          <p:nvPr/>
        </p:nvGrpSpPr>
        <p:grpSpPr>
          <a:xfrm>
            <a:off x="1268889" y="1634882"/>
            <a:ext cx="2680217" cy="1059350"/>
            <a:chOff x="1268889" y="1634882"/>
            <a:chExt cx="2680217" cy="1059350"/>
          </a:xfrm>
        </p:grpSpPr>
        <p:sp>
          <p:nvSpPr>
            <p:cNvPr id="12" name="TextBox 11">
              <a:extLst>
                <a:ext uri="{FF2B5EF4-FFF2-40B4-BE49-F238E27FC236}">
                  <a16:creationId xmlns:a16="http://schemas.microsoft.com/office/drawing/2014/main" id="{A32016D0-959C-4ED9-BC95-3520EAAC906A}"/>
                </a:ext>
              </a:extLst>
            </p:cNvPr>
            <p:cNvSpPr txBox="1"/>
            <p:nvPr/>
          </p:nvSpPr>
          <p:spPr>
            <a:xfrm>
              <a:off x="1268889" y="2239408"/>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Identify needs</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Start with the customer</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4" name="Graphic 302">
              <a:extLst>
                <a:ext uri="{FF2B5EF4-FFF2-40B4-BE49-F238E27FC236}">
                  <a16:creationId xmlns:a16="http://schemas.microsoft.com/office/drawing/2014/main" id="{20C1089C-C50A-43ED-AC95-0CAC1D399059}"/>
                </a:ext>
              </a:extLst>
            </p:cNvPr>
            <p:cNvGrpSpPr>
              <a:grpSpLocks noChangeAspect="1"/>
            </p:cNvGrpSpPr>
            <p:nvPr/>
          </p:nvGrpSpPr>
          <p:grpSpPr>
            <a:xfrm>
              <a:off x="2362356" y="1634882"/>
              <a:ext cx="535397" cy="535397"/>
              <a:chOff x="4896335" y="2246899"/>
              <a:chExt cx="643689" cy="643689"/>
            </a:xfrm>
          </p:grpSpPr>
          <p:sp>
            <p:nvSpPr>
              <p:cNvPr id="45" name="Freeform: Shape 44">
                <a:extLst>
                  <a:ext uri="{FF2B5EF4-FFF2-40B4-BE49-F238E27FC236}">
                    <a16:creationId xmlns:a16="http://schemas.microsoft.com/office/drawing/2014/main" id="{C63B59E8-E330-4035-B15B-FCB816815124}"/>
                  </a:ext>
                </a:extLst>
              </p:cNvPr>
              <p:cNvSpPr/>
              <p:nvPr/>
            </p:nvSpPr>
            <p:spPr>
              <a:xfrm>
                <a:off x="5131534" y="2520789"/>
                <a:ext cx="170578" cy="109427"/>
              </a:xfrm>
              <a:custGeom>
                <a:avLst/>
                <a:gdLst>
                  <a:gd name="connsiteX0" fmla="*/ 4897 w 170577"/>
                  <a:gd name="connsiteY0" fmla="*/ 4828 h 109427"/>
                  <a:gd name="connsiteX1" fmla="*/ 81496 w 170577"/>
                  <a:gd name="connsiteY1" fmla="*/ 107174 h 109427"/>
                  <a:gd name="connsiteX2" fmla="*/ 168394 w 170577"/>
                  <a:gd name="connsiteY2" fmla="*/ 6759 h 109427"/>
                </a:gdLst>
                <a:ahLst/>
                <a:cxnLst>
                  <a:cxn ang="0">
                    <a:pos x="connsiteX0" y="connsiteY0"/>
                  </a:cxn>
                  <a:cxn ang="0">
                    <a:pos x="connsiteX1" y="connsiteY1"/>
                  </a:cxn>
                  <a:cxn ang="0">
                    <a:pos x="connsiteX2" y="connsiteY2"/>
                  </a:cxn>
                </a:cxnLst>
                <a:rect l="l" t="t" r="r" b="b"/>
                <a:pathLst>
                  <a:path w="170577" h="109427">
                    <a:moveTo>
                      <a:pt x="4897" y="4828"/>
                    </a:moveTo>
                    <a:cubicBezTo>
                      <a:pt x="3931" y="47955"/>
                      <a:pt x="12299" y="104278"/>
                      <a:pt x="81496" y="107174"/>
                    </a:cubicBezTo>
                    <a:cubicBezTo>
                      <a:pt x="154233" y="110393"/>
                      <a:pt x="165819" y="52461"/>
                      <a:pt x="168394" y="6759"/>
                    </a:cubicBez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6" name="Freeform: Shape 45">
                <a:extLst>
                  <a:ext uri="{FF2B5EF4-FFF2-40B4-BE49-F238E27FC236}">
                    <a16:creationId xmlns:a16="http://schemas.microsoft.com/office/drawing/2014/main" id="{66FCEFFF-8C06-4852-B24B-6D07AD8703A8}"/>
                  </a:ext>
                </a:extLst>
              </p:cNvPr>
              <p:cNvSpPr/>
              <p:nvPr/>
            </p:nvSpPr>
            <p:spPr>
              <a:xfrm>
                <a:off x="5112128" y="2375177"/>
                <a:ext cx="212417" cy="167359"/>
              </a:xfrm>
              <a:custGeom>
                <a:avLst/>
                <a:gdLst>
                  <a:gd name="connsiteX0" fmla="*/ 65177 w 212417"/>
                  <a:gd name="connsiteY0" fmla="*/ 79312 h 167359"/>
                  <a:gd name="connsiteX1" fmla="*/ 160765 w 212417"/>
                  <a:gd name="connsiteY1" fmla="*/ 99910 h 167359"/>
                  <a:gd name="connsiteX2" fmla="*/ 192306 w 212417"/>
                  <a:gd name="connsiteY2" fmla="*/ 157198 h 167359"/>
                  <a:gd name="connsiteX3" fmla="*/ 202283 w 212417"/>
                  <a:gd name="connsiteY3" fmla="*/ 75128 h 167359"/>
                  <a:gd name="connsiteX4" fmla="*/ 199065 w 212417"/>
                  <a:gd name="connsiteY4" fmla="*/ 7540 h 167359"/>
                  <a:gd name="connsiteX5" fmla="*/ 145960 w 212417"/>
                  <a:gd name="connsiteY5" fmla="*/ 20736 h 167359"/>
                  <a:gd name="connsiteX6" fmla="*/ 100580 w 212417"/>
                  <a:gd name="connsiteY6" fmla="*/ 7540 h 167359"/>
                  <a:gd name="connsiteX7" fmla="*/ 40395 w 212417"/>
                  <a:gd name="connsiteY7" fmla="*/ 27495 h 167359"/>
                  <a:gd name="connsiteX8" fmla="*/ 5958 w 212417"/>
                  <a:gd name="connsiteY8" fmla="*/ 87680 h 167359"/>
                  <a:gd name="connsiteX9" fmla="*/ 24625 w 212417"/>
                  <a:gd name="connsiteY9" fmla="*/ 164279 h 167359"/>
                  <a:gd name="connsiteX10" fmla="*/ 40073 w 212417"/>
                  <a:gd name="connsiteY10" fmla="*/ 118577 h 167359"/>
                  <a:gd name="connsiteX11" fmla="*/ 65177 w 212417"/>
                  <a:gd name="connsiteY11" fmla="*/ 79312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17" h="167359">
                    <a:moveTo>
                      <a:pt x="65177" y="79312"/>
                    </a:moveTo>
                    <a:cubicBezTo>
                      <a:pt x="65177" y="79312"/>
                      <a:pt x="114741" y="108921"/>
                      <a:pt x="160765" y="99910"/>
                    </a:cubicBezTo>
                    <a:cubicBezTo>
                      <a:pt x="160765" y="99910"/>
                      <a:pt x="175248" y="163957"/>
                      <a:pt x="192306" y="157198"/>
                    </a:cubicBezTo>
                    <a:cubicBezTo>
                      <a:pt x="199708" y="154302"/>
                      <a:pt x="216444" y="107634"/>
                      <a:pt x="202283" y="75128"/>
                    </a:cubicBezTo>
                    <a:cubicBezTo>
                      <a:pt x="188122" y="42622"/>
                      <a:pt x="210651" y="41978"/>
                      <a:pt x="199065" y="7540"/>
                    </a:cubicBezTo>
                    <a:cubicBezTo>
                      <a:pt x="195202" y="-4368"/>
                      <a:pt x="157225" y="27173"/>
                      <a:pt x="145960" y="20736"/>
                    </a:cubicBezTo>
                    <a:cubicBezTo>
                      <a:pt x="134696" y="14299"/>
                      <a:pt x="116994" y="8506"/>
                      <a:pt x="100580" y="7540"/>
                    </a:cubicBezTo>
                    <a:cubicBezTo>
                      <a:pt x="75476" y="6253"/>
                      <a:pt x="48120" y="20736"/>
                      <a:pt x="40395" y="27495"/>
                    </a:cubicBezTo>
                    <a:cubicBezTo>
                      <a:pt x="22694" y="42622"/>
                      <a:pt x="12395" y="52599"/>
                      <a:pt x="5958" y="87680"/>
                    </a:cubicBezTo>
                    <a:cubicBezTo>
                      <a:pt x="2739" y="106025"/>
                      <a:pt x="5636" y="161704"/>
                      <a:pt x="24625" y="164279"/>
                    </a:cubicBezTo>
                    <a:cubicBezTo>
                      <a:pt x="29453" y="164922"/>
                      <a:pt x="15935" y="135313"/>
                      <a:pt x="40073" y="118577"/>
                    </a:cubicBezTo>
                    <a:cubicBezTo>
                      <a:pt x="62281" y="102485"/>
                      <a:pt x="45545" y="60645"/>
                      <a:pt x="65177" y="79312"/>
                    </a:cubicBez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Freeform: Shape 46">
                <a:extLst>
                  <a:ext uri="{FF2B5EF4-FFF2-40B4-BE49-F238E27FC236}">
                    <a16:creationId xmlns:a16="http://schemas.microsoft.com/office/drawing/2014/main" id="{FBABC586-40B0-412C-BC84-E7F741DCDE24}"/>
                  </a:ext>
                </a:extLst>
              </p:cNvPr>
              <p:cNvSpPr/>
              <p:nvPr/>
            </p:nvSpPr>
            <p:spPr>
              <a:xfrm>
                <a:off x="5163144" y="2609618"/>
                <a:ext cx="102990" cy="64369"/>
              </a:xfrm>
              <a:custGeom>
                <a:avLst/>
                <a:gdLst>
                  <a:gd name="connsiteX0" fmla="*/ 4828 w 102990"/>
                  <a:gd name="connsiteY0" fmla="*/ 4828 h 64368"/>
                  <a:gd name="connsiteX1" fmla="*/ 4828 w 102990"/>
                  <a:gd name="connsiteY1" fmla="*/ 26391 h 64368"/>
                  <a:gd name="connsiteX2" fmla="*/ 11265 w 102990"/>
                  <a:gd name="connsiteY2" fmla="*/ 36690 h 64368"/>
                  <a:gd name="connsiteX3" fmla="*/ 93657 w 102990"/>
                  <a:gd name="connsiteY3" fmla="*/ 36690 h 64368"/>
                  <a:gd name="connsiteX4" fmla="*/ 100094 w 102990"/>
                  <a:gd name="connsiteY4" fmla="*/ 26391 h 64368"/>
                  <a:gd name="connsiteX5" fmla="*/ 100094 w 102990"/>
                  <a:gd name="connsiteY5"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64368">
                    <a:moveTo>
                      <a:pt x="4828" y="4828"/>
                    </a:moveTo>
                    <a:lnTo>
                      <a:pt x="4828" y="26391"/>
                    </a:lnTo>
                    <a:lnTo>
                      <a:pt x="11265" y="36690"/>
                    </a:lnTo>
                    <a:cubicBezTo>
                      <a:pt x="30253" y="67587"/>
                      <a:pt x="74990" y="67587"/>
                      <a:pt x="93657" y="36690"/>
                    </a:cubicBezTo>
                    <a:lnTo>
                      <a:pt x="100094" y="26391"/>
                    </a:lnTo>
                    <a:lnTo>
                      <a:pt x="100094" y="4828"/>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8" name="Freeform: Shape 47">
                <a:extLst>
                  <a:ext uri="{FF2B5EF4-FFF2-40B4-BE49-F238E27FC236}">
                    <a16:creationId xmlns:a16="http://schemas.microsoft.com/office/drawing/2014/main" id="{FD73152A-CC2E-4ABF-8A82-AE81F0B2D602}"/>
                  </a:ext>
                </a:extLst>
              </p:cNvPr>
              <p:cNvSpPr/>
              <p:nvPr/>
            </p:nvSpPr>
            <p:spPr>
              <a:xfrm>
                <a:off x="5035674" y="2628285"/>
                <a:ext cx="363684" cy="180233"/>
              </a:xfrm>
              <a:custGeom>
                <a:avLst/>
                <a:gdLst>
                  <a:gd name="connsiteX0" fmla="*/ 132298 w 363684"/>
                  <a:gd name="connsiteY0" fmla="*/ 8046 h 180232"/>
                  <a:gd name="connsiteX1" fmla="*/ 22227 w 363684"/>
                  <a:gd name="connsiteY1" fmla="*/ 61472 h 180232"/>
                  <a:gd name="connsiteX2" fmla="*/ 4847 w 363684"/>
                  <a:gd name="connsiteY2" fmla="*/ 176049 h 180232"/>
                  <a:gd name="connsiteX3" fmla="*/ 358876 w 363684"/>
                  <a:gd name="connsiteY3" fmla="*/ 176049 h 180232"/>
                  <a:gd name="connsiteX4" fmla="*/ 341497 w 363684"/>
                  <a:gd name="connsiteY4" fmla="*/ 61472 h 180232"/>
                  <a:gd name="connsiteX5" fmla="*/ 228207 w 363684"/>
                  <a:gd name="connsiteY5"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80232">
                    <a:moveTo>
                      <a:pt x="132298" y="8046"/>
                    </a:moveTo>
                    <a:cubicBezTo>
                      <a:pt x="107516" y="11265"/>
                      <a:pt x="46365" y="28644"/>
                      <a:pt x="22227" y="61472"/>
                    </a:cubicBezTo>
                    <a:cubicBezTo>
                      <a:pt x="8066" y="81105"/>
                      <a:pt x="4525" y="102347"/>
                      <a:pt x="4847" y="176049"/>
                    </a:cubicBezTo>
                    <a:lnTo>
                      <a:pt x="358876" y="176049"/>
                    </a:lnTo>
                    <a:cubicBezTo>
                      <a:pt x="359198" y="102347"/>
                      <a:pt x="360164" y="94300"/>
                      <a:pt x="341497" y="61472"/>
                    </a:cubicBezTo>
                    <a:cubicBezTo>
                      <a:pt x="321542" y="26069"/>
                      <a:pt x="252668" y="7724"/>
                      <a:pt x="228207" y="4828"/>
                    </a:cubicBez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1A3078D5-F964-4E53-BD08-3011D2A0246E}"/>
                  </a:ext>
                </a:extLst>
              </p:cNvPr>
              <p:cNvSpPr/>
              <p:nvPr/>
            </p:nvSpPr>
            <p:spPr>
              <a:xfrm>
                <a:off x="5109396"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EB162BFA-D224-4679-A7E7-ACE95559268E}"/>
                  </a:ext>
                </a:extLst>
              </p:cNvPr>
              <p:cNvSpPr/>
              <p:nvPr/>
            </p:nvSpPr>
            <p:spPr>
              <a:xfrm>
                <a:off x="5311193"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AC139F7D-5461-4C61-8659-583F4A07D564}"/>
                  </a:ext>
                </a:extLst>
              </p:cNvPr>
              <p:cNvSpPr/>
              <p:nvPr/>
            </p:nvSpPr>
            <p:spPr>
              <a:xfrm>
                <a:off x="5142546" y="2649526"/>
                <a:ext cx="144830" cy="57932"/>
              </a:xfrm>
              <a:custGeom>
                <a:avLst/>
                <a:gdLst>
                  <a:gd name="connsiteX0" fmla="*/ 4828 w 144830"/>
                  <a:gd name="connsiteY0" fmla="*/ 8046 h 57932"/>
                  <a:gd name="connsiteX1" fmla="*/ 14805 w 144830"/>
                  <a:gd name="connsiteY1" fmla="*/ 47633 h 57932"/>
                  <a:gd name="connsiteX2" fmla="*/ 27679 w 144830"/>
                  <a:gd name="connsiteY2" fmla="*/ 52461 h 57932"/>
                  <a:gd name="connsiteX3" fmla="*/ 60829 w 144830"/>
                  <a:gd name="connsiteY3" fmla="*/ 29288 h 57932"/>
                  <a:gd name="connsiteX4" fmla="*/ 80139 w 144830"/>
                  <a:gd name="connsiteY4" fmla="*/ 29288 h 57932"/>
                  <a:gd name="connsiteX5" fmla="*/ 111680 w 144830"/>
                  <a:gd name="connsiteY5" fmla="*/ 51173 h 57932"/>
                  <a:gd name="connsiteX6" fmla="*/ 124232 w 144830"/>
                  <a:gd name="connsiteY6" fmla="*/ 47311 h 57932"/>
                  <a:gd name="connsiteX7" fmla="*/ 140324 w 144830"/>
                  <a:gd name="connsiteY7" fmla="*/ 4828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30" h="57932">
                    <a:moveTo>
                      <a:pt x="4828" y="8046"/>
                    </a:moveTo>
                    <a:lnTo>
                      <a:pt x="14805" y="47633"/>
                    </a:lnTo>
                    <a:cubicBezTo>
                      <a:pt x="16092" y="53426"/>
                      <a:pt x="22851" y="56001"/>
                      <a:pt x="27679" y="52461"/>
                    </a:cubicBezTo>
                    <a:lnTo>
                      <a:pt x="60829" y="29288"/>
                    </a:lnTo>
                    <a:cubicBezTo>
                      <a:pt x="66622" y="25426"/>
                      <a:pt x="74346" y="25426"/>
                      <a:pt x="80139" y="29288"/>
                    </a:cubicBezTo>
                    <a:lnTo>
                      <a:pt x="111680" y="51173"/>
                    </a:lnTo>
                    <a:cubicBezTo>
                      <a:pt x="116186" y="54392"/>
                      <a:pt x="122301" y="52461"/>
                      <a:pt x="124232" y="47311"/>
                    </a:cubicBezTo>
                    <a:lnTo>
                      <a:pt x="140324" y="4828"/>
                    </a:lnTo>
                  </a:path>
                </a:pathLst>
              </a:custGeom>
              <a:no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8C5A2B4C-BC74-49DF-AF16-E92F04F9DFC3}"/>
                  </a:ext>
                </a:extLst>
              </p:cNvPr>
              <p:cNvSpPr/>
              <p:nvPr/>
            </p:nvSpPr>
            <p:spPr>
              <a:xfrm>
                <a:off x="5222011" y="2704884"/>
                <a:ext cx="12874" cy="102990"/>
              </a:xfrm>
              <a:custGeom>
                <a:avLst/>
                <a:gdLst>
                  <a:gd name="connsiteX0" fmla="*/ 10973 w 12873"/>
                  <a:gd name="connsiteY0" fmla="*/ 4828 h 102990"/>
                  <a:gd name="connsiteX1" fmla="*/ 4858 w 12873"/>
                  <a:gd name="connsiteY1" fmla="*/ 18989 h 102990"/>
                  <a:gd name="connsiteX2" fmla="*/ 10973 w 12873"/>
                  <a:gd name="connsiteY2" fmla="*/ 99450 h 102990"/>
                </a:gdLst>
                <a:ahLst/>
                <a:cxnLst>
                  <a:cxn ang="0">
                    <a:pos x="connsiteX0" y="connsiteY0"/>
                  </a:cxn>
                  <a:cxn ang="0">
                    <a:pos x="connsiteX1" y="connsiteY1"/>
                  </a:cxn>
                  <a:cxn ang="0">
                    <a:pos x="connsiteX2" y="connsiteY2"/>
                  </a:cxn>
                </a:cxnLst>
                <a:rect l="l" t="t" r="r" b="b"/>
                <a:pathLst>
                  <a:path w="12873" h="102990">
                    <a:moveTo>
                      <a:pt x="10973" y="4828"/>
                    </a:moveTo>
                    <a:cubicBezTo>
                      <a:pt x="6789" y="8368"/>
                      <a:pt x="4536" y="13517"/>
                      <a:pt x="4858" y="18989"/>
                    </a:cubicBezTo>
                    <a:lnTo>
                      <a:pt x="10973" y="99450"/>
                    </a:lnTo>
                  </a:path>
                </a:pathLst>
              </a:custGeom>
              <a:no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939D458A-B3C8-4A3C-A953-06C7483E7054}"/>
                  </a:ext>
                </a:extLst>
              </p:cNvPr>
              <p:cNvSpPr/>
              <p:nvPr/>
            </p:nvSpPr>
            <p:spPr>
              <a:xfrm>
                <a:off x="5184386" y="2703275"/>
                <a:ext cx="12874" cy="102990"/>
              </a:xfrm>
              <a:custGeom>
                <a:avLst/>
                <a:gdLst>
                  <a:gd name="connsiteX0" fmla="*/ 4828 w 12873"/>
                  <a:gd name="connsiteY0" fmla="*/ 4828 h 102990"/>
                  <a:gd name="connsiteX1" fmla="*/ 10943 w 12873"/>
                  <a:gd name="connsiteY1" fmla="*/ 18989 h 102990"/>
                  <a:gd name="connsiteX2" fmla="*/ 4828 w 12873"/>
                  <a:gd name="connsiteY2" fmla="*/ 99450 h 102990"/>
                </a:gdLst>
                <a:ahLst/>
                <a:cxnLst>
                  <a:cxn ang="0">
                    <a:pos x="connsiteX0" y="connsiteY0"/>
                  </a:cxn>
                  <a:cxn ang="0">
                    <a:pos x="connsiteX1" y="connsiteY1"/>
                  </a:cxn>
                  <a:cxn ang="0">
                    <a:pos x="connsiteX2" y="connsiteY2"/>
                  </a:cxn>
                </a:cxnLst>
                <a:rect l="l" t="t" r="r" b="b"/>
                <a:pathLst>
                  <a:path w="12873" h="102990">
                    <a:moveTo>
                      <a:pt x="4828" y="4828"/>
                    </a:moveTo>
                    <a:cubicBezTo>
                      <a:pt x="9012" y="8368"/>
                      <a:pt x="11265" y="13517"/>
                      <a:pt x="10943" y="18989"/>
                    </a:cubicBezTo>
                    <a:lnTo>
                      <a:pt x="4828" y="99450"/>
                    </a:lnTo>
                  </a:path>
                </a:pathLst>
              </a:custGeom>
              <a:no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45E815F4-11B1-4B98-8F33-2BBE50C819D4}"/>
                  </a:ext>
                </a:extLst>
              </p:cNvPr>
              <p:cNvSpPr/>
              <p:nvPr/>
            </p:nvSpPr>
            <p:spPr>
              <a:xfrm>
                <a:off x="5170225"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53F52677-0A3F-4BE7-BECE-504464D4F9FD}"/>
                  </a:ext>
                </a:extLst>
              </p:cNvPr>
              <p:cNvSpPr/>
              <p:nvPr/>
            </p:nvSpPr>
            <p:spPr>
              <a:xfrm>
                <a:off x="5228157"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F3F9295F-5FCA-4C23-8BD1-3558D0C5B724}"/>
                  </a:ext>
                </a:extLst>
              </p:cNvPr>
              <p:cNvSpPr/>
              <p:nvPr/>
            </p:nvSpPr>
            <p:spPr>
              <a:xfrm>
                <a:off x="5268065" y="2460926"/>
                <a:ext cx="32184" cy="16092"/>
              </a:xfrm>
              <a:custGeom>
                <a:avLst/>
                <a:gdLst>
                  <a:gd name="connsiteX0" fmla="*/ 4828 w 32184"/>
                  <a:gd name="connsiteY0" fmla="*/ 14161 h 16092"/>
                  <a:gd name="connsiteX1" fmla="*/ 28322 w 32184"/>
                  <a:gd name="connsiteY1" fmla="*/ 4828 h 16092"/>
                </a:gdLst>
                <a:ahLst/>
                <a:cxnLst>
                  <a:cxn ang="0">
                    <a:pos x="connsiteX0" y="connsiteY0"/>
                  </a:cxn>
                  <a:cxn ang="0">
                    <a:pos x="connsiteX1" y="connsiteY1"/>
                  </a:cxn>
                </a:cxnLst>
                <a:rect l="l" t="t" r="r" b="b"/>
                <a:pathLst>
                  <a:path w="32184" h="16092">
                    <a:moveTo>
                      <a:pt x="4828" y="14161"/>
                    </a:moveTo>
                    <a:cubicBezTo>
                      <a:pt x="4828" y="14161"/>
                      <a:pt x="13839" y="13517"/>
                      <a:pt x="28322" y="4828"/>
                    </a:cubicBez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B195D6FE-A896-4951-B93A-04E5CDCEA3AF}"/>
                  </a:ext>
                </a:extLst>
              </p:cNvPr>
              <p:cNvSpPr/>
              <p:nvPr/>
            </p:nvSpPr>
            <p:spPr>
              <a:xfrm>
                <a:off x="5204018" y="2403959"/>
                <a:ext cx="45058" cy="12874"/>
              </a:xfrm>
              <a:custGeom>
                <a:avLst/>
                <a:gdLst>
                  <a:gd name="connsiteX0" fmla="*/ 40552 w 45058"/>
                  <a:gd name="connsiteY0" fmla="*/ 4828 h 12873"/>
                  <a:gd name="connsiteX1" fmla="*/ 4828 w 45058"/>
                  <a:gd name="connsiteY1" fmla="*/ 9977 h 12873"/>
                </a:gdLst>
                <a:ahLst/>
                <a:cxnLst>
                  <a:cxn ang="0">
                    <a:pos x="connsiteX0" y="connsiteY0"/>
                  </a:cxn>
                  <a:cxn ang="0">
                    <a:pos x="connsiteX1" y="connsiteY1"/>
                  </a:cxn>
                </a:cxnLst>
                <a:rect l="l" t="t" r="r" b="b"/>
                <a:pathLst>
                  <a:path w="45058" h="12873">
                    <a:moveTo>
                      <a:pt x="40552" y="4828"/>
                    </a:moveTo>
                    <a:cubicBezTo>
                      <a:pt x="31541" y="7402"/>
                      <a:pt x="19633" y="9655"/>
                      <a:pt x="4828" y="9977"/>
                    </a:cubicBez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1" name="Group 190">
            <a:extLst>
              <a:ext uri="{FF2B5EF4-FFF2-40B4-BE49-F238E27FC236}">
                <a16:creationId xmlns:a16="http://schemas.microsoft.com/office/drawing/2014/main" id="{9E75D74D-FFBC-4D35-BF4B-B97967D7C494}"/>
              </a:ext>
            </a:extLst>
          </p:cNvPr>
          <p:cNvGrpSpPr/>
          <p:nvPr/>
        </p:nvGrpSpPr>
        <p:grpSpPr>
          <a:xfrm>
            <a:off x="1315741" y="4347093"/>
            <a:ext cx="2680217" cy="1397286"/>
            <a:chOff x="1315741" y="4347093"/>
            <a:chExt cx="2680217" cy="1397286"/>
          </a:xfrm>
        </p:grpSpPr>
        <p:sp>
          <p:nvSpPr>
            <p:cNvPr id="14" name="TextBox 13">
              <a:extLst>
                <a:ext uri="{FF2B5EF4-FFF2-40B4-BE49-F238E27FC236}">
                  <a16:creationId xmlns:a16="http://schemas.microsoft.com/office/drawing/2014/main" id="{233BC796-E2BF-46C5-AC95-2E6674B9B4CB}"/>
                </a:ext>
              </a:extLst>
            </p:cNvPr>
            <p:cNvSpPr txBox="1"/>
            <p:nvPr/>
          </p:nvSpPr>
          <p:spPr>
            <a:xfrm>
              <a:off x="1315741" y="5289555"/>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Evaluate opportunity</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Answer the 5 questions</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Arrow Connector 22">
              <a:extLst>
                <a:ext uri="{FF2B5EF4-FFF2-40B4-BE49-F238E27FC236}">
                  <a16:creationId xmlns:a16="http://schemas.microsoft.com/office/drawing/2014/main" id="{2296023A-CFDB-4F5B-9A10-4C5562302028}"/>
                </a:ext>
              </a:extLst>
            </p:cNvPr>
            <p:cNvCxnSpPr>
              <a:cxnSpLocks/>
            </p:cNvCxnSpPr>
            <p:nvPr/>
          </p:nvCxnSpPr>
          <p:spPr>
            <a:xfrm>
              <a:off x="2620493" y="4347093"/>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aphic 114">
              <a:extLst>
                <a:ext uri="{FF2B5EF4-FFF2-40B4-BE49-F238E27FC236}">
                  <a16:creationId xmlns:a16="http://schemas.microsoft.com/office/drawing/2014/main" id="{36DEBB39-A56B-4B7F-9F33-35B34FC37ACA}"/>
                </a:ext>
              </a:extLst>
            </p:cNvPr>
            <p:cNvGrpSpPr>
              <a:grpSpLocks noChangeAspect="1"/>
            </p:cNvGrpSpPr>
            <p:nvPr/>
          </p:nvGrpSpPr>
          <p:grpSpPr>
            <a:xfrm>
              <a:off x="2355309" y="4671280"/>
              <a:ext cx="538564" cy="538564"/>
              <a:chOff x="2842202" y="1547156"/>
              <a:chExt cx="643689" cy="643689"/>
            </a:xfrm>
          </p:grpSpPr>
          <p:sp>
            <p:nvSpPr>
              <p:cNvPr id="59" name="Freeform: Shape 58">
                <a:extLst>
                  <a:ext uri="{FF2B5EF4-FFF2-40B4-BE49-F238E27FC236}">
                    <a16:creationId xmlns:a16="http://schemas.microsoft.com/office/drawing/2014/main" id="{909B1937-F12D-4694-9DFD-2677A1E6F6CF}"/>
                  </a:ext>
                </a:extLst>
              </p:cNvPr>
              <p:cNvSpPr/>
              <p:nvPr/>
            </p:nvSpPr>
            <p:spPr>
              <a:xfrm>
                <a:off x="3069542" y="169969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E7BE83A5-7F90-4A1F-8E16-3DE650521CDF}"/>
                  </a:ext>
                </a:extLst>
              </p:cNvPr>
              <p:cNvSpPr/>
              <p:nvPr/>
            </p:nvSpPr>
            <p:spPr>
              <a:xfrm>
                <a:off x="3117819" y="164659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1" name="Freeform: Shape 60">
                <a:extLst>
                  <a:ext uri="{FF2B5EF4-FFF2-40B4-BE49-F238E27FC236}">
                    <a16:creationId xmlns:a16="http://schemas.microsoft.com/office/drawing/2014/main" id="{B19CF53E-966A-4B4B-AC6F-1583A8AEFBBD}"/>
                  </a:ext>
                </a:extLst>
              </p:cNvPr>
              <p:cNvSpPr/>
              <p:nvPr/>
            </p:nvSpPr>
            <p:spPr>
              <a:xfrm>
                <a:off x="2934367" y="1622452"/>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2" name="Freeform: Shape 61">
                <a:extLst>
                  <a:ext uri="{FF2B5EF4-FFF2-40B4-BE49-F238E27FC236}">
                    <a16:creationId xmlns:a16="http://schemas.microsoft.com/office/drawing/2014/main" id="{17954AA7-DA10-4E70-9D00-BD956413F773}"/>
                  </a:ext>
                </a:extLst>
              </p:cNvPr>
              <p:cNvSpPr/>
              <p:nvPr/>
            </p:nvSpPr>
            <p:spPr>
              <a:xfrm>
                <a:off x="3156859" y="1727466"/>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3" name="Freeform: Shape 62">
                <a:extLst>
                  <a:ext uri="{FF2B5EF4-FFF2-40B4-BE49-F238E27FC236}">
                    <a16:creationId xmlns:a16="http://schemas.microsoft.com/office/drawing/2014/main" id="{BB2AA1F1-858C-498A-A7DB-8EE2EB692CA6}"/>
                  </a:ext>
                </a:extLst>
              </p:cNvPr>
              <p:cNvSpPr/>
              <p:nvPr/>
            </p:nvSpPr>
            <p:spPr>
              <a:xfrm>
                <a:off x="3036639" y="1753256"/>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4" name="Freeform: Shape 63">
                <a:extLst>
                  <a:ext uri="{FF2B5EF4-FFF2-40B4-BE49-F238E27FC236}">
                    <a16:creationId xmlns:a16="http://schemas.microsoft.com/office/drawing/2014/main" id="{D466C06A-D8CB-4417-98D3-9E2B52CB52D9}"/>
                  </a:ext>
                </a:extLst>
              </p:cNvPr>
              <p:cNvSpPr/>
              <p:nvPr/>
            </p:nvSpPr>
            <p:spPr>
              <a:xfrm>
                <a:off x="3104391" y="1748396"/>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5" name="Freeform: Shape 64">
                <a:extLst>
                  <a:ext uri="{FF2B5EF4-FFF2-40B4-BE49-F238E27FC236}">
                    <a16:creationId xmlns:a16="http://schemas.microsoft.com/office/drawing/2014/main" id="{54163FED-48FB-4292-9455-F44766CB25DF}"/>
                  </a:ext>
                </a:extLst>
              </p:cNvPr>
              <p:cNvSpPr/>
              <p:nvPr/>
            </p:nvSpPr>
            <p:spPr>
              <a:xfrm>
                <a:off x="3028498" y="183402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6" name="Freeform: Shape 65">
                <a:extLst>
                  <a:ext uri="{FF2B5EF4-FFF2-40B4-BE49-F238E27FC236}">
                    <a16:creationId xmlns:a16="http://schemas.microsoft.com/office/drawing/2014/main" id="{862C060D-78ED-4998-96AE-A8B7D844E74F}"/>
                  </a:ext>
                </a:extLst>
              </p:cNvPr>
              <p:cNvSpPr/>
              <p:nvPr/>
            </p:nvSpPr>
            <p:spPr>
              <a:xfrm>
                <a:off x="2975394" y="178574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7" name="Freeform: Shape 66">
                <a:extLst>
                  <a:ext uri="{FF2B5EF4-FFF2-40B4-BE49-F238E27FC236}">
                    <a16:creationId xmlns:a16="http://schemas.microsoft.com/office/drawing/2014/main" id="{4D1A601D-F111-4668-908B-523A44EC51D3}"/>
                  </a:ext>
                </a:extLst>
              </p:cNvPr>
              <p:cNvSpPr/>
              <p:nvPr/>
            </p:nvSpPr>
            <p:spPr>
              <a:xfrm>
                <a:off x="3003835" y="169501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40CF5536-AF28-4907-B417-9DD353A6C244}"/>
                  </a:ext>
                </a:extLst>
              </p:cNvPr>
              <p:cNvSpPr/>
              <p:nvPr/>
            </p:nvSpPr>
            <p:spPr>
              <a:xfrm>
                <a:off x="3075539" y="1774056"/>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B5EDCA5F-CD7B-47F0-B6AE-6758F1F7A47F}"/>
                  </a:ext>
                </a:extLst>
              </p:cNvPr>
              <p:cNvSpPr/>
              <p:nvPr/>
            </p:nvSpPr>
            <p:spPr>
              <a:xfrm>
                <a:off x="3229703" y="1774056"/>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8E46A4EB-14AE-42E1-A239-E3ED4AC1CC78}"/>
                  </a:ext>
                </a:extLst>
              </p:cNvPr>
              <p:cNvSpPr/>
              <p:nvPr/>
            </p:nvSpPr>
            <p:spPr>
              <a:xfrm>
                <a:off x="3176598" y="195879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F7E931A1-199B-4F19-84D8-F4B9C2F3BE41}"/>
                  </a:ext>
                </a:extLst>
              </p:cNvPr>
              <p:cNvSpPr/>
              <p:nvPr/>
            </p:nvSpPr>
            <p:spPr>
              <a:xfrm>
                <a:off x="3176598" y="204923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FCFBD649-865F-489D-9C2E-DC867F4EBA8D}"/>
                  </a:ext>
                </a:extLst>
              </p:cNvPr>
              <p:cNvSpPr/>
              <p:nvPr/>
            </p:nvSpPr>
            <p:spPr>
              <a:xfrm>
                <a:off x="3176598" y="1915346"/>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A026F7B3-F521-4AD6-9107-F82DE6155E93}"/>
                  </a:ext>
                </a:extLst>
              </p:cNvPr>
              <p:cNvSpPr/>
              <p:nvPr/>
            </p:nvSpPr>
            <p:spPr>
              <a:xfrm>
                <a:off x="3176598" y="20057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4" name="Freeform: Shape 73">
                <a:extLst>
                  <a:ext uri="{FF2B5EF4-FFF2-40B4-BE49-F238E27FC236}">
                    <a16:creationId xmlns:a16="http://schemas.microsoft.com/office/drawing/2014/main" id="{9D7FAF79-CFFB-4188-853C-7F50622938E0}"/>
                  </a:ext>
                </a:extLst>
              </p:cNvPr>
              <p:cNvSpPr/>
              <p:nvPr/>
            </p:nvSpPr>
            <p:spPr>
              <a:xfrm>
                <a:off x="3176598" y="1868357"/>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D2B5A306-11BC-42AF-BD1A-003F1BC38BF9}"/>
                  </a:ext>
                </a:extLst>
              </p:cNvPr>
              <p:cNvSpPr/>
              <p:nvPr/>
            </p:nvSpPr>
            <p:spPr>
              <a:xfrm>
                <a:off x="3108689" y="1851299"/>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9DB086AC-A092-44FB-98E4-3662CD90EB06}"/>
                  </a:ext>
                </a:extLst>
              </p:cNvPr>
              <p:cNvSpPr/>
              <p:nvPr/>
            </p:nvSpPr>
            <p:spPr>
              <a:xfrm>
                <a:off x="3108689" y="2029923"/>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0FE86CFE-4B1C-43DF-8186-DA1EE5AFF137}"/>
                  </a:ext>
                </a:extLst>
              </p:cNvPr>
              <p:cNvSpPr/>
              <p:nvPr/>
            </p:nvSpPr>
            <p:spPr>
              <a:xfrm>
                <a:off x="3115770" y="1940450"/>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8" name="Freeform: Shape 77">
                <a:extLst>
                  <a:ext uri="{FF2B5EF4-FFF2-40B4-BE49-F238E27FC236}">
                    <a16:creationId xmlns:a16="http://schemas.microsoft.com/office/drawing/2014/main" id="{750A2F65-01BA-43F0-B23A-8A0627A2A287}"/>
                  </a:ext>
                </a:extLst>
              </p:cNvPr>
              <p:cNvSpPr/>
              <p:nvPr/>
            </p:nvSpPr>
            <p:spPr>
              <a:xfrm>
                <a:off x="3115770" y="1940450"/>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2" name="Group 191">
            <a:extLst>
              <a:ext uri="{FF2B5EF4-FFF2-40B4-BE49-F238E27FC236}">
                <a16:creationId xmlns:a16="http://schemas.microsoft.com/office/drawing/2014/main" id="{C6A8F6FC-4FD6-4458-8E88-2AD83F4E7DE8}"/>
              </a:ext>
            </a:extLst>
          </p:cNvPr>
          <p:cNvGrpSpPr/>
          <p:nvPr/>
        </p:nvGrpSpPr>
        <p:grpSpPr>
          <a:xfrm>
            <a:off x="4736094" y="1723859"/>
            <a:ext cx="2680217" cy="965658"/>
            <a:chOff x="4736094" y="1723859"/>
            <a:chExt cx="2680217" cy="965658"/>
          </a:xfrm>
        </p:grpSpPr>
        <p:sp>
          <p:nvSpPr>
            <p:cNvPr id="15" name="TextBox 14">
              <a:extLst>
                <a:ext uri="{FF2B5EF4-FFF2-40B4-BE49-F238E27FC236}">
                  <a16:creationId xmlns:a16="http://schemas.microsoft.com/office/drawing/2014/main" id="{BD88FDD8-385E-42B0-B333-D368121670D3}"/>
                </a:ext>
              </a:extLst>
            </p:cNvPr>
            <p:cNvSpPr txBox="1"/>
            <p:nvPr/>
          </p:nvSpPr>
          <p:spPr>
            <a:xfrm>
              <a:off x="4736094" y="2234693"/>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Discover solutions</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PR, FAQs, visuals</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9" name="Graphic 312">
              <a:extLst>
                <a:ext uri="{FF2B5EF4-FFF2-40B4-BE49-F238E27FC236}">
                  <a16:creationId xmlns:a16="http://schemas.microsoft.com/office/drawing/2014/main" id="{62ACDC73-30D4-430B-ACED-E4C35748D607}"/>
                </a:ext>
              </a:extLst>
            </p:cNvPr>
            <p:cNvGrpSpPr>
              <a:grpSpLocks noChangeAspect="1"/>
            </p:cNvGrpSpPr>
            <p:nvPr/>
          </p:nvGrpSpPr>
          <p:grpSpPr>
            <a:xfrm>
              <a:off x="5860854" y="1723859"/>
              <a:ext cx="532517" cy="532517"/>
              <a:chOff x="7760465" y="2246899"/>
              <a:chExt cx="643689" cy="643689"/>
            </a:xfrm>
          </p:grpSpPr>
          <p:sp>
            <p:nvSpPr>
              <p:cNvPr id="80" name="Freeform: Shape 79">
                <a:extLst>
                  <a:ext uri="{FF2B5EF4-FFF2-40B4-BE49-F238E27FC236}">
                    <a16:creationId xmlns:a16="http://schemas.microsoft.com/office/drawing/2014/main" id="{F70291A7-D833-4949-A75C-084EA69B938A}"/>
                  </a:ext>
                </a:extLst>
              </p:cNvPr>
              <p:cNvSpPr/>
              <p:nvPr/>
            </p:nvSpPr>
            <p:spPr>
              <a:xfrm>
                <a:off x="7910445" y="2363729"/>
                <a:ext cx="186670" cy="363684"/>
              </a:xfrm>
              <a:custGeom>
                <a:avLst/>
                <a:gdLst>
                  <a:gd name="connsiteX0" fmla="*/ 177980 w 186669"/>
                  <a:gd name="connsiteY0" fmla="*/ 359822 h 363684"/>
                  <a:gd name="connsiteX1" fmla="*/ 4828 w 186669"/>
                  <a:gd name="connsiteY1" fmla="*/ 359822 h 363684"/>
                  <a:gd name="connsiteX2" fmla="*/ 4828 w 186669"/>
                  <a:gd name="connsiteY2" fmla="*/ 4828 h 363684"/>
                  <a:gd name="connsiteX3" fmla="*/ 181842 w 186669"/>
                  <a:gd name="connsiteY3" fmla="*/ 192785 h 363684"/>
                </a:gdLst>
                <a:ahLst/>
                <a:cxnLst>
                  <a:cxn ang="0">
                    <a:pos x="connsiteX0" y="connsiteY0"/>
                  </a:cxn>
                  <a:cxn ang="0">
                    <a:pos x="connsiteX1" y="connsiteY1"/>
                  </a:cxn>
                  <a:cxn ang="0">
                    <a:pos x="connsiteX2" y="connsiteY2"/>
                  </a:cxn>
                  <a:cxn ang="0">
                    <a:pos x="connsiteX3" y="connsiteY3"/>
                  </a:cxn>
                </a:cxnLst>
                <a:rect l="l" t="t" r="r" b="b"/>
                <a:pathLst>
                  <a:path w="186669" h="363684">
                    <a:moveTo>
                      <a:pt x="177980" y="359822"/>
                    </a:moveTo>
                    <a:lnTo>
                      <a:pt x="4828" y="359822"/>
                    </a:lnTo>
                    <a:lnTo>
                      <a:pt x="4828" y="4828"/>
                    </a:lnTo>
                    <a:lnTo>
                      <a:pt x="181842" y="192785"/>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E1768D11-6FAD-42ED-9746-00645AAE367F}"/>
                  </a:ext>
                </a:extLst>
              </p:cNvPr>
              <p:cNvSpPr/>
              <p:nvPr/>
            </p:nvSpPr>
            <p:spPr>
              <a:xfrm>
                <a:off x="8191093" y="2662078"/>
                <a:ext cx="61150" cy="64369"/>
              </a:xfrm>
              <a:custGeom>
                <a:avLst/>
                <a:gdLst>
                  <a:gd name="connsiteX0" fmla="*/ 4828 w 61150"/>
                  <a:gd name="connsiteY0" fmla="*/ 4828 h 64368"/>
                  <a:gd name="connsiteX1" fmla="*/ 58254 w 61150"/>
                  <a:gd name="connsiteY1" fmla="*/ 61472 h 64368"/>
                  <a:gd name="connsiteX2" fmla="*/ 4828 w 61150"/>
                  <a:gd name="connsiteY2" fmla="*/ 61472 h 64368"/>
                </a:gdLst>
                <a:ahLst/>
                <a:cxnLst>
                  <a:cxn ang="0">
                    <a:pos x="connsiteX0" y="connsiteY0"/>
                  </a:cxn>
                  <a:cxn ang="0">
                    <a:pos x="connsiteX1" y="connsiteY1"/>
                  </a:cxn>
                  <a:cxn ang="0">
                    <a:pos x="connsiteX2" y="connsiteY2"/>
                  </a:cxn>
                </a:cxnLst>
                <a:rect l="l" t="t" r="r" b="b"/>
                <a:pathLst>
                  <a:path w="61150" h="64368">
                    <a:moveTo>
                      <a:pt x="4828" y="4828"/>
                    </a:moveTo>
                    <a:lnTo>
                      <a:pt x="58254" y="61472"/>
                    </a:lnTo>
                    <a:lnTo>
                      <a:pt x="4828" y="61472"/>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C241BB0C-0C22-4717-BF6A-F66D2BA2CB49}"/>
                  </a:ext>
                </a:extLst>
              </p:cNvPr>
              <p:cNvSpPr/>
              <p:nvPr/>
            </p:nvSpPr>
            <p:spPr>
              <a:xfrm>
                <a:off x="7966124" y="2524973"/>
                <a:ext cx="122301" cy="151267"/>
              </a:xfrm>
              <a:custGeom>
                <a:avLst/>
                <a:gdLst>
                  <a:gd name="connsiteX0" fmla="*/ 119726 w 122300"/>
                  <a:gd name="connsiteY0" fmla="*/ 148370 h 151266"/>
                  <a:gd name="connsiteX1" fmla="*/ 4828 w 122300"/>
                  <a:gd name="connsiteY1" fmla="*/ 148370 h 151266"/>
                  <a:gd name="connsiteX2" fmla="*/ 4828 w 122300"/>
                  <a:gd name="connsiteY2" fmla="*/ 4828 h 151266"/>
                  <a:gd name="connsiteX3" fmla="*/ 119726 w 122300"/>
                  <a:gd name="connsiteY3" fmla="*/ 126807 h 151266"/>
                </a:gdLst>
                <a:ahLst/>
                <a:cxnLst>
                  <a:cxn ang="0">
                    <a:pos x="connsiteX0" y="connsiteY0"/>
                  </a:cxn>
                  <a:cxn ang="0">
                    <a:pos x="connsiteX1" y="connsiteY1"/>
                  </a:cxn>
                  <a:cxn ang="0">
                    <a:pos x="connsiteX2" y="connsiteY2"/>
                  </a:cxn>
                  <a:cxn ang="0">
                    <a:pos x="connsiteX3" y="connsiteY3"/>
                  </a:cxn>
                </a:cxnLst>
                <a:rect l="l" t="t" r="r" b="b"/>
                <a:pathLst>
                  <a:path w="122300" h="151266">
                    <a:moveTo>
                      <a:pt x="119726" y="148370"/>
                    </a:moveTo>
                    <a:lnTo>
                      <a:pt x="4828" y="148370"/>
                    </a:lnTo>
                    <a:lnTo>
                      <a:pt x="4828" y="4828"/>
                    </a:lnTo>
                    <a:lnTo>
                      <a:pt x="119726" y="126807"/>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36F05512-9079-483F-AFD6-6624E1E0E662}"/>
                  </a:ext>
                </a:extLst>
              </p:cNvPr>
              <p:cNvSpPr/>
              <p:nvPr/>
            </p:nvSpPr>
            <p:spPr>
              <a:xfrm>
                <a:off x="7942307" y="2421017"/>
                <a:ext cx="28966" cy="28966"/>
              </a:xfrm>
              <a:custGeom>
                <a:avLst/>
                <a:gdLst>
                  <a:gd name="connsiteX0" fmla="*/ 26713 w 28966"/>
                  <a:gd name="connsiteY0" fmla="*/ 4828 h 28966"/>
                  <a:gd name="connsiteX1" fmla="*/ 4828 w 28966"/>
                  <a:gd name="connsiteY1" fmla="*/ 25748 h 28966"/>
                </a:gdLst>
                <a:ahLst/>
                <a:cxnLst>
                  <a:cxn ang="0">
                    <a:pos x="connsiteX0" y="connsiteY0"/>
                  </a:cxn>
                  <a:cxn ang="0">
                    <a:pos x="connsiteX1" y="connsiteY1"/>
                  </a:cxn>
                </a:cxnLst>
                <a:rect l="l" t="t" r="r" b="b"/>
                <a:pathLst>
                  <a:path w="28966" h="28966">
                    <a:moveTo>
                      <a:pt x="26713" y="4828"/>
                    </a:moveTo>
                    <a:lnTo>
                      <a:pt x="4828" y="2574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D414123-F659-452D-83D8-EAE5D798CB5C}"/>
                  </a:ext>
                </a:extLst>
              </p:cNvPr>
              <p:cNvSpPr/>
              <p:nvPr/>
            </p:nvSpPr>
            <p:spPr>
              <a:xfrm>
                <a:off x="7971595" y="245030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286C142E-37C0-44EC-A620-EF6EDD6A8914}"/>
                  </a:ext>
                </a:extLst>
              </p:cNvPr>
              <p:cNvSpPr/>
              <p:nvPr/>
            </p:nvSpPr>
            <p:spPr>
              <a:xfrm>
                <a:off x="7997986" y="2480236"/>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6EE916FE-0534-48A2-BFEC-4E37ACF30CB6}"/>
                  </a:ext>
                </a:extLst>
              </p:cNvPr>
              <p:cNvSpPr/>
              <p:nvPr/>
            </p:nvSpPr>
            <p:spPr>
              <a:xfrm>
                <a:off x="8027596" y="2509846"/>
                <a:ext cx="28966" cy="28966"/>
              </a:xfrm>
              <a:custGeom>
                <a:avLst/>
                <a:gdLst>
                  <a:gd name="connsiteX0" fmla="*/ 26713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6713" y="4828"/>
                    </a:moveTo>
                    <a:lnTo>
                      <a:pt x="4828" y="26069"/>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60B03A22-BB65-4A69-8BBB-8B83E1FFD1AA}"/>
                  </a:ext>
                </a:extLst>
              </p:cNvPr>
              <p:cNvSpPr/>
              <p:nvPr/>
            </p:nvSpPr>
            <p:spPr>
              <a:xfrm>
                <a:off x="8051412" y="254106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AF305455-173B-47CA-94CD-42289CABCB95}"/>
                  </a:ext>
                </a:extLst>
              </p:cNvPr>
              <p:cNvSpPr/>
              <p:nvPr/>
            </p:nvSpPr>
            <p:spPr>
              <a:xfrm>
                <a:off x="8110954" y="2747689"/>
                <a:ext cx="64369" cy="61150"/>
              </a:xfrm>
              <a:custGeom>
                <a:avLst/>
                <a:gdLst>
                  <a:gd name="connsiteX0" fmla="*/ 33472 w 64368"/>
                  <a:gd name="connsiteY0" fmla="*/ 57932 h 61150"/>
                  <a:gd name="connsiteX1" fmla="*/ 61150 w 64368"/>
                  <a:gd name="connsiteY1" fmla="*/ 4828 h 61150"/>
                  <a:gd name="connsiteX2" fmla="*/ 4828 w 64368"/>
                  <a:gd name="connsiteY2" fmla="*/ 5149 h 61150"/>
                  <a:gd name="connsiteX3" fmla="*/ 33472 w 64368"/>
                  <a:gd name="connsiteY3" fmla="*/ 57932 h 61150"/>
                </a:gdLst>
                <a:ahLst/>
                <a:cxnLst>
                  <a:cxn ang="0">
                    <a:pos x="connsiteX0" y="connsiteY0"/>
                  </a:cxn>
                  <a:cxn ang="0">
                    <a:pos x="connsiteX1" y="connsiteY1"/>
                  </a:cxn>
                  <a:cxn ang="0">
                    <a:pos x="connsiteX2" y="connsiteY2"/>
                  </a:cxn>
                  <a:cxn ang="0">
                    <a:pos x="connsiteX3" y="connsiteY3"/>
                  </a:cxn>
                </a:cxnLst>
                <a:rect l="l" t="t" r="r" b="b"/>
                <a:pathLst>
                  <a:path w="64368" h="61150">
                    <a:moveTo>
                      <a:pt x="33472" y="57932"/>
                    </a:moveTo>
                    <a:cubicBezTo>
                      <a:pt x="33472" y="57932"/>
                      <a:pt x="55679" y="15448"/>
                      <a:pt x="61150" y="4828"/>
                    </a:cubicBezTo>
                    <a:lnTo>
                      <a:pt x="4828" y="5149"/>
                    </a:lnTo>
                    <a:lnTo>
                      <a:pt x="33472" y="57932"/>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3A56F76-0D7A-4144-9854-7615BCCDAA6D}"/>
                  </a:ext>
                </a:extLst>
              </p:cNvPr>
              <p:cNvSpPr/>
              <p:nvPr/>
            </p:nvSpPr>
            <p:spPr>
              <a:xfrm>
                <a:off x="8108057" y="2362119"/>
                <a:ext cx="67587" cy="392650"/>
              </a:xfrm>
              <a:custGeom>
                <a:avLst/>
                <a:gdLst>
                  <a:gd name="connsiteX0" fmla="*/ 6437 w 67587"/>
                  <a:gd name="connsiteY0" fmla="*/ 388144 h 392650"/>
                  <a:gd name="connsiteX1" fmla="*/ 7724 w 67587"/>
                  <a:gd name="connsiteY1" fmla="*/ 390719 h 392650"/>
                  <a:gd name="connsiteX2" fmla="*/ 64047 w 67587"/>
                  <a:gd name="connsiteY2" fmla="*/ 390397 h 392650"/>
                  <a:gd name="connsiteX3" fmla="*/ 65334 w 67587"/>
                  <a:gd name="connsiteY3" fmla="*/ 387823 h 392650"/>
                  <a:gd name="connsiteX4" fmla="*/ 63725 w 67587"/>
                  <a:gd name="connsiteY4" fmla="*/ 4828 h 392650"/>
                  <a:gd name="connsiteX5" fmla="*/ 4828 w 67587"/>
                  <a:gd name="connsiteY5" fmla="*/ 5150 h 392650"/>
                  <a:gd name="connsiteX6" fmla="*/ 6437 w 67587"/>
                  <a:gd name="connsiteY6" fmla="*/ 388144 h 39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7" h="392650">
                    <a:moveTo>
                      <a:pt x="6437" y="388144"/>
                    </a:moveTo>
                    <a:lnTo>
                      <a:pt x="7724" y="390719"/>
                    </a:lnTo>
                    <a:lnTo>
                      <a:pt x="64047" y="390397"/>
                    </a:lnTo>
                    <a:cubicBezTo>
                      <a:pt x="64691" y="388788"/>
                      <a:pt x="65334" y="388144"/>
                      <a:pt x="65334" y="387823"/>
                    </a:cubicBezTo>
                    <a:lnTo>
                      <a:pt x="63725" y="4828"/>
                    </a:lnTo>
                    <a:lnTo>
                      <a:pt x="4828" y="5150"/>
                    </a:lnTo>
                    <a:lnTo>
                      <a:pt x="6437" y="388144"/>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A2D143F2-B138-469D-9A50-733C6A65CD06}"/>
                  </a:ext>
                </a:extLst>
              </p:cNvPr>
              <p:cNvSpPr/>
              <p:nvPr/>
            </p:nvSpPr>
            <p:spPr>
              <a:xfrm>
                <a:off x="8107965" y="2326893"/>
                <a:ext cx="67587" cy="41840"/>
              </a:xfrm>
              <a:custGeom>
                <a:avLst/>
                <a:gdLst>
                  <a:gd name="connsiteX0" fmla="*/ 4848 w 67587"/>
                  <a:gd name="connsiteY0" fmla="*/ 5098 h 41839"/>
                  <a:gd name="connsiteX1" fmla="*/ 63746 w 67587"/>
                  <a:gd name="connsiteY1" fmla="*/ 4848 h 41839"/>
                  <a:gd name="connsiteX2" fmla="*/ 63895 w 67587"/>
                  <a:gd name="connsiteY2" fmla="*/ 39929 h 41839"/>
                  <a:gd name="connsiteX3" fmla="*/ 4997 w 67587"/>
                  <a:gd name="connsiteY3" fmla="*/ 40179 h 41839"/>
                </a:gdLst>
                <a:ahLst/>
                <a:cxnLst>
                  <a:cxn ang="0">
                    <a:pos x="connsiteX0" y="connsiteY0"/>
                  </a:cxn>
                  <a:cxn ang="0">
                    <a:pos x="connsiteX1" y="connsiteY1"/>
                  </a:cxn>
                  <a:cxn ang="0">
                    <a:pos x="connsiteX2" y="connsiteY2"/>
                  </a:cxn>
                  <a:cxn ang="0">
                    <a:pos x="connsiteX3" y="connsiteY3"/>
                  </a:cxn>
                </a:cxnLst>
                <a:rect l="l" t="t" r="r" b="b"/>
                <a:pathLst>
                  <a:path w="67587" h="41839">
                    <a:moveTo>
                      <a:pt x="4848" y="5098"/>
                    </a:moveTo>
                    <a:lnTo>
                      <a:pt x="63746" y="4848"/>
                    </a:lnTo>
                    <a:lnTo>
                      <a:pt x="63895" y="39929"/>
                    </a:lnTo>
                    <a:lnTo>
                      <a:pt x="4997" y="40179"/>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FFD88F69-36CE-49F8-8B53-FADEDAD72FF9}"/>
                  </a:ext>
                </a:extLst>
              </p:cNvPr>
              <p:cNvSpPr/>
              <p:nvPr/>
            </p:nvSpPr>
            <p:spPr>
              <a:xfrm>
                <a:off x="8166633" y="2362441"/>
                <a:ext cx="38621" cy="186670"/>
              </a:xfrm>
              <a:custGeom>
                <a:avLst/>
                <a:gdLst>
                  <a:gd name="connsiteX0" fmla="*/ 4828 w 38621"/>
                  <a:gd name="connsiteY0" fmla="*/ 4828 h 186669"/>
                  <a:gd name="connsiteX1" fmla="*/ 35081 w 38621"/>
                  <a:gd name="connsiteY1" fmla="*/ 5793 h 186669"/>
                  <a:gd name="connsiteX2" fmla="*/ 35081 w 38621"/>
                  <a:gd name="connsiteY2" fmla="*/ 183773 h 186669"/>
                </a:gdLst>
                <a:ahLst/>
                <a:cxnLst>
                  <a:cxn ang="0">
                    <a:pos x="connsiteX0" y="connsiteY0"/>
                  </a:cxn>
                  <a:cxn ang="0">
                    <a:pos x="connsiteX1" y="connsiteY1"/>
                  </a:cxn>
                  <a:cxn ang="0">
                    <a:pos x="connsiteX2" y="connsiteY2"/>
                  </a:cxn>
                </a:cxnLst>
                <a:rect l="l" t="t" r="r" b="b"/>
                <a:pathLst>
                  <a:path w="38621" h="186669">
                    <a:moveTo>
                      <a:pt x="4828" y="4828"/>
                    </a:moveTo>
                    <a:lnTo>
                      <a:pt x="35081" y="5793"/>
                    </a:lnTo>
                    <a:lnTo>
                      <a:pt x="35081" y="183773"/>
                    </a:ln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3" name="Group 192">
            <a:extLst>
              <a:ext uri="{FF2B5EF4-FFF2-40B4-BE49-F238E27FC236}">
                <a16:creationId xmlns:a16="http://schemas.microsoft.com/office/drawing/2014/main" id="{4BD89B81-F477-46A3-A162-5CCC8908BC56}"/>
              </a:ext>
            </a:extLst>
          </p:cNvPr>
          <p:cNvGrpSpPr/>
          <p:nvPr/>
        </p:nvGrpSpPr>
        <p:grpSpPr>
          <a:xfrm>
            <a:off x="4759520" y="2887611"/>
            <a:ext cx="2680217" cy="1227087"/>
            <a:chOff x="4759520" y="2887611"/>
            <a:chExt cx="2680217" cy="1227087"/>
          </a:xfrm>
        </p:grpSpPr>
        <p:sp>
          <p:nvSpPr>
            <p:cNvPr id="16" name="TextBox 15">
              <a:extLst>
                <a:ext uri="{FF2B5EF4-FFF2-40B4-BE49-F238E27FC236}">
                  <a16:creationId xmlns:a16="http://schemas.microsoft.com/office/drawing/2014/main" id="{517D7B28-175D-4EDF-AABB-B30A94E5B916}"/>
                </a:ext>
              </a:extLst>
            </p:cNvPr>
            <p:cNvSpPr txBox="1"/>
            <p:nvPr/>
          </p:nvSpPr>
          <p:spPr>
            <a:xfrm>
              <a:off x="4759520" y="3659874"/>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Select solution</a:t>
              </a:r>
              <a:endParaRPr kumimoji="0" lang="en-US" altLang="en-US" sz="1800" b="0" i="0" u="none" strike="noStrike" kern="1200" cap="none" spc="0" normalizeH="0" baseline="0" noProof="0" dirty="0">
                <a:ln>
                  <a:noFill/>
                </a:ln>
                <a:solidFill>
                  <a:srgbClr val="F3E50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 name="Straight Arrow Connector 23">
              <a:extLst>
                <a:ext uri="{FF2B5EF4-FFF2-40B4-BE49-F238E27FC236}">
                  <a16:creationId xmlns:a16="http://schemas.microsoft.com/office/drawing/2014/main" id="{1192C154-9F13-4696-A25F-E1B9D2DF22D3}"/>
                </a:ext>
              </a:extLst>
            </p:cNvPr>
            <p:cNvCxnSpPr>
              <a:cxnSpLocks/>
            </p:cNvCxnSpPr>
            <p:nvPr/>
          </p:nvCxnSpPr>
          <p:spPr>
            <a:xfrm>
              <a:off x="6123055" y="2887611"/>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aphic 366">
              <a:extLst>
                <a:ext uri="{FF2B5EF4-FFF2-40B4-BE49-F238E27FC236}">
                  <a16:creationId xmlns:a16="http://schemas.microsoft.com/office/drawing/2014/main" id="{77CAFA19-C043-4352-AD2E-0976A9B34AC8}"/>
                </a:ext>
              </a:extLst>
            </p:cNvPr>
            <p:cNvGrpSpPr>
              <a:grpSpLocks noChangeAspect="1"/>
            </p:cNvGrpSpPr>
            <p:nvPr/>
          </p:nvGrpSpPr>
          <p:grpSpPr>
            <a:xfrm>
              <a:off x="5829988" y="3143664"/>
              <a:ext cx="594249" cy="594249"/>
              <a:chOff x="6103741" y="923387"/>
              <a:chExt cx="643689" cy="643689"/>
            </a:xfrm>
          </p:grpSpPr>
          <p:sp>
            <p:nvSpPr>
              <p:cNvPr id="93" name="Freeform: Shape 92">
                <a:extLst>
                  <a:ext uri="{FF2B5EF4-FFF2-40B4-BE49-F238E27FC236}">
                    <a16:creationId xmlns:a16="http://schemas.microsoft.com/office/drawing/2014/main" id="{A1CA3751-7E3E-4DE9-9FEF-2F96F653A702}"/>
                  </a:ext>
                </a:extLst>
              </p:cNvPr>
              <p:cNvSpPr/>
              <p:nvPr/>
            </p:nvSpPr>
            <p:spPr>
              <a:xfrm>
                <a:off x="6349630" y="1118747"/>
                <a:ext cx="205980" cy="347592"/>
              </a:xfrm>
              <a:custGeom>
                <a:avLst/>
                <a:gdLst>
                  <a:gd name="connsiteX0" fmla="*/ 44736 w 205980"/>
                  <a:gd name="connsiteY0" fmla="*/ 206946 h 347592"/>
                  <a:gd name="connsiteX1" fmla="*/ 44736 w 205980"/>
                  <a:gd name="connsiteY1" fmla="*/ 24782 h 347592"/>
                  <a:gd name="connsiteX2" fmla="*/ 64691 w 205980"/>
                  <a:gd name="connsiteY2" fmla="*/ 4828 h 347592"/>
                  <a:gd name="connsiteX3" fmla="*/ 64691 w 205980"/>
                  <a:gd name="connsiteY3" fmla="*/ 4828 h 347592"/>
                  <a:gd name="connsiteX4" fmla="*/ 84645 w 205980"/>
                  <a:gd name="connsiteY4" fmla="*/ 24782 h 347592"/>
                  <a:gd name="connsiteX5" fmla="*/ 84645 w 205980"/>
                  <a:gd name="connsiteY5" fmla="*/ 164784 h 347592"/>
                  <a:gd name="connsiteX6" fmla="*/ 84645 w 205980"/>
                  <a:gd name="connsiteY6" fmla="*/ 92048 h 347592"/>
                  <a:gd name="connsiteX7" fmla="*/ 104599 w 205980"/>
                  <a:gd name="connsiteY7" fmla="*/ 72093 h 347592"/>
                  <a:gd name="connsiteX8" fmla="*/ 104599 w 205980"/>
                  <a:gd name="connsiteY8" fmla="*/ 72093 h 347592"/>
                  <a:gd name="connsiteX9" fmla="*/ 124554 w 205980"/>
                  <a:gd name="connsiteY9" fmla="*/ 92048 h 347592"/>
                  <a:gd name="connsiteX10" fmla="*/ 124554 w 205980"/>
                  <a:gd name="connsiteY10" fmla="*/ 164463 h 347592"/>
                  <a:gd name="connsiteX11" fmla="*/ 124554 w 205980"/>
                  <a:gd name="connsiteY11" fmla="*/ 108783 h 347592"/>
                  <a:gd name="connsiteX12" fmla="*/ 144508 w 205980"/>
                  <a:gd name="connsiteY12" fmla="*/ 88829 h 347592"/>
                  <a:gd name="connsiteX13" fmla="*/ 144508 w 205980"/>
                  <a:gd name="connsiteY13" fmla="*/ 88829 h 347592"/>
                  <a:gd name="connsiteX14" fmla="*/ 164463 w 205980"/>
                  <a:gd name="connsiteY14" fmla="*/ 108783 h 347592"/>
                  <a:gd name="connsiteX15" fmla="*/ 164463 w 205980"/>
                  <a:gd name="connsiteY15" fmla="*/ 175083 h 347592"/>
                  <a:gd name="connsiteX16" fmla="*/ 164463 w 205980"/>
                  <a:gd name="connsiteY16" fmla="*/ 130991 h 347592"/>
                  <a:gd name="connsiteX17" fmla="*/ 184417 w 205980"/>
                  <a:gd name="connsiteY17" fmla="*/ 111036 h 347592"/>
                  <a:gd name="connsiteX18" fmla="*/ 184417 w 205980"/>
                  <a:gd name="connsiteY18" fmla="*/ 111036 h 347592"/>
                  <a:gd name="connsiteX19" fmla="*/ 204371 w 205980"/>
                  <a:gd name="connsiteY19" fmla="*/ 130991 h 347592"/>
                  <a:gd name="connsiteX20" fmla="*/ 204371 w 205980"/>
                  <a:gd name="connsiteY20" fmla="*/ 197291 h 347592"/>
                  <a:gd name="connsiteX21" fmla="*/ 194394 w 205980"/>
                  <a:gd name="connsiteY21" fmla="*/ 252970 h 347592"/>
                  <a:gd name="connsiteX22" fmla="*/ 184417 w 205980"/>
                  <a:gd name="connsiteY22" fmla="*/ 344052 h 347592"/>
                  <a:gd name="connsiteX23" fmla="*/ 55357 w 205980"/>
                  <a:gd name="connsiteY23" fmla="*/ 344052 h 347592"/>
                  <a:gd name="connsiteX24" fmla="*/ 34116 w 205980"/>
                  <a:gd name="connsiteY24" fmla="*/ 287085 h 347592"/>
                  <a:gd name="connsiteX25" fmla="*/ 4828 w 205980"/>
                  <a:gd name="connsiteY25" fmla="*/ 229797 h 347592"/>
                  <a:gd name="connsiteX26" fmla="*/ 4828 w 205980"/>
                  <a:gd name="connsiteY26" fmla="*/ 120048 h 347592"/>
                  <a:gd name="connsiteX27" fmla="*/ 4828 w 205980"/>
                  <a:gd name="connsiteY27" fmla="*/ 120048 h 347592"/>
                  <a:gd name="connsiteX28" fmla="*/ 44736 w 205980"/>
                  <a:gd name="connsiteY28" fmla="*/ 159957 h 347592"/>
                  <a:gd name="connsiteX29" fmla="*/ 44736 w 205980"/>
                  <a:gd name="connsiteY29" fmla="*/ 206946 h 34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5980" h="347592">
                    <a:moveTo>
                      <a:pt x="44736" y="206946"/>
                    </a:moveTo>
                    <a:lnTo>
                      <a:pt x="44736" y="24782"/>
                    </a:lnTo>
                    <a:cubicBezTo>
                      <a:pt x="44736" y="13839"/>
                      <a:pt x="53748" y="4828"/>
                      <a:pt x="64691" y="4828"/>
                    </a:cubicBezTo>
                    <a:lnTo>
                      <a:pt x="64691" y="4828"/>
                    </a:lnTo>
                    <a:cubicBezTo>
                      <a:pt x="75633" y="4828"/>
                      <a:pt x="84645" y="13839"/>
                      <a:pt x="84645" y="24782"/>
                    </a:cubicBezTo>
                    <a:lnTo>
                      <a:pt x="84645" y="164784"/>
                    </a:lnTo>
                    <a:lnTo>
                      <a:pt x="84645" y="92048"/>
                    </a:lnTo>
                    <a:cubicBezTo>
                      <a:pt x="84645" y="81105"/>
                      <a:pt x="93657" y="72093"/>
                      <a:pt x="104599" y="72093"/>
                    </a:cubicBezTo>
                    <a:lnTo>
                      <a:pt x="104599" y="72093"/>
                    </a:lnTo>
                    <a:cubicBezTo>
                      <a:pt x="115542" y="72093"/>
                      <a:pt x="124554" y="81105"/>
                      <a:pt x="124554" y="92048"/>
                    </a:cubicBezTo>
                    <a:lnTo>
                      <a:pt x="124554" y="164463"/>
                    </a:lnTo>
                    <a:lnTo>
                      <a:pt x="124554" y="108783"/>
                    </a:lnTo>
                    <a:cubicBezTo>
                      <a:pt x="124554" y="97841"/>
                      <a:pt x="133565" y="88829"/>
                      <a:pt x="144508" y="88829"/>
                    </a:cubicBezTo>
                    <a:lnTo>
                      <a:pt x="144508" y="88829"/>
                    </a:lnTo>
                    <a:cubicBezTo>
                      <a:pt x="155451" y="88829"/>
                      <a:pt x="164463" y="97841"/>
                      <a:pt x="164463" y="108783"/>
                    </a:cubicBezTo>
                    <a:lnTo>
                      <a:pt x="164463" y="175083"/>
                    </a:lnTo>
                    <a:lnTo>
                      <a:pt x="164463" y="130991"/>
                    </a:lnTo>
                    <a:cubicBezTo>
                      <a:pt x="164463" y="120048"/>
                      <a:pt x="173474" y="111036"/>
                      <a:pt x="184417" y="111036"/>
                    </a:cubicBezTo>
                    <a:lnTo>
                      <a:pt x="184417" y="111036"/>
                    </a:lnTo>
                    <a:cubicBezTo>
                      <a:pt x="195360" y="111036"/>
                      <a:pt x="204371" y="120048"/>
                      <a:pt x="204371" y="130991"/>
                    </a:cubicBezTo>
                    <a:lnTo>
                      <a:pt x="204371" y="197291"/>
                    </a:lnTo>
                    <a:cubicBezTo>
                      <a:pt x="204371" y="197291"/>
                      <a:pt x="202440" y="232694"/>
                      <a:pt x="194394" y="252970"/>
                    </a:cubicBezTo>
                    <a:cubicBezTo>
                      <a:pt x="186348" y="272924"/>
                      <a:pt x="184417" y="344052"/>
                      <a:pt x="184417" y="344052"/>
                    </a:cubicBezTo>
                    <a:lnTo>
                      <a:pt x="55357" y="344052"/>
                    </a:lnTo>
                    <a:cubicBezTo>
                      <a:pt x="55357" y="344052"/>
                      <a:pt x="59541" y="311545"/>
                      <a:pt x="34116" y="287085"/>
                    </a:cubicBezTo>
                    <a:cubicBezTo>
                      <a:pt x="8690" y="262625"/>
                      <a:pt x="4828" y="229797"/>
                      <a:pt x="4828" y="229797"/>
                    </a:cubicBezTo>
                    <a:lnTo>
                      <a:pt x="4828" y="120048"/>
                    </a:lnTo>
                    <a:lnTo>
                      <a:pt x="4828" y="120048"/>
                    </a:lnTo>
                    <a:cubicBezTo>
                      <a:pt x="27035" y="120048"/>
                      <a:pt x="44736" y="138071"/>
                      <a:pt x="44736" y="159957"/>
                    </a:cubicBezTo>
                    <a:lnTo>
                      <a:pt x="44736" y="206946"/>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6E318DEC-2E2D-474A-96FC-C26190C404B9}"/>
                  </a:ext>
                </a:extLst>
              </p:cNvPr>
              <p:cNvSpPr/>
              <p:nvPr/>
            </p:nvSpPr>
            <p:spPr>
              <a:xfrm>
                <a:off x="6458735" y="1140632"/>
                <a:ext cx="77243" cy="9655"/>
              </a:xfrm>
              <a:custGeom>
                <a:avLst/>
                <a:gdLst>
                  <a:gd name="connsiteX0" fmla="*/ 4828 w 77242"/>
                  <a:gd name="connsiteY0" fmla="*/ 4828 h 9655"/>
                  <a:gd name="connsiteX1" fmla="*/ 73702 w 77242"/>
                  <a:gd name="connsiteY1" fmla="*/ 4828 h 9655"/>
                </a:gdLst>
                <a:ahLst/>
                <a:cxnLst>
                  <a:cxn ang="0">
                    <a:pos x="connsiteX0" y="connsiteY0"/>
                  </a:cxn>
                  <a:cxn ang="0">
                    <a:pos x="connsiteX1" y="connsiteY1"/>
                  </a:cxn>
                </a:cxnLst>
                <a:rect l="l" t="t" r="r" b="b"/>
                <a:pathLst>
                  <a:path w="77242" h="9655">
                    <a:moveTo>
                      <a:pt x="4828" y="4828"/>
                    </a:moveTo>
                    <a:lnTo>
                      <a:pt x="73702"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97865C93-69A0-43BC-B4BB-48F05CF1F65E}"/>
                  </a:ext>
                </a:extLst>
              </p:cNvPr>
              <p:cNvSpPr/>
              <p:nvPr/>
            </p:nvSpPr>
            <p:spPr>
              <a:xfrm>
                <a:off x="6292020" y="1140632"/>
                <a:ext cx="77243" cy="9655"/>
              </a:xfrm>
              <a:custGeom>
                <a:avLst/>
                <a:gdLst>
                  <a:gd name="connsiteX0" fmla="*/ 4828 w 77242"/>
                  <a:gd name="connsiteY0" fmla="*/ 4828 h 9655"/>
                  <a:gd name="connsiteX1" fmla="*/ 73702 w 77242"/>
                  <a:gd name="connsiteY1" fmla="*/ 4828 h 9655"/>
                </a:gdLst>
                <a:ahLst/>
                <a:cxnLst>
                  <a:cxn ang="0">
                    <a:pos x="connsiteX0" y="connsiteY0"/>
                  </a:cxn>
                  <a:cxn ang="0">
                    <a:pos x="connsiteX1" y="connsiteY1"/>
                  </a:cxn>
                </a:cxnLst>
                <a:rect l="l" t="t" r="r" b="b"/>
                <a:pathLst>
                  <a:path w="77242" h="9655">
                    <a:moveTo>
                      <a:pt x="4828" y="4828"/>
                    </a:moveTo>
                    <a:lnTo>
                      <a:pt x="73702"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2F2C223C-6CEF-4DE4-BBCD-9D6D2DF6B79D}"/>
                  </a:ext>
                </a:extLst>
              </p:cNvPr>
              <p:cNvSpPr/>
              <p:nvPr/>
            </p:nvSpPr>
            <p:spPr>
              <a:xfrm>
                <a:off x="6348987" y="1077229"/>
                <a:ext cx="35403" cy="35403"/>
              </a:xfrm>
              <a:custGeom>
                <a:avLst/>
                <a:gdLst>
                  <a:gd name="connsiteX0" fmla="*/ 4828 w 35402"/>
                  <a:gd name="connsiteY0" fmla="*/ 4828 h 35402"/>
                  <a:gd name="connsiteX1" fmla="*/ 31541 w 35402"/>
                  <a:gd name="connsiteY1" fmla="*/ 31863 h 35402"/>
                </a:gdLst>
                <a:ahLst/>
                <a:cxnLst>
                  <a:cxn ang="0">
                    <a:pos x="connsiteX0" y="connsiteY0"/>
                  </a:cxn>
                  <a:cxn ang="0">
                    <a:pos x="connsiteX1" y="connsiteY1"/>
                  </a:cxn>
                </a:cxnLst>
                <a:rect l="l" t="t" r="r" b="b"/>
                <a:pathLst>
                  <a:path w="35402" h="35402">
                    <a:moveTo>
                      <a:pt x="4828" y="4828"/>
                    </a:moveTo>
                    <a:lnTo>
                      <a:pt x="31541" y="31863"/>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48EBFC23-B2AB-4C3E-8CEF-5FFEF280AE09}"/>
                  </a:ext>
                </a:extLst>
              </p:cNvPr>
              <p:cNvSpPr/>
              <p:nvPr/>
            </p:nvSpPr>
            <p:spPr>
              <a:xfrm>
                <a:off x="6448758" y="1077229"/>
                <a:ext cx="35403" cy="35403"/>
              </a:xfrm>
              <a:custGeom>
                <a:avLst/>
                <a:gdLst>
                  <a:gd name="connsiteX0" fmla="*/ 31541 w 35402"/>
                  <a:gd name="connsiteY0" fmla="*/ 4828 h 35402"/>
                  <a:gd name="connsiteX1" fmla="*/ 4828 w 35402"/>
                  <a:gd name="connsiteY1" fmla="*/ 31863 h 35402"/>
                </a:gdLst>
                <a:ahLst/>
                <a:cxnLst>
                  <a:cxn ang="0">
                    <a:pos x="connsiteX0" y="connsiteY0"/>
                  </a:cxn>
                  <a:cxn ang="0">
                    <a:pos x="connsiteX1" y="connsiteY1"/>
                  </a:cxn>
                </a:cxnLst>
                <a:rect l="l" t="t" r="r" b="b"/>
                <a:pathLst>
                  <a:path w="35402" h="35402">
                    <a:moveTo>
                      <a:pt x="31541" y="4828"/>
                    </a:moveTo>
                    <a:lnTo>
                      <a:pt x="4828" y="31863"/>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036C7C02-72BA-40C2-94C2-613DA44EDF72}"/>
                  </a:ext>
                </a:extLst>
              </p:cNvPr>
              <p:cNvSpPr/>
              <p:nvPr/>
            </p:nvSpPr>
            <p:spPr>
              <a:xfrm>
                <a:off x="6409815" y="1022837"/>
                <a:ext cx="9655" cy="77243"/>
              </a:xfrm>
              <a:custGeom>
                <a:avLst/>
                <a:gdLst>
                  <a:gd name="connsiteX0" fmla="*/ 4828 w 9655"/>
                  <a:gd name="connsiteY0" fmla="*/ 4828 h 77242"/>
                  <a:gd name="connsiteX1" fmla="*/ 4828 w 9655"/>
                  <a:gd name="connsiteY1" fmla="*/ 73702 h 77242"/>
                </a:gdLst>
                <a:ahLst/>
                <a:cxnLst>
                  <a:cxn ang="0">
                    <a:pos x="connsiteX0" y="connsiteY0"/>
                  </a:cxn>
                  <a:cxn ang="0">
                    <a:pos x="connsiteX1" y="connsiteY1"/>
                  </a:cxn>
                </a:cxnLst>
                <a:rect l="l" t="t" r="r" b="b"/>
                <a:pathLst>
                  <a:path w="9655" h="77242">
                    <a:moveTo>
                      <a:pt x="4828" y="4828"/>
                    </a:moveTo>
                    <a:lnTo>
                      <a:pt x="4828" y="73702"/>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4" name="Group 193">
            <a:extLst>
              <a:ext uri="{FF2B5EF4-FFF2-40B4-BE49-F238E27FC236}">
                <a16:creationId xmlns:a16="http://schemas.microsoft.com/office/drawing/2014/main" id="{D416386D-DA51-47FC-8FD1-2A6A578BFB2E}"/>
              </a:ext>
            </a:extLst>
          </p:cNvPr>
          <p:cNvGrpSpPr/>
          <p:nvPr/>
        </p:nvGrpSpPr>
        <p:grpSpPr>
          <a:xfrm>
            <a:off x="4782947" y="4347093"/>
            <a:ext cx="2680217" cy="1397286"/>
            <a:chOff x="4782947" y="4347093"/>
            <a:chExt cx="2680217" cy="1397286"/>
          </a:xfrm>
        </p:grpSpPr>
        <p:sp>
          <p:nvSpPr>
            <p:cNvPr id="17" name="TextBox 16">
              <a:extLst>
                <a:ext uri="{FF2B5EF4-FFF2-40B4-BE49-F238E27FC236}">
                  <a16:creationId xmlns:a16="http://schemas.microsoft.com/office/drawing/2014/main" id="{7C78871C-DC85-4978-91B5-53D36747117B}"/>
                </a:ext>
              </a:extLst>
            </p:cNvPr>
            <p:cNvSpPr txBox="1"/>
            <p:nvPr/>
          </p:nvSpPr>
          <p:spPr>
            <a:xfrm>
              <a:off x="4782947" y="5289555"/>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Refine solution</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Iterate</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5" name="Straight Arrow Connector 24">
              <a:extLst>
                <a:ext uri="{FF2B5EF4-FFF2-40B4-BE49-F238E27FC236}">
                  <a16:creationId xmlns:a16="http://schemas.microsoft.com/office/drawing/2014/main" id="{A96E345B-4003-4BCE-9ADF-3E443A5933AF}"/>
                </a:ext>
              </a:extLst>
            </p:cNvPr>
            <p:cNvCxnSpPr>
              <a:cxnSpLocks/>
            </p:cNvCxnSpPr>
            <p:nvPr/>
          </p:nvCxnSpPr>
          <p:spPr>
            <a:xfrm>
              <a:off x="6123055" y="4347093"/>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aphic 268">
              <a:extLst>
                <a:ext uri="{FF2B5EF4-FFF2-40B4-BE49-F238E27FC236}">
                  <a16:creationId xmlns:a16="http://schemas.microsoft.com/office/drawing/2014/main" id="{0859F8E0-4EEB-48B3-912D-BD2C983AE9DD}"/>
                </a:ext>
              </a:extLst>
            </p:cNvPr>
            <p:cNvGrpSpPr>
              <a:grpSpLocks noChangeAspect="1"/>
            </p:cNvGrpSpPr>
            <p:nvPr/>
          </p:nvGrpSpPr>
          <p:grpSpPr>
            <a:xfrm>
              <a:off x="5945134" y="4808451"/>
              <a:ext cx="363958" cy="373654"/>
              <a:chOff x="4562059" y="6255271"/>
              <a:chExt cx="483729" cy="496616"/>
            </a:xfrm>
          </p:grpSpPr>
          <p:sp>
            <p:nvSpPr>
              <p:cNvPr id="100" name="Freeform: Shape 99">
                <a:extLst>
                  <a:ext uri="{FF2B5EF4-FFF2-40B4-BE49-F238E27FC236}">
                    <a16:creationId xmlns:a16="http://schemas.microsoft.com/office/drawing/2014/main" id="{DA3DA49A-3D5F-4E2C-B096-4E80A8200B05}"/>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0C192AAA-22E1-4EC1-BB51-B8203C7FEBC8}"/>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A53F79DB-981B-4FA3-9BD0-390DFF7D015F}"/>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E86A0C36-A51F-43B7-AEFB-0D5574F535A2}"/>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FF9900"/>
              </a:solid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36503977-6666-4D76-8B33-C7552F6CCC12}"/>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80568EA9-E30F-4444-A1BC-F036A61E1C5E}"/>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C172E542-1DC9-4886-9B74-2348AEAF6F4C}"/>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684CF77B-D2F1-4280-B7BE-6EABAC72F4BD}"/>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5" name="Group 194">
            <a:extLst>
              <a:ext uri="{FF2B5EF4-FFF2-40B4-BE49-F238E27FC236}">
                <a16:creationId xmlns:a16="http://schemas.microsoft.com/office/drawing/2014/main" id="{4D4CA38C-0917-4E85-91B4-766ADDFB8E01}"/>
              </a:ext>
            </a:extLst>
          </p:cNvPr>
          <p:cNvGrpSpPr/>
          <p:nvPr/>
        </p:nvGrpSpPr>
        <p:grpSpPr>
          <a:xfrm>
            <a:off x="8210259" y="1705773"/>
            <a:ext cx="2680217" cy="1063682"/>
            <a:chOff x="8210259" y="1705773"/>
            <a:chExt cx="2680217" cy="1063682"/>
          </a:xfrm>
        </p:grpSpPr>
        <p:sp>
          <p:nvSpPr>
            <p:cNvPr id="18" name="TextBox 17">
              <a:extLst>
                <a:ext uri="{FF2B5EF4-FFF2-40B4-BE49-F238E27FC236}">
                  <a16:creationId xmlns:a16="http://schemas.microsoft.com/office/drawing/2014/main" id="{F61D8640-975F-4409-B214-49C192AC0A5D}"/>
                </a:ext>
              </a:extLst>
            </p:cNvPr>
            <p:cNvSpPr txBox="1"/>
            <p:nvPr/>
          </p:nvSpPr>
          <p:spPr>
            <a:xfrm>
              <a:off x="8210259" y="2314631"/>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Finalize solution</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Continually revisit PR,</a:t>
              </a:r>
              <a:b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FAQs, visuals</a:t>
              </a:r>
              <a:endParaRPr kumimoji="0" lang="en-US" altLang="en-US" sz="18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2" name="Graphic 350">
              <a:extLst>
                <a:ext uri="{FF2B5EF4-FFF2-40B4-BE49-F238E27FC236}">
                  <a16:creationId xmlns:a16="http://schemas.microsoft.com/office/drawing/2014/main" id="{4C00CF4E-2434-4BB9-B6CA-5152326CE595}"/>
                </a:ext>
              </a:extLst>
            </p:cNvPr>
            <p:cNvGrpSpPr>
              <a:grpSpLocks noChangeAspect="1"/>
            </p:cNvGrpSpPr>
            <p:nvPr/>
          </p:nvGrpSpPr>
          <p:grpSpPr>
            <a:xfrm>
              <a:off x="9282740" y="1705773"/>
              <a:ext cx="572536" cy="572536"/>
              <a:chOff x="332905" y="923387"/>
              <a:chExt cx="643689" cy="643689"/>
            </a:xfrm>
          </p:grpSpPr>
          <p:sp>
            <p:nvSpPr>
              <p:cNvPr id="113" name="Freeform: Shape 112">
                <a:extLst>
                  <a:ext uri="{FF2B5EF4-FFF2-40B4-BE49-F238E27FC236}">
                    <a16:creationId xmlns:a16="http://schemas.microsoft.com/office/drawing/2014/main" id="{4DF7A34C-0EF7-4E6E-B506-1F8F81CE9906}"/>
                  </a:ext>
                </a:extLst>
              </p:cNvPr>
              <p:cNvSpPr/>
              <p:nvPr/>
            </p:nvSpPr>
            <p:spPr>
              <a:xfrm>
                <a:off x="550150" y="1201139"/>
                <a:ext cx="80461" cy="151267"/>
              </a:xfrm>
              <a:custGeom>
                <a:avLst/>
                <a:gdLst>
                  <a:gd name="connsiteX0" fmla="*/ 4828 w 80461"/>
                  <a:gd name="connsiteY0" fmla="*/ 146761 h 151266"/>
                  <a:gd name="connsiteX1" fmla="*/ 77565 w 80461"/>
                  <a:gd name="connsiteY1" fmla="*/ 87542 h 151266"/>
                  <a:gd name="connsiteX2" fmla="*/ 77565 w 80461"/>
                  <a:gd name="connsiteY2" fmla="*/ 4828 h 151266"/>
                </a:gdLst>
                <a:ahLst/>
                <a:cxnLst>
                  <a:cxn ang="0">
                    <a:pos x="connsiteX0" y="connsiteY0"/>
                  </a:cxn>
                  <a:cxn ang="0">
                    <a:pos x="connsiteX1" y="connsiteY1"/>
                  </a:cxn>
                  <a:cxn ang="0">
                    <a:pos x="connsiteX2" y="connsiteY2"/>
                  </a:cxn>
                </a:cxnLst>
                <a:rect l="l" t="t" r="r" b="b"/>
                <a:pathLst>
                  <a:path w="80461" h="151266">
                    <a:moveTo>
                      <a:pt x="4828" y="146761"/>
                    </a:moveTo>
                    <a:lnTo>
                      <a:pt x="77565" y="87542"/>
                    </a:lnTo>
                    <a:lnTo>
                      <a:pt x="77565"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9C6CDD24-0A0D-4F28-B926-19F05A34E5D8}"/>
                  </a:ext>
                </a:extLst>
              </p:cNvPr>
              <p:cNvSpPr/>
              <p:nvPr/>
            </p:nvSpPr>
            <p:spPr>
              <a:xfrm>
                <a:off x="666336" y="1018331"/>
                <a:ext cx="205980" cy="209199"/>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504FC1C2-F3AA-46ED-80BD-B9C6485EDA8E}"/>
                  </a:ext>
                </a:extLst>
              </p:cNvPr>
              <p:cNvSpPr/>
              <p:nvPr/>
            </p:nvSpPr>
            <p:spPr>
              <a:xfrm>
                <a:off x="726199" y="1078194"/>
                <a:ext cx="86898" cy="86898"/>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9B77208C-2438-4A8A-8D4C-4A2874E65378}"/>
                  </a:ext>
                </a:extLst>
              </p:cNvPr>
              <p:cNvSpPr/>
              <p:nvPr/>
            </p:nvSpPr>
            <p:spPr>
              <a:xfrm>
                <a:off x="433907" y="1100466"/>
                <a:ext cx="370121" cy="370121"/>
              </a:xfrm>
              <a:custGeom>
                <a:avLst/>
                <a:gdLst>
                  <a:gd name="connsiteX0" fmla="*/ 204106 w 370121"/>
                  <a:gd name="connsiteY0" fmla="*/ 5729 h 370121"/>
                  <a:gd name="connsiteX1" fmla="*/ 44793 w 370121"/>
                  <a:gd name="connsiteY1" fmla="*/ 72673 h 370121"/>
                  <a:gd name="connsiteX2" fmla="*/ 4885 w 370121"/>
                  <a:gd name="connsiteY2" fmla="*/ 181456 h 370121"/>
                  <a:gd name="connsiteX3" fmla="*/ 104335 w 370121"/>
                  <a:gd name="connsiteY3" fmla="*/ 347528 h 370121"/>
                  <a:gd name="connsiteX4" fmla="*/ 324798 w 370121"/>
                  <a:gd name="connsiteY4" fmla="*/ 301504 h 370121"/>
                  <a:gd name="connsiteX5" fmla="*/ 362454 w 370121"/>
                  <a:gd name="connsiteY5" fmla="*/ 147984 h 37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121" h="370121">
                    <a:moveTo>
                      <a:pt x="204106" y="5729"/>
                    </a:moveTo>
                    <a:cubicBezTo>
                      <a:pt x="204106" y="5729"/>
                      <a:pt x="107875" y="-8110"/>
                      <a:pt x="44793" y="72673"/>
                    </a:cubicBezTo>
                    <a:cubicBezTo>
                      <a:pt x="27092" y="95524"/>
                      <a:pt x="4885" y="134789"/>
                      <a:pt x="4885" y="181456"/>
                    </a:cubicBezTo>
                    <a:cubicBezTo>
                      <a:pt x="4885" y="181456"/>
                      <a:pt x="-909" y="296355"/>
                      <a:pt x="104335" y="347528"/>
                    </a:cubicBezTo>
                    <a:cubicBezTo>
                      <a:pt x="104335" y="347528"/>
                      <a:pt x="222130" y="414150"/>
                      <a:pt x="324798" y="301504"/>
                    </a:cubicBezTo>
                    <a:cubicBezTo>
                      <a:pt x="324798" y="301504"/>
                      <a:pt x="382730" y="238423"/>
                      <a:pt x="362454" y="147984"/>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47FAC812-9254-4BA3-8CFB-EABB2AE3BE84}"/>
                  </a:ext>
                </a:extLst>
              </p:cNvPr>
              <p:cNvSpPr/>
              <p:nvPr/>
            </p:nvSpPr>
            <p:spPr>
              <a:xfrm>
                <a:off x="483413" y="1154109"/>
                <a:ext cx="267131" cy="263912"/>
              </a:xfrm>
              <a:custGeom>
                <a:avLst/>
                <a:gdLst>
                  <a:gd name="connsiteX0" fmla="*/ 259200 w 267130"/>
                  <a:gd name="connsiteY0" fmla="*/ 99491 h 263912"/>
                  <a:gd name="connsiteX1" fmla="*/ 181958 w 267130"/>
                  <a:gd name="connsiteY1" fmla="*/ 253654 h 263912"/>
                  <a:gd name="connsiteX2" fmla="*/ 34875 w 267130"/>
                  <a:gd name="connsiteY2" fmla="*/ 215355 h 263912"/>
                  <a:gd name="connsiteX3" fmla="*/ 19426 w 267130"/>
                  <a:gd name="connsiteY3" fmla="*/ 75996 h 263912"/>
                  <a:gd name="connsiteX4" fmla="*/ 172624 w 267130"/>
                  <a:gd name="connsiteY4" fmla="*/ 10340 h 263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30" h="263912">
                    <a:moveTo>
                      <a:pt x="259200" y="99491"/>
                    </a:moveTo>
                    <a:cubicBezTo>
                      <a:pt x="259200" y="99491"/>
                      <a:pt x="288810" y="205056"/>
                      <a:pt x="181958" y="253654"/>
                    </a:cubicBezTo>
                    <a:cubicBezTo>
                      <a:pt x="181958" y="253654"/>
                      <a:pt x="97634" y="289057"/>
                      <a:pt x="34875" y="215355"/>
                    </a:cubicBezTo>
                    <a:cubicBezTo>
                      <a:pt x="34875" y="215355"/>
                      <a:pt x="-20804" y="149699"/>
                      <a:pt x="19426" y="75996"/>
                    </a:cubicBezTo>
                    <a:cubicBezTo>
                      <a:pt x="19426" y="75996"/>
                      <a:pt x="62875" y="-18626"/>
                      <a:pt x="172624" y="10340"/>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6" name="Group 195">
            <a:extLst>
              <a:ext uri="{FF2B5EF4-FFF2-40B4-BE49-F238E27FC236}">
                <a16:creationId xmlns:a16="http://schemas.microsoft.com/office/drawing/2014/main" id="{BE1AD555-2A03-4EFB-976C-667C2C30CC95}"/>
              </a:ext>
            </a:extLst>
          </p:cNvPr>
          <p:cNvGrpSpPr/>
          <p:nvPr/>
        </p:nvGrpSpPr>
        <p:grpSpPr>
          <a:xfrm>
            <a:off x="8233684" y="2999939"/>
            <a:ext cx="2680217" cy="1269719"/>
            <a:chOff x="8233684" y="2999939"/>
            <a:chExt cx="2680217" cy="1269719"/>
          </a:xfrm>
        </p:grpSpPr>
        <p:sp>
          <p:nvSpPr>
            <p:cNvPr id="19" name="TextBox 18">
              <a:extLst>
                <a:ext uri="{FF2B5EF4-FFF2-40B4-BE49-F238E27FC236}">
                  <a16:creationId xmlns:a16="http://schemas.microsoft.com/office/drawing/2014/main" id="{C9A641D4-EA35-46A0-A4FD-97983613E8A3}"/>
                </a:ext>
              </a:extLst>
            </p:cNvPr>
            <p:cNvSpPr txBox="1"/>
            <p:nvPr/>
          </p:nvSpPr>
          <p:spPr>
            <a:xfrm>
              <a:off x="8233684" y="3814834"/>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Production &amp;</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distribution</a:t>
              </a:r>
              <a:endParaRPr kumimoji="0" lang="en-US" altLang="en-US" sz="1800" b="0" i="0" u="none" strike="noStrike" kern="1200" cap="none" spc="0" normalizeH="0" baseline="0" noProof="0" dirty="0">
                <a:ln>
                  <a:noFill/>
                </a:ln>
                <a:solidFill>
                  <a:srgbClr val="F3E50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2" name="Straight Arrow Connector 31">
              <a:extLst>
                <a:ext uri="{FF2B5EF4-FFF2-40B4-BE49-F238E27FC236}">
                  <a16:creationId xmlns:a16="http://schemas.microsoft.com/office/drawing/2014/main" id="{EAC7B92D-9805-4246-9346-C50882EEF11E}"/>
                </a:ext>
              </a:extLst>
            </p:cNvPr>
            <p:cNvCxnSpPr>
              <a:cxnSpLocks/>
            </p:cNvCxnSpPr>
            <p:nvPr/>
          </p:nvCxnSpPr>
          <p:spPr>
            <a:xfrm>
              <a:off x="9550367" y="2999939"/>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aphic 126">
              <a:extLst>
                <a:ext uri="{FF2B5EF4-FFF2-40B4-BE49-F238E27FC236}">
                  <a16:creationId xmlns:a16="http://schemas.microsoft.com/office/drawing/2014/main" id="{7A6ED968-D125-4A3F-BC18-A317505D7078}"/>
                </a:ext>
              </a:extLst>
            </p:cNvPr>
            <p:cNvGrpSpPr>
              <a:grpSpLocks noChangeAspect="1"/>
            </p:cNvGrpSpPr>
            <p:nvPr/>
          </p:nvGrpSpPr>
          <p:grpSpPr>
            <a:xfrm>
              <a:off x="9232747" y="3186071"/>
              <a:ext cx="629580" cy="629580"/>
              <a:chOff x="6681392" y="1547156"/>
              <a:chExt cx="643689" cy="643689"/>
            </a:xfrm>
          </p:grpSpPr>
          <p:sp>
            <p:nvSpPr>
              <p:cNvPr id="119" name="Freeform: Shape 118">
                <a:extLst>
                  <a:ext uri="{FF2B5EF4-FFF2-40B4-BE49-F238E27FC236}">
                    <a16:creationId xmlns:a16="http://schemas.microsoft.com/office/drawing/2014/main" id="{3FE86816-12CC-4795-AD33-27040547B81B}"/>
                  </a:ext>
                </a:extLst>
              </p:cNvPr>
              <p:cNvSpPr/>
              <p:nvPr/>
            </p:nvSpPr>
            <p:spPr>
              <a:xfrm>
                <a:off x="7105261" y="1768263"/>
                <a:ext cx="148048" cy="109427"/>
              </a:xfrm>
              <a:custGeom>
                <a:avLst/>
                <a:gdLst>
                  <a:gd name="connsiteX0" fmla="*/ 144830 w 148048"/>
                  <a:gd name="connsiteY0" fmla="*/ 106209 h 109427"/>
                  <a:gd name="connsiteX1" fmla="*/ 14483 w 148048"/>
                  <a:gd name="connsiteY1" fmla="*/ 106209 h 109427"/>
                  <a:gd name="connsiteX2" fmla="*/ 4828 w 148048"/>
                  <a:gd name="connsiteY2" fmla="*/ 96553 h 109427"/>
                  <a:gd name="connsiteX3" fmla="*/ 4828 w 148048"/>
                  <a:gd name="connsiteY3" fmla="*/ 14483 h 109427"/>
                  <a:gd name="connsiteX4" fmla="*/ 14483 w 148048"/>
                  <a:gd name="connsiteY4" fmla="*/ 4828 h 109427"/>
                  <a:gd name="connsiteX5" fmla="*/ 90438 w 148048"/>
                  <a:gd name="connsiteY5" fmla="*/ 4828 h 109427"/>
                  <a:gd name="connsiteX6" fmla="*/ 99128 w 148048"/>
                  <a:gd name="connsiteY6" fmla="*/ 10299 h 109427"/>
                  <a:gd name="connsiteX7" fmla="*/ 144830 w 148048"/>
                  <a:gd name="connsiteY7" fmla="*/ 106209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048" h="109427">
                    <a:moveTo>
                      <a:pt x="144830" y="106209"/>
                    </a:moveTo>
                    <a:lnTo>
                      <a:pt x="14483" y="106209"/>
                    </a:lnTo>
                    <a:cubicBezTo>
                      <a:pt x="9012" y="106209"/>
                      <a:pt x="4828" y="102025"/>
                      <a:pt x="4828" y="96553"/>
                    </a:cubicBezTo>
                    <a:lnTo>
                      <a:pt x="4828" y="14483"/>
                    </a:lnTo>
                    <a:cubicBezTo>
                      <a:pt x="4828" y="9012"/>
                      <a:pt x="9012" y="4828"/>
                      <a:pt x="14483" y="4828"/>
                    </a:cubicBezTo>
                    <a:lnTo>
                      <a:pt x="90438" y="4828"/>
                    </a:lnTo>
                    <a:cubicBezTo>
                      <a:pt x="94300" y="4828"/>
                      <a:pt x="97519" y="7081"/>
                      <a:pt x="99128" y="10299"/>
                    </a:cubicBezTo>
                    <a:lnTo>
                      <a:pt x="144830" y="106209"/>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3EB486B2-CE10-455E-8468-8191252A2740}"/>
                  </a:ext>
                </a:extLst>
              </p:cNvPr>
              <p:cNvSpPr/>
              <p:nvPr/>
            </p:nvSpPr>
            <p:spPr>
              <a:xfrm>
                <a:off x="6796290" y="1951715"/>
                <a:ext cx="48277" cy="41840"/>
              </a:xfrm>
              <a:custGeom>
                <a:avLst/>
                <a:gdLst>
                  <a:gd name="connsiteX0" fmla="*/ 43449 w 48276"/>
                  <a:gd name="connsiteY0" fmla="*/ 38621 h 41839"/>
                  <a:gd name="connsiteX1" fmla="*/ 8046 w 48276"/>
                  <a:gd name="connsiteY1" fmla="*/ 38621 h 41839"/>
                  <a:gd name="connsiteX2" fmla="*/ 4828 w 48276"/>
                  <a:gd name="connsiteY2" fmla="*/ 35403 h 41839"/>
                  <a:gd name="connsiteX3" fmla="*/ 4828 w 48276"/>
                  <a:gd name="connsiteY3" fmla="*/ 8046 h 41839"/>
                  <a:gd name="connsiteX4" fmla="*/ 8046 w 48276"/>
                  <a:gd name="connsiteY4" fmla="*/ 4828 h 41839"/>
                  <a:gd name="connsiteX5" fmla="*/ 43449 w 48276"/>
                  <a:gd name="connsiteY5" fmla="*/ 4828 h 41839"/>
                  <a:gd name="connsiteX6" fmla="*/ 43449 w 48276"/>
                  <a:gd name="connsiteY6" fmla="*/ 38621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76" h="41839">
                    <a:moveTo>
                      <a:pt x="43449" y="38621"/>
                    </a:moveTo>
                    <a:lnTo>
                      <a:pt x="8046" y="38621"/>
                    </a:lnTo>
                    <a:cubicBezTo>
                      <a:pt x="6115" y="38621"/>
                      <a:pt x="4828" y="37334"/>
                      <a:pt x="4828" y="35403"/>
                    </a:cubicBezTo>
                    <a:lnTo>
                      <a:pt x="4828" y="8046"/>
                    </a:lnTo>
                    <a:cubicBezTo>
                      <a:pt x="4828" y="6115"/>
                      <a:pt x="6115" y="4828"/>
                      <a:pt x="8046" y="4828"/>
                    </a:cubicBezTo>
                    <a:lnTo>
                      <a:pt x="43449" y="4828"/>
                    </a:lnTo>
                    <a:lnTo>
                      <a:pt x="43449" y="38621"/>
                    </a:ln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4CC8F11D-C1DE-46DD-ACDC-0A8DAD79D3CB}"/>
                  </a:ext>
                </a:extLst>
              </p:cNvPr>
              <p:cNvSpPr/>
              <p:nvPr/>
            </p:nvSpPr>
            <p:spPr>
              <a:xfrm>
                <a:off x="6905074" y="1943347"/>
                <a:ext cx="93335" cy="93335"/>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E47B866C-054B-4AF7-9A95-C38F74F2D90D}"/>
                  </a:ext>
                </a:extLst>
              </p:cNvPr>
              <p:cNvSpPr/>
              <p:nvPr/>
            </p:nvSpPr>
            <p:spPr>
              <a:xfrm>
                <a:off x="7146457" y="1943347"/>
                <a:ext cx="93335" cy="93335"/>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C61FB69B-7539-4C91-9778-B4B96AF34BCB}"/>
                  </a:ext>
                </a:extLst>
              </p:cNvPr>
              <p:cNvSpPr/>
              <p:nvPr/>
            </p:nvSpPr>
            <p:spPr>
              <a:xfrm>
                <a:off x="6748014" y="1869644"/>
                <a:ext cx="70806" cy="9655"/>
              </a:xfrm>
              <a:custGeom>
                <a:avLst/>
                <a:gdLst>
                  <a:gd name="connsiteX0" fmla="*/ 66944 w 70805"/>
                  <a:gd name="connsiteY0" fmla="*/ 4828 h 9655"/>
                  <a:gd name="connsiteX1" fmla="*/ 4828 w 70805"/>
                  <a:gd name="connsiteY1" fmla="*/ 4828 h 9655"/>
                </a:gdLst>
                <a:ahLst/>
                <a:cxnLst>
                  <a:cxn ang="0">
                    <a:pos x="connsiteX0" y="connsiteY0"/>
                  </a:cxn>
                  <a:cxn ang="0">
                    <a:pos x="connsiteX1" y="connsiteY1"/>
                  </a:cxn>
                </a:cxnLst>
                <a:rect l="l" t="t" r="r" b="b"/>
                <a:pathLst>
                  <a:path w="70805" h="9655">
                    <a:moveTo>
                      <a:pt x="66944"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89A1517D-90BD-4BE3-8B0D-89703EF64B1F}"/>
                  </a:ext>
                </a:extLst>
              </p:cNvPr>
              <p:cNvSpPr/>
              <p:nvPr/>
            </p:nvSpPr>
            <p:spPr>
              <a:xfrm>
                <a:off x="6748014" y="1805597"/>
                <a:ext cx="35403" cy="9655"/>
              </a:xfrm>
              <a:custGeom>
                <a:avLst/>
                <a:gdLst>
                  <a:gd name="connsiteX0" fmla="*/ 33150 w 35402"/>
                  <a:gd name="connsiteY0" fmla="*/ 4828 h 9655"/>
                  <a:gd name="connsiteX1" fmla="*/ 4828 w 35402"/>
                  <a:gd name="connsiteY1" fmla="*/ 4828 h 9655"/>
                </a:gdLst>
                <a:ahLst/>
                <a:cxnLst>
                  <a:cxn ang="0">
                    <a:pos x="connsiteX0" y="connsiteY0"/>
                  </a:cxn>
                  <a:cxn ang="0">
                    <a:pos x="connsiteX1" y="connsiteY1"/>
                  </a:cxn>
                </a:cxnLst>
                <a:rect l="l" t="t" r="r" b="b"/>
                <a:pathLst>
                  <a:path w="35402" h="9655">
                    <a:moveTo>
                      <a:pt x="33150"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6ED1CAC1-530C-4AC3-A1D8-834E7CB886AE}"/>
                  </a:ext>
                </a:extLst>
              </p:cNvPr>
              <p:cNvSpPr/>
              <p:nvPr/>
            </p:nvSpPr>
            <p:spPr>
              <a:xfrm>
                <a:off x="6717760" y="1837460"/>
                <a:ext cx="77243" cy="9655"/>
              </a:xfrm>
              <a:custGeom>
                <a:avLst/>
                <a:gdLst>
                  <a:gd name="connsiteX0" fmla="*/ 73059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3059"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93002248-19C4-41B3-927F-113EBC52C0FD}"/>
                  </a:ext>
                </a:extLst>
              </p:cNvPr>
              <p:cNvSpPr/>
              <p:nvPr/>
            </p:nvSpPr>
            <p:spPr>
              <a:xfrm>
                <a:off x="7105261" y="1869644"/>
                <a:ext cx="173796" cy="125519"/>
              </a:xfrm>
              <a:custGeom>
                <a:avLst/>
                <a:gdLst>
                  <a:gd name="connsiteX0" fmla="*/ 43449 w 173796"/>
                  <a:gd name="connsiteY0" fmla="*/ 120692 h 125519"/>
                  <a:gd name="connsiteX1" fmla="*/ 4828 w 173796"/>
                  <a:gd name="connsiteY1" fmla="*/ 120692 h 125519"/>
                  <a:gd name="connsiteX2" fmla="*/ 4828 w 173796"/>
                  <a:gd name="connsiteY2" fmla="*/ 14483 h 125519"/>
                  <a:gd name="connsiteX3" fmla="*/ 14483 w 173796"/>
                  <a:gd name="connsiteY3" fmla="*/ 4828 h 125519"/>
                  <a:gd name="connsiteX4" fmla="*/ 159313 w 173796"/>
                  <a:gd name="connsiteY4" fmla="*/ 4828 h 125519"/>
                  <a:gd name="connsiteX5" fmla="*/ 168968 w 173796"/>
                  <a:gd name="connsiteY5" fmla="*/ 14483 h 125519"/>
                  <a:gd name="connsiteX6" fmla="*/ 168968 w 173796"/>
                  <a:gd name="connsiteY6" fmla="*/ 111036 h 125519"/>
                  <a:gd name="connsiteX7" fmla="*/ 159313 w 173796"/>
                  <a:gd name="connsiteY7" fmla="*/ 120692 h 125519"/>
                  <a:gd name="connsiteX8" fmla="*/ 135175 w 173796"/>
                  <a:gd name="connsiteY8" fmla="*/ 12069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96" h="125519">
                    <a:moveTo>
                      <a:pt x="43449" y="120692"/>
                    </a:moveTo>
                    <a:lnTo>
                      <a:pt x="4828" y="120692"/>
                    </a:lnTo>
                    <a:lnTo>
                      <a:pt x="4828" y="14483"/>
                    </a:lnTo>
                    <a:cubicBezTo>
                      <a:pt x="4828" y="9012"/>
                      <a:pt x="9012" y="4828"/>
                      <a:pt x="14483" y="4828"/>
                    </a:cubicBezTo>
                    <a:lnTo>
                      <a:pt x="159313" y="4828"/>
                    </a:lnTo>
                    <a:cubicBezTo>
                      <a:pt x="164784" y="4828"/>
                      <a:pt x="168968" y="9012"/>
                      <a:pt x="168968" y="14483"/>
                    </a:cubicBezTo>
                    <a:lnTo>
                      <a:pt x="168968" y="111036"/>
                    </a:lnTo>
                    <a:cubicBezTo>
                      <a:pt x="168968" y="116508"/>
                      <a:pt x="164784" y="120692"/>
                      <a:pt x="159313" y="120692"/>
                    </a:cubicBezTo>
                    <a:lnTo>
                      <a:pt x="135175" y="120692"/>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AB2A1070-ADB8-4ED6-97F7-9BD2071AE8A7}"/>
                  </a:ext>
                </a:extLst>
              </p:cNvPr>
              <p:cNvSpPr/>
              <p:nvPr/>
            </p:nvSpPr>
            <p:spPr>
              <a:xfrm>
                <a:off x="6929212" y="196748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647B517C-0C8F-4008-924C-D34240A6595B}"/>
                  </a:ext>
                </a:extLst>
              </p:cNvPr>
              <p:cNvSpPr/>
              <p:nvPr/>
            </p:nvSpPr>
            <p:spPr>
              <a:xfrm>
                <a:off x="7170596" y="196748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61666C7-6C13-46FD-81A8-91A9D32C510A}"/>
                  </a:ext>
                </a:extLst>
              </p:cNvPr>
              <p:cNvSpPr/>
              <p:nvPr/>
            </p:nvSpPr>
            <p:spPr>
              <a:xfrm>
                <a:off x="6798543" y="1666641"/>
                <a:ext cx="173796" cy="93335"/>
              </a:xfrm>
              <a:custGeom>
                <a:avLst/>
                <a:gdLst>
                  <a:gd name="connsiteX0" fmla="*/ 84967 w 173796"/>
                  <a:gd name="connsiteY0" fmla="*/ 6035 h 93334"/>
                  <a:gd name="connsiteX1" fmla="*/ 4828 w 173796"/>
                  <a:gd name="connsiteY1" fmla="*/ 46587 h 93334"/>
                  <a:gd name="connsiteX2" fmla="*/ 86898 w 173796"/>
                  <a:gd name="connsiteY2" fmla="*/ 89392 h 93334"/>
                  <a:gd name="connsiteX3" fmla="*/ 171221 w 173796"/>
                  <a:gd name="connsiteY3" fmla="*/ 46587 h 93334"/>
                  <a:gd name="connsiteX4" fmla="*/ 93657 w 173796"/>
                  <a:gd name="connsiteY4" fmla="*/ 6035 h 93334"/>
                  <a:gd name="connsiteX5" fmla="*/ 84967 w 173796"/>
                  <a:gd name="connsiteY5" fmla="*/ 6035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96" h="93334">
                    <a:moveTo>
                      <a:pt x="84967" y="6035"/>
                    </a:moveTo>
                    <a:lnTo>
                      <a:pt x="4828" y="46587"/>
                    </a:lnTo>
                    <a:lnTo>
                      <a:pt x="86898" y="89392"/>
                    </a:lnTo>
                    <a:lnTo>
                      <a:pt x="171221" y="46587"/>
                    </a:lnTo>
                    <a:lnTo>
                      <a:pt x="93657" y="6035"/>
                    </a:lnTo>
                    <a:cubicBezTo>
                      <a:pt x="91082" y="4425"/>
                      <a:pt x="87864" y="4425"/>
                      <a:pt x="84967" y="6035"/>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1E7D9642-2B18-4CAB-9977-BADBFF07C5E5}"/>
                  </a:ext>
                </a:extLst>
              </p:cNvPr>
              <p:cNvSpPr/>
              <p:nvPr/>
            </p:nvSpPr>
            <p:spPr>
              <a:xfrm>
                <a:off x="6798543" y="1708400"/>
                <a:ext cx="90116" cy="160922"/>
              </a:xfrm>
              <a:custGeom>
                <a:avLst/>
                <a:gdLst>
                  <a:gd name="connsiteX0" fmla="*/ 4828 w 90116"/>
                  <a:gd name="connsiteY0" fmla="*/ 4828 h 160922"/>
                  <a:gd name="connsiteX1" fmla="*/ 4828 w 90116"/>
                  <a:gd name="connsiteY1" fmla="*/ 107818 h 160922"/>
                  <a:gd name="connsiteX2" fmla="*/ 9977 w 90116"/>
                  <a:gd name="connsiteY2" fmla="*/ 116508 h 160922"/>
                  <a:gd name="connsiteX3" fmla="*/ 88185 w 90116"/>
                  <a:gd name="connsiteY3" fmla="*/ 156738 h 160922"/>
                  <a:gd name="connsiteX4" fmla="*/ 88185 w 90116"/>
                  <a:gd name="connsiteY4" fmla="*/ 47633 h 160922"/>
                  <a:gd name="connsiteX5" fmla="*/ 4828 w 90116"/>
                  <a:gd name="connsiteY5" fmla="*/ 4828 h 16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160922">
                    <a:moveTo>
                      <a:pt x="4828" y="4828"/>
                    </a:moveTo>
                    <a:lnTo>
                      <a:pt x="4828" y="107818"/>
                    </a:lnTo>
                    <a:cubicBezTo>
                      <a:pt x="4828" y="111358"/>
                      <a:pt x="6759" y="114899"/>
                      <a:pt x="9977" y="116508"/>
                    </a:cubicBezTo>
                    <a:lnTo>
                      <a:pt x="88185" y="156738"/>
                    </a:lnTo>
                    <a:lnTo>
                      <a:pt x="88185" y="47633"/>
                    </a:lnTo>
                    <a:lnTo>
                      <a:pt x="4828"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A96C19BD-AD2E-4AF0-951D-A6FE9F9298B5}"/>
                  </a:ext>
                </a:extLst>
              </p:cNvPr>
              <p:cNvSpPr/>
              <p:nvPr/>
            </p:nvSpPr>
            <p:spPr>
              <a:xfrm>
                <a:off x="6881901" y="1708400"/>
                <a:ext cx="90116" cy="160922"/>
              </a:xfrm>
              <a:custGeom>
                <a:avLst/>
                <a:gdLst>
                  <a:gd name="connsiteX0" fmla="*/ 88185 w 90116"/>
                  <a:gd name="connsiteY0" fmla="*/ 4828 h 160922"/>
                  <a:gd name="connsiteX1" fmla="*/ 88185 w 90116"/>
                  <a:gd name="connsiteY1" fmla="*/ 107818 h 160922"/>
                  <a:gd name="connsiteX2" fmla="*/ 83036 w 90116"/>
                  <a:gd name="connsiteY2" fmla="*/ 116508 h 160922"/>
                  <a:gd name="connsiteX3" fmla="*/ 4828 w 90116"/>
                  <a:gd name="connsiteY3" fmla="*/ 156416 h 160922"/>
                  <a:gd name="connsiteX4" fmla="*/ 4828 w 90116"/>
                  <a:gd name="connsiteY4" fmla="*/ 47633 h 160922"/>
                  <a:gd name="connsiteX5" fmla="*/ 88185 w 90116"/>
                  <a:gd name="connsiteY5" fmla="*/ 4828 h 16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160922">
                    <a:moveTo>
                      <a:pt x="88185" y="4828"/>
                    </a:moveTo>
                    <a:lnTo>
                      <a:pt x="88185" y="107818"/>
                    </a:lnTo>
                    <a:cubicBezTo>
                      <a:pt x="88185" y="111358"/>
                      <a:pt x="86254" y="114899"/>
                      <a:pt x="83036" y="116508"/>
                    </a:cubicBezTo>
                    <a:lnTo>
                      <a:pt x="4828" y="156416"/>
                    </a:lnTo>
                    <a:lnTo>
                      <a:pt x="4828" y="47633"/>
                    </a:lnTo>
                    <a:lnTo>
                      <a:pt x="88185" y="4828"/>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CF0112FF-6194-4719-8184-927D42AC44A6}"/>
                  </a:ext>
                </a:extLst>
              </p:cNvPr>
              <p:cNvSpPr/>
              <p:nvPr/>
            </p:nvSpPr>
            <p:spPr>
              <a:xfrm>
                <a:off x="6831372" y="1679756"/>
                <a:ext cx="115864" cy="90116"/>
              </a:xfrm>
              <a:custGeom>
                <a:avLst/>
                <a:gdLst>
                  <a:gd name="connsiteX0" fmla="*/ 111358 w 115864"/>
                  <a:gd name="connsiteY0" fmla="*/ 47633 h 90116"/>
                  <a:gd name="connsiteX1" fmla="*/ 28000 w 115864"/>
                  <a:gd name="connsiteY1" fmla="*/ 4828 h 90116"/>
                  <a:gd name="connsiteX2" fmla="*/ 4828 w 115864"/>
                  <a:gd name="connsiteY2" fmla="*/ 16414 h 90116"/>
                  <a:gd name="connsiteX3" fmla="*/ 88185 w 115864"/>
                  <a:gd name="connsiteY3" fmla="*/ 59219 h 90116"/>
                  <a:gd name="connsiteX4" fmla="*/ 88185 w 115864"/>
                  <a:gd name="connsiteY4" fmla="*/ 86576 h 90116"/>
                  <a:gd name="connsiteX5" fmla="*/ 111358 w 115864"/>
                  <a:gd name="connsiteY5" fmla="*/ 7370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90116">
                    <a:moveTo>
                      <a:pt x="111358" y="47633"/>
                    </a:moveTo>
                    <a:lnTo>
                      <a:pt x="28000" y="4828"/>
                    </a:lnTo>
                    <a:lnTo>
                      <a:pt x="4828" y="16414"/>
                    </a:lnTo>
                    <a:lnTo>
                      <a:pt x="88185" y="59219"/>
                    </a:lnTo>
                    <a:lnTo>
                      <a:pt x="88185" y="86576"/>
                    </a:lnTo>
                    <a:lnTo>
                      <a:pt x="111358" y="73702"/>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2DE7E5B7-DEDE-48AA-B43B-B2B555C03B13}"/>
                  </a:ext>
                </a:extLst>
              </p:cNvPr>
              <p:cNvSpPr/>
              <p:nvPr/>
            </p:nvSpPr>
            <p:spPr>
              <a:xfrm>
                <a:off x="6834912" y="1859989"/>
                <a:ext cx="74024" cy="135175"/>
              </a:xfrm>
              <a:custGeom>
                <a:avLst/>
                <a:gdLst>
                  <a:gd name="connsiteX0" fmla="*/ 4828 w 74024"/>
                  <a:gd name="connsiteY0" fmla="*/ 4828 h 135174"/>
                  <a:gd name="connsiteX1" fmla="*/ 4828 w 74024"/>
                  <a:gd name="connsiteY1" fmla="*/ 130347 h 135174"/>
                  <a:gd name="connsiteX2" fmla="*/ 72415 w 74024"/>
                  <a:gd name="connsiteY2" fmla="*/ 130347 h 135174"/>
                </a:gdLst>
                <a:ahLst/>
                <a:cxnLst>
                  <a:cxn ang="0">
                    <a:pos x="connsiteX0" y="connsiteY0"/>
                  </a:cxn>
                  <a:cxn ang="0">
                    <a:pos x="connsiteX1" y="connsiteY1"/>
                  </a:cxn>
                  <a:cxn ang="0">
                    <a:pos x="connsiteX2" y="connsiteY2"/>
                  </a:cxn>
                </a:cxnLst>
                <a:rect l="l" t="t" r="r" b="b"/>
                <a:pathLst>
                  <a:path w="74024" h="135174">
                    <a:moveTo>
                      <a:pt x="4828" y="4828"/>
                    </a:moveTo>
                    <a:lnTo>
                      <a:pt x="4828" y="130347"/>
                    </a:lnTo>
                    <a:lnTo>
                      <a:pt x="72415" y="130347"/>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3F9E40C-E0CA-4778-82E6-9ACC6A94B813}"/>
                  </a:ext>
                </a:extLst>
              </p:cNvPr>
              <p:cNvSpPr/>
              <p:nvPr/>
            </p:nvSpPr>
            <p:spPr>
              <a:xfrm>
                <a:off x="6984570" y="1724814"/>
                <a:ext cx="128738" cy="267131"/>
              </a:xfrm>
              <a:custGeom>
                <a:avLst/>
                <a:gdLst>
                  <a:gd name="connsiteX0" fmla="*/ 9655 w 128737"/>
                  <a:gd name="connsiteY0" fmla="*/ 265522 h 267130"/>
                  <a:gd name="connsiteX1" fmla="*/ 125519 w 128737"/>
                  <a:gd name="connsiteY1" fmla="*/ 265522 h 267130"/>
                  <a:gd name="connsiteX2" fmla="*/ 125519 w 128737"/>
                  <a:gd name="connsiteY2" fmla="*/ 14483 h 267130"/>
                  <a:gd name="connsiteX3" fmla="*/ 115864 w 128737"/>
                  <a:gd name="connsiteY3" fmla="*/ 4828 h 267130"/>
                  <a:gd name="connsiteX4" fmla="*/ 4828 w 128737"/>
                  <a:gd name="connsiteY4" fmla="*/ 4828 h 26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267130">
                    <a:moveTo>
                      <a:pt x="9655" y="265522"/>
                    </a:moveTo>
                    <a:lnTo>
                      <a:pt x="125519" y="265522"/>
                    </a:lnTo>
                    <a:lnTo>
                      <a:pt x="125519" y="14483"/>
                    </a:lnTo>
                    <a:cubicBezTo>
                      <a:pt x="125519" y="9012"/>
                      <a:pt x="121335" y="4828"/>
                      <a:pt x="115864" y="4828"/>
                    </a:cubicBezTo>
                    <a:lnTo>
                      <a:pt x="4828"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7" name="Group 196">
            <a:extLst>
              <a:ext uri="{FF2B5EF4-FFF2-40B4-BE49-F238E27FC236}">
                <a16:creationId xmlns:a16="http://schemas.microsoft.com/office/drawing/2014/main" id="{0E8861E3-18FF-40EC-ADF8-0E046749C14E}"/>
              </a:ext>
            </a:extLst>
          </p:cNvPr>
          <p:cNvGrpSpPr/>
          <p:nvPr/>
        </p:nvGrpSpPr>
        <p:grpSpPr>
          <a:xfrm>
            <a:off x="8228900" y="4425722"/>
            <a:ext cx="2680217" cy="1389074"/>
            <a:chOff x="8228900" y="4425722"/>
            <a:chExt cx="2680217" cy="1389074"/>
          </a:xfrm>
        </p:grpSpPr>
        <p:sp>
          <p:nvSpPr>
            <p:cNvPr id="20" name="TextBox 19">
              <a:extLst>
                <a:ext uri="{FF2B5EF4-FFF2-40B4-BE49-F238E27FC236}">
                  <a16:creationId xmlns:a16="http://schemas.microsoft.com/office/drawing/2014/main" id="{ACDFFE04-FDE6-4E17-A00F-B0FE79AF8226}"/>
                </a:ext>
              </a:extLst>
            </p:cNvPr>
            <p:cNvSpPr txBox="1"/>
            <p:nvPr/>
          </p:nvSpPr>
          <p:spPr>
            <a:xfrm>
              <a:off x="8228900" y="5359972"/>
              <a:ext cx="2680217" cy="454824"/>
            </a:xfrm>
            <a:prstGeom prst="rect">
              <a:avLst/>
            </a:prstGeom>
            <a:noFill/>
          </p:spPr>
          <p:txBody>
            <a:bodyPr wrap="square" lIns="0" tIns="121920" rIns="0" bIns="121920" rtlCol="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Transition to</a:t>
              </a:r>
              <a:b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operations &amp; scale</a:t>
              </a:r>
              <a:endParaRPr kumimoji="0" lang="en-US" altLang="en-US" sz="1800" b="0" i="0" u="none" strike="noStrike" kern="1200" cap="none" spc="0" normalizeH="0" baseline="0" noProof="0" dirty="0">
                <a:ln>
                  <a:noFill/>
                </a:ln>
                <a:solidFill>
                  <a:srgbClr val="F3E50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5" name="Graphic 8">
              <a:extLst>
                <a:ext uri="{FF2B5EF4-FFF2-40B4-BE49-F238E27FC236}">
                  <a16:creationId xmlns:a16="http://schemas.microsoft.com/office/drawing/2014/main" id="{32EFD04A-000A-45A8-BDD0-DC4AF1D918F7}"/>
                </a:ext>
              </a:extLst>
            </p:cNvPr>
            <p:cNvGrpSpPr>
              <a:grpSpLocks noChangeAspect="1"/>
            </p:cNvGrpSpPr>
            <p:nvPr/>
          </p:nvGrpSpPr>
          <p:grpSpPr>
            <a:xfrm>
              <a:off x="9246749" y="4668069"/>
              <a:ext cx="590761" cy="590761"/>
              <a:chOff x="1431656" y="3570411"/>
              <a:chExt cx="643689" cy="643689"/>
            </a:xfrm>
          </p:grpSpPr>
          <p:sp>
            <p:nvSpPr>
              <p:cNvPr id="136" name="Freeform: Shape 135">
                <a:extLst>
                  <a:ext uri="{FF2B5EF4-FFF2-40B4-BE49-F238E27FC236}">
                    <a16:creationId xmlns:a16="http://schemas.microsoft.com/office/drawing/2014/main" id="{0B481570-C644-4726-B0D3-9F2086125EA7}"/>
                  </a:ext>
                </a:extLst>
              </p:cNvPr>
              <p:cNvSpPr/>
              <p:nvPr/>
            </p:nvSpPr>
            <p:spPr>
              <a:xfrm>
                <a:off x="1739017" y="3677585"/>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EFF55E4-D1AB-4B08-AC26-DA1CBB98FF26}"/>
                  </a:ext>
                </a:extLst>
              </p:cNvPr>
              <p:cNvSpPr/>
              <p:nvPr/>
            </p:nvSpPr>
            <p:spPr>
              <a:xfrm>
                <a:off x="1796950" y="3736483"/>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2E07C023-04CC-416C-AD9F-60DDFA24B1D8}"/>
                  </a:ext>
                </a:extLst>
              </p:cNvPr>
              <p:cNvSpPr/>
              <p:nvPr/>
            </p:nvSpPr>
            <p:spPr>
              <a:xfrm>
                <a:off x="1709078" y="3622773"/>
                <a:ext cx="286442" cy="196325"/>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37CFA2EA-790A-4EAC-A07E-61985B1091C1}"/>
                  </a:ext>
                </a:extLst>
              </p:cNvPr>
              <p:cNvSpPr/>
              <p:nvPr/>
            </p:nvSpPr>
            <p:spPr>
              <a:xfrm>
                <a:off x="1978953" y="3801978"/>
                <a:ext cx="25748" cy="25748"/>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rgbClr val="C9208A"/>
              </a:solid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64B76566-CDF2-4645-A897-553086C83406}"/>
                  </a:ext>
                </a:extLst>
              </p:cNvPr>
              <p:cNvSpPr/>
              <p:nvPr/>
            </p:nvSpPr>
            <p:spPr>
              <a:xfrm>
                <a:off x="1829770" y="3859097"/>
                <a:ext cx="144830" cy="7724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0EABDF70-253B-45E5-95FA-EB17E46DB915}"/>
                  </a:ext>
                </a:extLst>
              </p:cNvPr>
              <p:cNvSpPr/>
              <p:nvPr/>
            </p:nvSpPr>
            <p:spPr>
              <a:xfrm>
                <a:off x="1683810" y="3740337"/>
                <a:ext cx="6437" cy="7724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038A683D-F0A9-457C-8947-ADFAD3B87EC0}"/>
                  </a:ext>
                </a:extLst>
              </p:cNvPr>
              <p:cNvSpPr/>
              <p:nvPr/>
            </p:nvSpPr>
            <p:spPr>
              <a:xfrm>
                <a:off x="1674166" y="3732460"/>
                <a:ext cx="25748" cy="25748"/>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rgbClr val="C9208A"/>
              </a:solidFill>
              <a:ln w="12700" cap="flat">
                <a:solidFill>
                  <a:srgbClr val="FF99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7B840C30-FEAE-4A48-8E73-B2C70F105F43}"/>
                  </a:ext>
                </a:extLst>
              </p:cNvPr>
              <p:cNvSpPr/>
              <p:nvPr/>
            </p:nvSpPr>
            <p:spPr>
              <a:xfrm>
                <a:off x="1508996" y="3845743"/>
                <a:ext cx="283223" cy="276786"/>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B5DA474-5DB6-4311-B6F9-3E9693A3522D}"/>
                  </a:ext>
                </a:extLst>
              </p:cNvPr>
              <p:cNvSpPr/>
              <p:nvPr/>
            </p:nvSpPr>
            <p:spPr>
              <a:xfrm>
                <a:off x="1773294" y="3893060"/>
                <a:ext cx="25748" cy="25748"/>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0E6E31FB-337E-4F10-91A7-8F07F8F5D1E0}"/>
                  </a:ext>
                </a:extLst>
              </p:cNvPr>
              <p:cNvSpPr/>
              <p:nvPr/>
            </p:nvSpPr>
            <p:spPr>
              <a:xfrm>
                <a:off x="1601582" y="3956295"/>
                <a:ext cx="218854" cy="202762"/>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076D6C30-43F3-4CB9-B736-FA20E36DB6CA}"/>
                  </a:ext>
                </a:extLst>
              </p:cNvPr>
              <p:cNvSpPr/>
              <p:nvPr/>
            </p:nvSpPr>
            <p:spPr>
              <a:xfrm>
                <a:off x="1594027" y="4135409"/>
                <a:ext cx="25748" cy="25748"/>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E90F7A97-D18C-41F5-A7D6-82B1BADA6BFD}"/>
                  </a:ext>
                </a:extLst>
              </p:cNvPr>
              <p:cNvSpPr/>
              <p:nvPr/>
            </p:nvSpPr>
            <p:spPr>
              <a:xfrm>
                <a:off x="1589030" y="3936340"/>
                <a:ext cx="141612" cy="141612"/>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BFD2C5D2-FABD-4A4D-BD3C-88DA3E37E23E}"/>
                  </a:ext>
                </a:extLst>
              </p:cNvPr>
              <p:cNvSpPr/>
              <p:nvPr/>
            </p:nvSpPr>
            <p:spPr>
              <a:xfrm>
                <a:off x="1583084" y="3930716"/>
                <a:ext cx="41840" cy="41840"/>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457D108-C6AB-4E86-AE4F-D87C75A80305}"/>
                  </a:ext>
                </a:extLst>
              </p:cNvPr>
              <p:cNvSpPr/>
              <p:nvPr/>
            </p:nvSpPr>
            <p:spPr>
              <a:xfrm>
                <a:off x="1694764" y="4042074"/>
                <a:ext cx="41840" cy="41840"/>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E55EFD57-E16F-44A3-AE7B-59B695FDB515}"/>
                  </a:ext>
                </a:extLst>
              </p:cNvPr>
              <p:cNvSpPr/>
              <p:nvPr/>
            </p:nvSpPr>
            <p:spPr>
              <a:xfrm>
                <a:off x="1589030" y="3936340"/>
                <a:ext cx="141612" cy="141612"/>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09FDC513-C340-4F9B-91AD-9BE4D268E9B4}"/>
                  </a:ext>
                </a:extLst>
              </p:cNvPr>
              <p:cNvSpPr/>
              <p:nvPr/>
            </p:nvSpPr>
            <p:spPr>
              <a:xfrm>
                <a:off x="1583084" y="4042074"/>
                <a:ext cx="41840" cy="41840"/>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2D281E44-BB1E-4A4F-9EC9-F993C95E6054}"/>
                  </a:ext>
                </a:extLst>
              </p:cNvPr>
              <p:cNvSpPr/>
              <p:nvPr/>
            </p:nvSpPr>
            <p:spPr>
              <a:xfrm>
                <a:off x="1694764" y="3930716"/>
                <a:ext cx="41840" cy="41840"/>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159" name="Straight Arrow Connector 158">
              <a:extLst>
                <a:ext uri="{FF2B5EF4-FFF2-40B4-BE49-F238E27FC236}">
                  <a16:creationId xmlns:a16="http://schemas.microsoft.com/office/drawing/2014/main" id="{C7DB522A-6574-436F-8342-640A898A7E17}"/>
                </a:ext>
              </a:extLst>
            </p:cNvPr>
            <p:cNvCxnSpPr>
              <a:cxnSpLocks/>
            </p:cNvCxnSpPr>
            <p:nvPr/>
          </p:nvCxnSpPr>
          <p:spPr>
            <a:xfrm>
              <a:off x="9535412" y="4425722"/>
              <a:ext cx="0" cy="1778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4" name="Title 173">
            <a:extLst>
              <a:ext uri="{FF2B5EF4-FFF2-40B4-BE49-F238E27FC236}">
                <a16:creationId xmlns:a16="http://schemas.microsoft.com/office/drawing/2014/main" id="{3B4E27DB-8108-4AB1-AAFC-973D949B573D}"/>
              </a:ext>
            </a:extLst>
          </p:cNvPr>
          <p:cNvSpPr>
            <a:spLocks noGrp="1"/>
          </p:cNvSpPr>
          <p:nvPr>
            <p:ph type="title"/>
          </p:nvPr>
        </p:nvSpPr>
        <p:spPr/>
        <p:txBody>
          <a:bodyPr/>
          <a:lstStyle/>
          <a:p>
            <a:r>
              <a:rPr lang="en-US" altLang="en-US" sz="3200" dirty="0">
                <a:solidFill>
                  <a:srgbClr val="FFFFFF"/>
                </a:solidFill>
              </a:rPr>
              <a:t>Sustainability </a:t>
            </a:r>
            <a:r>
              <a:rPr lang="en-US" altLang="en-US" sz="3200" dirty="0"/>
              <a:t>requires </a:t>
            </a:r>
            <a:r>
              <a:rPr lang="en-US" altLang="en-US" dirty="0"/>
              <a:t>i</a:t>
            </a:r>
            <a:r>
              <a:rPr lang="en-US" altLang="en-US" sz="3200" dirty="0"/>
              <a:t>nnovation</a:t>
            </a:r>
            <a:endParaRPr lang="en-US" dirty="0"/>
          </a:p>
        </p:txBody>
      </p:sp>
    </p:spTree>
    <p:extLst>
      <p:ext uri="{BB962C8B-B14F-4D97-AF65-F5344CB8AC3E}">
        <p14:creationId xmlns:p14="http://schemas.microsoft.com/office/powerpoint/2010/main" val="12249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500"/>
                                        <p:tgtEl>
                                          <p:spTgt spid="189"/>
                                        </p:tgtEl>
                                      </p:cBhvr>
                                    </p:animEffect>
                                  </p:childTnLst>
                                </p:cTn>
                              </p:par>
                              <p:par>
                                <p:cTn id="8" presetID="0" presetClass="path" presetSubtype="0" accel="50000" decel="50000" fill="hold" nodeType="withEffect">
                                  <p:stCondLst>
                                    <p:cond delay="0"/>
                                  </p:stCondLst>
                                  <p:childTnLst>
                                    <p:animMotion origin="layout" path="M -0.00039 -0.02107 L -0.00039 -0.00255 " pathEditMode="relative" ptsTypes="AA">
                                      <p:cBhvr>
                                        <p:cTn id="9" dur="500" fill="hold"/>
                                        <p:tgtEl>
                                          <p:spTgt spid="189"/>
                                        </p:tgtEl>
                                        <p:attrNameLst>
                                          <p:attrName>ppt_x</p:attrName>
                                          <p:attrName>ppt_y</p:attrName>
                                        </p:attrNameLst>
                                      </p:cBhvr>
                                    </p:animMotion>
                                  </p:childTnLst>
                                </p:cTn>
                              </p:par>
                              <p:par>
                                <p:cTn id="10" presetID="10" presetClass="entr" presetSubtype="0" fill="hold" nodeType="withEffect">
                                  <p:stCondLst>
                                    <p:cond delay="20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500"/>
                                        <p:tgtEl>
                                          <p:spTgt spid="190"/>
                                        </p:tgtEl>
                                      </p:cBhvr>
                                    </p:animEffect>
                                  </p:childTnLst>
                                </p:cTn>
                              </p:par>
                              <p:par>
                                <p:cTn id="13" presetID="0" presetClass="path" presetSubtype="0" accel="50000" decel="50000" fill="hold" nodeType="withEffect">
                                  <p:stCondLst>
                                    <p:cond delay="200"/>
                                  </p:stCondLst>
                                  <p:childTnLst>
                                    <p:animMotion origin="layout" path="M -0.00039 -0.02107 L -0.00039 -0.00255 " pathEditMode="relative" ptsTypes="AA">
                                      <p:cBhvr>
                                        <p:cTn id="14" dur="500" fill="hold"/>
                                        <p:tgtEl>
                                          <p:spTgt spid="190"/>
                                        </p:tgtEl>
                                        <p:attrNameLst>
                                          <p:attrName>ppt_x</p:attrName>
                                          <p:attrName>ppt_y</p:attrName>
                                        </p:attrNameLst>
                                      </p:cBhvr>
                                    </p:animMotion>
                                  </p:childTnLst>
                                </p:cTn>
                              </p:par>
                              <p:par>
                                <p:cTn id="15" presetID="10" presetClass="entr" presetSubtype="0" fill="hold" nodeType="withEffect">
                                  <p:stCondLst>
                                    <p:cond delay="40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par>
                                <p:cTn id="18" presetID="0" presetClass="path" presetSubtype="0" accel="50000" decel="50000" fill="hold" nodeType="withEffect">
                                  <p:stCondLst>
                                    <p:cond delay="400"/>
                                  </p:stCondLst>
                                  <p:childTnLst>
                                    <p:animMotion origin="layout" path="M -0.00039 -0.02107 L -0.00039 -0.00255 " pathEditMode="relative" ptsTypes="AA">
                                      <p:cBhvr>
                                        <p:cTn id="19" dur="500" fill="hold"/>
                                        <p:tgtEl>
                                          <p:spTgt spid="191"/>
                                        </p:tgtEl>
                                        <p:attrNameLst>
                                          <p:attrName>ppt_x</p:attrName>
                                          <p:attrName>ppt_y</p:attrName>
                                        </p:attrNameLst>
                                      </p:cBhvr>
                                    </p:animMotion>
                                  </p:childTnLst>
                                </p:cTn>
                              </p:par>
                              <p:par>
                                <p:cTn id="20" presetID="10" presetClass="entr" presetSubtype="0" fill="hold" nodeType="withEffect">
                                  <p:stCondLst>
                                    <p:cond delay="60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0" presetClass="path" presetSubtype="0" accel="50000" decel="50000" fill="hold" nodeType="withEffect">
                                  <p:stCondLst>
                                    <p:cond delay="600"/>
                                  </p:stCondLst>
                                  <p:childTnLst>
                                    <p:animMotion origin="layout" path="M -0.00039 -0.02107 L -0.00039 -0.00255 " pathEditMode="relative" ptsTypes="AA">
                                      <p:cBhvr>
                                        <p:cTn id="24" dur="500" fill="hold"/>
                                        <p:tgtEl>
                                          <p:spTgt spid="192"/>
                                        </p:tgtEl>
                                        <p:attrNameLst>
                                          <p:attrName>ppt_x</p:attrName>
                                          <p:attrName>ppt_y</p:attrName>
                                        </p:attrNameLst>
                                      </p:cBhvr>
                                    </p:animMotion>
                                  </p:childTnLst>
                                </p:cTn>
                              </p:par>
                              <p:par>
                                <p:cTn id="25" presetID="10" presetClass="entr" presetSubtype="0" fill="hold" nodeType="withEffect">
                                  <p:stCondLst>
                                    <p:cond delay="800"/>
                                  </p:stCondLst>
                                  <p:childTnLst>
                                    <p:set>
                                      <p:cBhvr>
                                        <p:cTn id="26" dur="1" fill="hold">
                                          <p:stCondLst>
                                            <p:cond delay="0"/>
                                          </p:stCondLst>
                                        </p:cTn>
                                        <p:tgtEl>
                                          <p:spTgt spid="193"/>
                                        </p:tgtEl>
                                        <p:attrNameLst>
                                          <p:attrName>style.visibility</p:attrName>
                                        </p:attrNameLst>
                                      </p:cBhvr>
                                      <p:to>
                                        <p:strVal val="visible"/>
                                      </p:to>
                                    </p:set>
                                    <p:animEffect transition="in" filter="fade">
                                      <p:cBhvr>
                                        <p:cTn id="27" dur="500"/>
                                        <p:tgtEl>
                                          <p:spTgt spid="193"/>
                                        </p:tgtEl>
                                      </p:cBhvr>
                                    </p:animEffect>
                                  </p:childTnLst>
                                </p:cTn>
                              </p:par>
                              <p:par>
                                <p:cTn id="28" presetID="0" presetClass="path" presetSubtype="0" accel="50000" decel="50000" fill="hold" nodeType="withEffect">
                                  <p:stCondLst>
                                    <p:cond delay="800"/>
                                  </p:stCondLst>
                                  <p:childTnLst>
                                    <p:animMotion origin="layout" path="M -0.00039 -0.02107 L -0.00039 -0.00255 " pathEditMode="relative" ptsTypes="AA">
                                      <p:cBhvr>
                                        <p:cTn id="29" dur="500" fill="hold"/>
                                        <p:tgtEl>
                                          <p:spTgt spid="193"/>
                                        </p:tgtEl>
                                        <p:attrNameLst>
                                          <p:attrName>ppt_x</p:attrName>
                                          <p:attrName>ppt_y</p:attrName>
                                        </p:attrNameLst>
                                      </p:cBhvr>
                                    </p:animMotion>
                                  </p:childTnLst>
                                </p:cTn>
                              </p:par>
                              <p:par>
                                <p:cTn id="30" presetID="10" presetClass="entr" presetSubtype="0" fill="hold" nodeType="withEffect">
                                  <p:stCondLst>
                                    <p:cond delay="100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500"/>
                                        <p:tgtEl>
                                          <p:spTgt spid="194"/>
                                        </p:tgtEl>
                                      </p:cBhvr>
                                    </p:animEffect>
                                  </p:childTnLst>
                                </p:cTn>
                              </p:par>
                              <p:par>
                                <p:cTn id="33" presetID="0" presetClass="path" presetSubtype="0" accel="50000" decel="50000" fill="hold" nodeType="withEffect">
                                  <p:stCondLst>
                                    <p:cond delay="1000"/>
                                  </p:stCondLst>
                                  <p:childTnLst>
                                    <p:animMotion origin="layout" path="M -0.00039 -0.02107 L -0.00039 -0.00255 " pathEditMode="relative" ptsTypes="AA">
                                      <p:cBhvr>
                                        <p:cTn id="34" dur="500" fill="hold"/>
                                        <p:tgtEl>
                                          <p:spTgt spid="194"/>
                                        </p:tgtEl>
                                        <p:attrNameLst>
                                          <p:attrName>ppt_x</p:attrName>
                                          <p:attrName>ppt_y</p:attrName>
                                        </p:attrNameLst>
                                      </p:cBhvr>
                                    </p:animMotion>
                                  </p:childTnLst>
                                </p:cTn>
                              </p:par>
                              <p:par>
                                <p:cTn id="35" presetID="10" presetClass="entr" presetSubtype="0" fill="hold" nodeType="withEffect">
                                  <p:stCondLst>
                                    <p:cond delay="120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0" presetClass="path" presetSubtype="0" accel="50000" decel="50000" fill="hold" nodeType="withEffect">
                                  <p:stCondLst>
                                    <p:cond delay="1200"/>
                                  </p:stCondLst>
                                  <p:childTnLst>
                                    <p:animMotion origin="layout" path="M -0.00039 -0.02107 L -0.00039 -0.00255 " pathEditMode="relative" ptsTypes="AA">
                                      <p:cBhvr>
                                        <p:cTn id="39" dur="500" fill="hold"/>
                                        <p:tgtEl>
                                          <p:spTgt spid="195"/>
                                        </p:tgtEl>
                                        <p:attrNameLst>
                                          <p:attrName>ppt_x</p:attrName>
                                          <p:attrName>ppt_y</p:attrName>
                                        </p:attrNameLst>
                                      </p:cBhvr>
                                    </p:animMotion>
                                  </p:childTnLst>
                                </p:cTn>
                              </p:par>
                              <p:par>
                                <p:cTn id="40" presetID="10" presetClass="entr" presetSubtype="0" fill="hold" nodeType="withEffect">
                                  <p:stCondLst>
                                    <p:cond delay="1400"/>
                                  </p:stCondLst>
                                  <p:childTnLst>
                                    <p:set>
                                      <p:cBhvr>
                                        <p:cTn id="41" dur="1" fill="hold">
                                          <p:stCondLst>
                                            <p:cond delay="0"/>
                                          </p:stCondLst>
                                        </p:cTn>
                                        <p:tgtEl>
                                          <p:spTgt spid="196"/>
                                        </p:tgtEl>
                                        <p:attrNameLst>
                                          <p:attrName>style.visibility</p:attrName>
                                        </p:attrNameLst>
                                      </p:cBhvr>
                                      <p:to>
                                        <p:strVal val="visible"/>
                                      </p:to>
                                    </p:set>
                                    <p:animEffect transition="in" filter="fade">
                                      <p:cBhvr>
                                        <p:cTn id="42" dur="500"/>
                                        <p:tgtEl>
                                          <p:spTgt spid="196"/>
                                        </p:tgtEl>
                                      </p:cBhvr>
                                    </p:animEffect>
                                  </p:childTnLst>
                                </p:cTn>
                              </p:par>
                              <p:par>
                                <p:cTn id="43" presetID="0" presetClass="path" presetSubtype="0" accel="50000" decel="50000" fill="hold" nodeType="withEffect">
                                  <p:stCondLst>
                                    <p:cond delay="1400"/>
                                  </p:stCondLst>
                                  <p:childTnLst>
                                    <p:animMotion origin="layout" path="M -0.00039 -0.02107 L -0.00039 -0.00255 " pathEditMode="relative" ptsTypes="AA">
                                      <p:cBhvr>
                                        <p:cTn id="44" dur="500" fill="hold"/>
                                        <p:tgtEl>
                                          <p:spTgt spid="196"/>
                                        </p:tgtEl>
                                        <p:attrNameLst>
                                          <p:attrName>ppt_x</p:attrName>
                                          <p:attrName>ppt_y</p:attrName>
                                        </p:attrNameLst>
                                      </p:cBhvr>
                                    </p:animMotion>
                                  </p:childTnLst>
                                </p:cTn>
                              </p:par>
                              <p:par>
                                <p:cTn id="45" presetID="10" presetClass="entr" presetSubtype="0" fill="hold" nodeType="withEffect">
                                  <p:stCondLst>
                                    <p:cond delay="1600"/>
                                  </p:stCondLst>
                                  <p:childTnLst>
                                    <p:set>
                                      <p:cBhvr>
                                        <p:cTn id="46" dur="1" fill="hold">
                                          <p:stCondLst>
                                            <p:cond delay="0"/>
                                          </p:stCondLst>
                                        </p:cTn>
                                        <p:tgtEl>
                                          <p:spTgt spid="197"/>
                                        </p:tgtEl>
                                        <p:attrNameLst>
                                          <p:attrName>style.visibility</p:attrName>
                                        </p:attrNameLst>
                                      </p:cBhvr>
                                      <p:to>
                                        <p:strVal val="visible"/>
                                      </p:to>
                                    </p:set>
                                    <p:animEffect transition="in" filter="fade">
                                      <p:cBhvr>
                                        <p:cTn id="47" dur="500"/>
                                        <p:tgtEl>
                                          <p:spTgt spid="197"/>
                                        </p:tgtEl>
                                      </p:cBhvr>
                                    </p:animEffect>
                                  </p:childTnLst>
                                </p:cTn>
                              </p:par>
                              <p:par>
                                <p:cTn id="48" presetID="0" presetClass="path" presetSubtype="0" accel="50000" decel="50000" fill="hold" nodeType="withEffect">
                                  <p:stCondLst>
                                    <p:cond delay="1600"/>
                                  </p:stCondLst>
                                  <p:childTnLst>
                                    <p:animMotion origin="layout" path="M -0.00039 -0.02107 L -0.00039 -0.00255 " pathEditMode="relative" ptsTypes="AA">
                                      <p:cBhvr>
                                        <p:cTn id="49" dur="500" fill="hold"/>
                                        <p:tgtEl>
                                          <p:spTgt spid="19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90AC98-C640-BB8E-74D5-78D8FC76E718}"/>
              </a:ext>
            </a:extLst>
          </p:cNvPr>
          <p:cNvSpPr txBox="1">
            <a:spLocks noGrp="1"/>
          </p:cNvSpPr>
          <p:nvPr>
            <p:ph type="title"/>
          </p:nvPr>
        </p:nvSpPr>
        <p:spPr>
          <a:xfrm>
            <a:off x="3644102" y="3084585"/>
            <a:ext cx="6705600"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dirty="0">
                <a:ln>
                  <a:noFill/>
                </a:ln>
                <a:solidFill>
                  <a:srgbClr val="FFFFFF"/>
                </a:solidFill>
                <a:effectLst/>
                <a:uLnTx/>
                <a:uFillTx/>
                <a:latin typeface="Amazon Ember Heavy"/>
                <a:ea typeface="+mn-ea"/>
                <a:cs typeface="+mn-cs"/>
              </a:rPr>
              <a:t>Sustainability</a:t>
            </a:r>
            <a:r>
              <a:rPr kumimoji="0" lang="en-US" altLang="en-US" sz="3600" b="0" i="0" u="none" strike="noStrike" kern="1200" cap="none" spc="0" normalizeH="0" noProof="0" dirty="0">
                <a:ln>
                  <a:noFill/>
                </a:ln>
                <a:solidFill>
                  <a:srgbClr val="FFFFFF"/>
                </a:solidFill>
                <a:effectLst/>
                <a:uLnTx/>
                <a:uFillTx/>
                <a:latin typeface="Amazon Ember Heavy"/>
                <a:ea typeface="+mn-ea"/>
                <a:cs typeface="+mn-cs"/>
              </a:rPr>
              <a:t> IN the cloud</a:t>
            </a:r>
            <a:b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b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a:p>
            <a:pPr lvl="0">
              <a:lnSpc>
                <a:spcPct val="100000"/>
              </a:lnSpc>
              <a:spcBef>
                <a:spcPts val="0"/>
              </a:spcBef>
              <a:defRPr/>
            </a:pPr>
            <a:r>
              <a:rPr lang="en-US" altLang="en-US" sz="2000" dirty="0">
                <a:solidFill>
                  <a:srgbClr val="FFFFFF"/>
                </a:solidFill>
                <a:latin typeface="Amazon Ember"/>
              </a:rPr>
              <a:t>Optimizing for sustainability</a:t>
            </a:r>
            <a:br>
              <a:rPr lang="en-US" altLang="en-US" sz="2000" dirty="0">
                <a:solidFill>
                  <a:srgbClr val="FFFFFF"/>
                </a:solidFill>
                <a:latin typeface="Amazon Ember"/>
              </a:rPr>
            </a:br>
            <a:r>
              <a:rPr lang="en-US" altLang="en-US" sz="2000" dirty="0">
                <a:solidFill>
                  <a:srgbClr val="FFFFFF"/>
                </a:solidFill>
                <a:latin typeface="Amazon Ember"/>
              </a:rPr>
              <a:t>Sustainable Pillar of the Well-Architected Framework</a:t>
            </a:r>
            <a:br>
              <a:rPr lang="en-US" altLang="en-US" sz="2000" dirty="0">
                <a:solidFill>
                  <a:srgbClr val="FFFFFF"/>
                </a:solidFill>
                <a:latin typeface="Amazon Ember"/>
              </a:rPr>
            </a:br>
            <a:r>
              <a:rPr lang="en-US" altLang="en-US" sz="2000" dirty="0">
                <a:solidFill>
                  <a:srgbClr val="FFFFFF"/>
                </a:solidFill>
                <a:latin typeface="Amazon Ember"/>
              </a:rPr>
              <a:t>Customer carbon footprint tool</a:t>
            </a: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Oval 2">
            <a:extLst>
              <a:ext uri="{FF2B5EF4-FFF2-40B4-BE49-F238E27FC236}">
                <a16:creationId xmlns:a16="http://schemas.microsoft.com/office/drawing/2014/main" id="{7FB4283B-C1E2-CDD9-5D91-0BB72B8F4717}"/>
              </a:ext>
            </a:extLst>
          </p:cNvPr>
          <p:cNvSpPr/>
          <p:nvPr/>
        </p:nvSpPr>
        <p:spPr>
          <a:xfrm>
            <a:off x="960169" y="2751793"/>
            <a:ext cx="2273538" cy="2273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 name="Graphic 286">
            <a:extLst>
              <a:ext uri="{FF2B5EF4-FFF2-40B4-BE49-F238E27FC236}">
                <a16:creationId xmlns:a16="http://schemas.microsoft.com/office/drawing/2014/main" id="{F829F825-C36B-C308-3E72-0723239D96E7}"/>
              </a:ext>
            </a:extLst>
          </p:cNvPr>
          <p:cNvGrpSpPr>
            <a:grpSpLocks noChangeAspect="1"/>
          </p:cNvGrpSpPr>
          <p:nvPr/>
        </p:nvGrpSpPr>
        <p:grpSpPr>
          <a:xfrm>
            <a:off x="1154615" y="2937525"/>
            <a:ext cx="1884646" cy="1884646"/>
            <a:chOff x="313727" y="2246899"/>
            <a:chExt cx="643689" cy="643689"/>
          </a:xfrm>
        </p:grpSpPr>
        <p:sp>
          <p:nvSpPr>
            <p:cNvPr id="5" name="Freeform: Shape 38">
              <a:extLst>
                <a:ext uri="{FF2B5EF4-FFF2-40B4-BE49-F238E27FC236}">
                  <a16:creationId xmlns:a16="http://schemas.microsoft.com/office/drawing/2014/main" id="{4B1F6234-C190-124B-FC7C-E522EE08553B}"/>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2700" cap="flat">
              <a:solidFill>
                <a:srgbClr val="FF9900"/>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Freeform: Shape 39">
              <a:extLst>
                <a:ext uri="{FF2B5EF4-FFF2-40B4-BE49-F238E27FC236}">
                  <a16:creationId xmlns:a16="http://schemas.microsoft.com/office/drawing/2014/main" id="{D9CB1A95-B404-AA5C-2F0E-3B403FE36A07}"/>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2700" cap="flat">
              <a:solidFill>
                <a:srgbClr val="FF9900"/>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40">
              <a:extLst>
                <a:ext uri="{FF2B5EF4-FFF2-40B4-BE49-F238E27FC236}">
                  <a16:creationId xmlns:a16="http://schemas.microsoft.com/office/drawing/2014/main" id="{AB922E68-CB8A-902F-568D-00DDAA63D0A2}"/>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41">
              <a:extLst>
                <a:ext uri="{FF2B5EF4-FFF2-40B4-BE49-F238E27FC236}">
                  <a16:creationId xmlns:a16="http://schemas.microsoft.com/office/drawing/2014/main" id="{62400559-4BE5-0DE0-5A42-6FB651A34712}"/>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42">
              <a:extLst>
                <a:ext uri="{FF2B5EF4-FFF2-40B4-BE49-F238E27FC236}">
                  <a16:creationId xmlns:a16="http://schemas.microsoft.com/office/drawing/2014/main" id="{2A6F3CA3-914F-12B0-8DE3-A7803751F385}"/>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43">
              <a:extLst>
                <a:ext uri="{FF2B5EF4-FFF2-40B4-BE49-F238E27FC236}">
                  <a16:creationId xmlns:a16="http://schemas.microsoft.com/office/drawing/2014/main" id="{98CDAABA-4BD4-79FA-EA71-865717DF4C3C}"/>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44">
              <a:extLst>
                <a:ext uri="{FF2B5EF4-FFF2-40B4-BE49-F238E27FC236}">
                  <a16:creationId xmlns:a16="http://schemas.microsoft.com/office/drawing/2014/main" id="{47533BCC-1A2D-5017-96B4-B612991B7141}"/>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98322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42" presetClass="path" presetSubtype="0" decel="100000" fill="hold" grpId="1" nodeType="withEffect">
                                  <p:stCondLst>
                                    <p:cond delay="0"/>
                                  </p:stCondLst>
                                  <p:childTnLst>
                                    <p:animMotion origin="layout" path="M -3.125E-6 2.96296E-6 L -0.03672 2.96296E-6 " pathEditMode="relative" rAng="0" ptsTypes="AA">
                                      <p:cBhvr>
                                        <p:cTn id="12" dur="600" spd="-100000" fill="hold"/>
                                        <p:tgtEl>
                                          <p:spTgt spid="7">
                                            <p:txEl>
                                              <p:pRg st="0" end="0"/>
                                            </p:txEl>
                                          </p:spTgt>
                                        </p:tgtEl>
                                        <p:attrNameLst>
                                          <p:attrName>ppt_x</p:attrName>
                                          <p:attrName>ppt_y</p:attrName>
                                        </p:attrNameLst>
                                      </p:cBhvr>
                                      <p:rCtr x="-1836" y="0"/>
                                    </p:animMotion>
                                  </p:childTnLst>
                                </p:cTn>
                              </p:par>
                              <p:par>
                                <p:cTn id="13" presetID="42" presetClass="path" presetSubtype="0" decel="100000" fill="hold" grpId="1" nodeType="withEffect">
                                  <p:stCondLst>
                                    <p:cond delay="0"/>
                                  </p:stCondLst>
                                  <p:childTnLst>
                                    <p:animMotion origin="layout" path="M -3.125E-6 2.96296E-6 L -0.03672 2.96296E-6 " pathEditMode="relative" rAng="0" ptsTypes="AA">
                                      <p:cBhvr>
                                        <p:cTn id="14" dur="600" spd="-100000" fill="hold"/>
                                        <p:tgtEl>
                                          <p:spTgt spid="7">
                                            <p:txEl>
                                              <p:pRg st="1" end="1"/>
                                            </p:txEl>
                                          </p:spTgt>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8D34734-449C-4032-856E-A19101C66F0E}"/>
              </a:ext>
            </a:extLst>
          </p:cNvPr>
          <p:cNvGrpSpPr/>
          <p:nvPr/>
        </p:nvGrpSpPr>
        <p:grpSpPr>
          <a:xfrm>
            <a:off x="8370999" y="2747710"/>
            <a:ext cx="752098" cy="2562702"/>
            <a:chOff x="8370999" y="2747710"/>
            <a:chExt cx="752098" cy="2562702"/>
          </a:xfrm>
        </p:grpSpPr>
        <p:sp>
          <p:nvSpPr>
            <p:cNvPr id="137" name="Rectangle 136">
              <a:extLst>
                <a:ext uri="{FF2B5EF4-FFF2-40B4-BE49-F238E27FC236}">
                  <a16:creationId xmlns:a16="http://schemas.microsoft.com/office/drawing/2014/main" id="{07F24E75-E896-45C5-9EE1-2F4F3457655B}"/>
                </a:ext>
              </a:extLst>
            </p:cNvPr>
            <p:cNvSpPr/>
            <p:nvPr/>
          </p:nvSpPr>
          <p:spPr bwMode="auto">
            <a:xfrm>
              <a:off x="8456509" y="3203214"/>
              <a:ext cx="581082" cy="1647231"/>
            </a:xfrm>
            <a:prstGeom prst="rect">
              <a:avLst/>
            </a:prstGeom>
            <a:solidFill>
              <a:srgbClr val="1D5074"/>
            </a:solidFill>
            <a:ln w="12700" cap="flat">
              <a:solidFill>
                <a:srgbClr val="F1F2F2"/>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35" name="Rectangle 134">
              <a:extLst>
                <a:ext uri="{FF2B5EF4-FFF2-40B4-BE49-F238E27FC236}">
                  <a16:creationId xmlns:a16="http://schemas.microsoft.com/office/drawing/2014/main" id="{D40BA801-B83F-4D22-9DFE-185B055A9287}"/>
                </a:ext>
              </a:extLst>
            </p:cNvPr>
            <p:cNvSpPr/>
            <p:nvPr/>
          </p:nvSpPr>
          <p:spPr bwMode="auto">
            <a:xfrm>
              <a:off x="8370999" y="2747710"/>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38" name="Rectangle 137">
              <a:extLst>
                <a:ext uri="{FF2B5EF4-FFF2-40B4-BE49-F238E27FC236}">
                  <a16:creationId xmlns:a16="http://schemas.microsoft.com/office/drawing/2014/main" id="{32B6351E-7853-4B12-A184-7A4D58260E6E}"/>
                </a:ext>
              </a:extLst>
            </p:cNvPr>
            <p:cNvSpPr/>
            <p:nvPr/>
          </p:nvSpPr>
          <p:spPr bwMode="auto">
            <a:xfrm>
              <a:off x="8370999" y="4850445"/>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33" name="TextBox 132">
              <a:extLst>
                <a:ext uri="{FF2B5EF4-FFF2-40B4-BE49-F238E27FC236}">
                  <a16:creationId xmlns:a16="http://schemas.microsoft.com/office/drawing/2014/main" id="{CA37E798-813F-43C4-BF7E-6DDE5FDB36C7}"/>
                </a:ext>
              </a:extLst>
            </p:cNvPr>
            <p:cNvSpPr txBox="1"/>
            <p:nvPr/>
          </p:nvSpPr>
          <p:spPr>
            <a:xfrm rot="16200000">
              <a:off x="7934050" y="3792576"/>
              <a:ext cx="1626002" cy="457861"/>
            </a:xfrm>
            <a:prstGeom prst="rect">
              <a:avLst/>
            </a:prstGeom>
            <a:noFill/>
            <a:ln>
              <a:noFill/>
            </a:ln>
          </p:spPr>
          <p:txBody>
            <a:bodyPr vert="horz" wrap="square" lIns="0" tIns="0" rIns="0" bIns="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Sustainability</a:t>
              </a:r>
            </a:p>
          </p:txBody>
        </p:sp>
        <p:grpSp>
          <p:nvGrpSpPr>
            <p:cNvPr id="140" name="Group 139">
              <a:extLst>
                <a:ext uri="{FF2B5EF4-FFF2-40B4-BE49-F238E27FC236}">
                  <a16:creationId xmlns:a16="http://schemas.microsoft.com/office/drawing/2014/main" id="{8C89C5D0-23BD-4659-9638-103834FA3727}"/>
                </a:ext>
              </a:extLst>
            </p:cNvPr>
            <p:cNvGrpSpPr/>
            <p:nvPr/>
          </p:nvGrpSpPr>
          <p:grpSpPr>
            <a:xfrm>
              <a:off x="8568723" y="2864378"/>
              <a:ext cx="356654" cy="226428"/>
              <a:chOff x="12543303" y="3180360"/>
              <a:chExt cx="427985" cy="271713"/>
            </a:xfrm>
          </p:grpSpPr>
          <p:sp>
            <p:nvSpPr>
              <p:cNvPr id="141" name="Freeform: Shape 140">
                <a:extLst>
                  <a:ext uri="{FF2B5EF4-FFF2-40B4-BE49-F238E27FC236}">
                    <a16:creationId xmlns:a16="http://schemas.microsoft.com/office/drawing/2014/main" id="{4C070E8D-081B-465C-8C1B-21244BB91728}"/>
                  </a:ext>
                </a:extLst>
              </p:cNvPr>
              <p:cNvSpPr/>
              <p:nvPr/>
            </p:nvSpPr>
            <p:spPr>
              <a:xfrm>
                <a:off x="12543303" y="3202507"/>
                <a:ext cx="246009" cy="175126"/>
              </a:xfrm>
              <a:custGeom>
                <a:avLst/>
                <a:gdLst>
                  <a:gd name="connsiteX0" fmla="*/ 668830 w 732171"/>
                  <a:gd name="connsiteY0" fmla="*/ 72581 h 521208"/>
                  <a:gd name="connsiteX1" fmla="*/ 442040 w 732171"/>
                  <a:gd name="connsiteY1" fmla="*/ 0 h 521208"/>
                  <a:gd name="connsiteX2" fmla="*/ 183722 w 732171"/>
                  <a:gd name="connsiteY2" fmla="*/ 226504 h 521208"/>
                  <a:gd name="connsiteX3" fmla="*/ 4034 w 732171"/>
                  <a:gd name="connsiteY3" fmla="*/ 337520 h 521208"/>
                  <a:gd name="connsiteX4" fmla="*/ 115050 w 732171"/>
                  <a:gd name="connsiteY4" fmla="*/ 517208 h 521208"/>
                  <a:gd name="connsiteX5" fmla="*/ 149432 w 732171"/>
                  <a:gd name="connsiteY5" fmla="*/ 521208 h 521208"/>
                  <a:gd name="connsiteX6" fmla="*/ 732171 w 732171"/>
                  <a:gd name="connsiteY6" fmla="*/ 521208 h 52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171" h="521208">
                    <a:moveTo>
                      <a:pt x="668830" y="72581"/>
                    </a:moveTo>
                    <a:cubicBezTo>
                      <a:pt x="586248" y="1238"/>
                      <a:pt x="483092" y="0"/>
                      <a:pt x="442040" y="0"/>
                    </a:cubicBezTo>
                    <a:cubicBezTo>
                      <a:pt x="311326" y="65"/>
                      <a:pt x="200867" y="96920"/>
                      <a:pt x="183722" y="226504"/>
                    </a:cubicBezTo>
                    <a:cubicBezTo>
                      <a:pt x="103446" y="207541"/>
                      <a:pt x="22997" y="257245"/>
                      <a:pt x="4034" y="337520"/>
                    </a:cubicBezTo>
                    <a:cubicBezTo>
                      <a:pt x="-14929" y="417795"/>
                      <a:pt x="34774" y="498244"/>
                      <a:pt x="115050" y="517208"/>
                    </a:cubicBezTo>
                    <a:cubicBezTo>
                      <a:pt x="126317" y="519869"/>
                      <a:pt x="137855" y="521212"/>
                      <a:pt x="149432" y="521208"/>
                    </a:cubicBezTo>
                    <a:lnTo>
                      <a:pt x="732171" y="521208"/>
                    </a:lnTo>
                  </a:path>
                </a:pathLst>
              </a:custGeom>
              <a:noFill/>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BD1BE73-EA31-4C0F-BEC1-778EB01BDF0B}"/>
                  </a:ext>
                </a:extLst>
              </p:cNvPr>
              <p:cNvSpPr/>
              <p:nvPr/>
            </p:nvSpPr>
            <p:spPr>
              <a:xfrm rot="16610400">
                <a:off x="12809163" y="3224113"/>
                <a:ext cx="117519" cy="117519"/>
              </a:xfrm>
              <a:custGeom>
                <a:avLst/>
                <a:gdLst>
                  <a:gd name="connsiteX0" fmla="*/ 349758 w 349758"/>
                  <a:gd name="connsiteY0" fmla="*/ 174879 h 349758"/>
                  <a:gd name="connsiteX1" fmla="*/ 174879 w 349758"/>
                  <a:gd name="connsiteY1" fmla="*/ 349758 h 349758"/>
                  <a:gd name="connsiteX2" fmla="*/ 0 w 349758"/>
                  <a:gd name="connsiteY2" fmla="*/ 174879 h 349758"/>
                  <a:gd name="connsiteX3" fmla="*/ 174879 w 349758"/>
                  <a:gd name="connsiteY3" fmla="*/ 0 h 349758"/>
                  <a:gd name="connsiteX4" fmla="*/ 349758 w 349758"/>
                  <a:gd name="connsiteY4" fmla="*/ 174879 h 34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58" h="349758">
                    <a:moveTo>
                      <a:pt x="349758" y="174879"/>
                    </a:moveTo>
                    <a:cubicBezTo>
                      <a:pt x="349758" y="271462"/>
                      <a:pt x="271462" y="349758"/>
                      <a:pt x="174879" y="349758"/>
                    </a:cubicBezTo>
                    <a:cubicBezTo>
                      <a:pt x="78296" y="349758"/>
                      <a:pt x="0" y="271462"/>
                      <a:pt x="0" y="174879"/>
                    </a:cubicBezTo>
                    <a:cubicBezTo>
                      <a:pt x="0" y="78296"/>
                      <a:pt x="78296" y="0"/>
                      <a:pt x="174879" y="0"/>
                    </a:cubicBezTo>
                    <a:cubicBezTo>
                      <a:pt x="271462" y="0"/>
                      <a:pt x="349758" y="78296"/>
                      <a:pt x="349758" y="174879"/>
                    </a:cubicBezTo>
                    <a:close/>
                  </a:path>
                </a:pathLst>
              </a:custGeom>
              <a:noFill/>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30E6EF97-679B-45CC-BEC3-96804D39C322}"/>
                  </a:ext>
                </a:extLst>
              </p:cNvPr>
              <p:cNvSpPr/>
              <p:nvPr/>
            </p:nvSpPr>
            <p:spPr>
              <a:xfrm>
                <a:off x="12845320" y="3180360"/>
                <a:ext cx="9953" cy="45094"/>
              </a:xfrm>
              <a:custGeom>
                <a:avLst/>
                <a:gdLst>
                  <a:gd name="connsiteX0" fmla="*/ 0 w 29622"/>
                  <a:gd name="connsiteY0" fmla="*/ 0 h 134207"/>
                  <a:gd name="connsiteX1" fmla="*/ 29623 w 29622"/>
                  <a:gd name="connsiteY1" fmla="*/ 134207 h 134207"/>
                </a:gdLst>
                <a:ahLst/>
                <a:cxnLst>
                  <a:cxn ang="0">
                    <a:pos x="connsiteX0" y="connsiteY0"/>
                  </a:cxn>
                  <a:cxn ang="0">
                    <a:pos x="connsiteX1" y="connsiteY1"/>
                  </a:cxn>
                </a:cxnLst>
                <a:rect l="l" t="t" r="r" b="b"/>
                <a:pathLst>
                  <a:path w="29622" h="134207">
                    <a:moveTo>
                      <a:pt x="0" y="0"/>
                    </a:moveTo>
                    <a:lnTo>
                      <a:pt x="29623" y="13420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A091CD7A-98C6-43F2-88D8-FD478F7847C6}"/>
                  </a:ext>
                </a:extLst>
              </p:cNvPr>
              <p:cNvSpPr/>
              <p:nvPr/>
            </p:nvSpPr>
            <p:spPr>
              <a:xfrm>
                <a:off x="12880556" y="3340252"/>
                <a:ext cx="10849" cy="49190"/>
              </a:xfrm>
              <a:custGeom>
                <a:avLst/>
                <a:gdLst>
                  <a:gd name="connsiteX0" fmla="*/ 0 w 32289"/>
                  <a:gd name="connsiteY0" fmla="*/ 0 h 146399"/>
                  <a:gd name="connsiteX1" fmla="*/ 32290 w 32289"/>
                  <a:gd name="connsiteY1" fmla="*/ 146399 h 146399"/>
                </a:gdLst>
                <a:ahLst/>
                <a:cxnLst>
                  <a:cxn ang="0">
                    <a:pos x="connsiteX0" y="connsiteY0"/>
                  </a:cxn>
                  <a:cxn ang="0">
                    <a:pos x="connsiteX1" y="connsiteY1"/>
                  </a:cxn>
                </a:cxnLst>
                <a:rect l="l" t="t" r="r" b="b"/>
                <a:pathLst>
                  <a:path w="32289" h="146399">
                    <a:moveTo>
                      <a:pt x="0" y="0"/>
                    </a:moveTo>
                    <a:lnTo>
                      <a:pt x="32290" y="146399"/>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FF1F76BA-52C1-4CDA-8057-BC73AF589F54}"/>
                  </a:ext>
                </a:extLst>
              </p:cNvPr>
              <p:cNvSpPr/>
              <p:nvPr/>
            </p:nvSpPr>
            <p:spPr>
              <a:xfrm>
                <a:off x="12926194" y="3264371"/>
                <a:ext cx="45094" cy="9953"/>
              </a:xfrm>
              <a:custGeom>
                <a:avLst/>
                <a:gdLst>
                  <a:gd name="connsiteX0" fmla="*/ 134207 w 134207"/>
                  <a:gd name="connsiteY0" fmla="*/ 0 h 29622"/>
                  <a:gd name="connsiteX1" fmla="*/ 0 w 134207"/>
                  <a:gd name="connsiteY1" fmla="*/ 29623 h 29622"/>
                </a:gdLst>
                <a:ahLst/>
                <a:cxnLst>
                  <a:cxn ang="0">
                    <a:pos x="connsiteX0" y="connsiteY0"/>
                  </a:cxn>
                  <a:cxn ang="0">
                    <a:pos x="connsiteX1" y="connsiteY1"/>
                  </a:cxn>
                </a:cxnLst>
                <a:rect l="l" t="t" r="r" b="b"/>
                <a:pathLst>
                  <a:path w="134207" h="29622">
                    <a:moveTo>
                      <a:pt x="134207" y="0"/>
                    </a:moveTo>
                    <a:lnTo>
                      <a:pt x="0" y="29623"/>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E4865D60-8E53-4543-AC6B-C79301CF6241}"/>
                  </a:ext>
                </a:extLst>
              </p:cNvPr>
              <p:cNvSpPr/>
              <p:nvPr/>
            </p:nvSpPr>
            <p:spPr>
              <a:xfrm>
                <a:off x="12762237" y="3299607"/>
                <a:ext cx="49190" cy="10849"/>
              </a:xfrm>
              <a:custGeom>
                <a:avLst/>
                <a:gdLst>
                  <a:gd name="connsiteX0" fmla="*/ 146399 w 146399"/>
                  <a:gd name="connsiteY0" fmla="*/ 0 h 32289"/>
                  <a:gd name="connsiteX1" fmla="*/ 0 w 146399"/>
                  <a:gd name="connsiteY1" fmla="*/ 32290 h 32289"/>
                </a:gdLst>
                <a:ahLst/>
                <a:cxnLst>
                  <a:cxn ang="0">
                    <a:pos x="connsiteX0" y="connsiteY0"/>
                  </a:cxn>
                  <a:cxn ang="0">
                    <a:pos x="connsiteX1" y="connsiteY1"/>
                  </a:cxn>
                </a:cxnLst>
                <a:rect l="l" t="t" r="r" b="b"/>
                <a:pathLst>
                  <a:path w="146399" h="32289">
                    <a:moveTo>
                      <a:pt x="146399" y="0"/>
                    </a:moveTo>
                    <a:lnTo>
                      <a:pt x="0" y="3229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67A7ADB8-ED51-4E92-82EB-F59639E2D876}"/>
                  </a:ext>
                </a:extLst>
              </p:cNvPr>
              <p:cNvSpPr/>
              <p:nvPr/>
            </p:nvSpPr>
            <p:spPr>
              <a:xfrm>
                <a:off x="12792865" y="3234927"/>
                <a:ext cx="22531" cy="14370"/>
              </a:xfrm>
              <a:custGeom>
                <a:avLst/>
                <a:gdLst>
                  <a:gd name="connsiteX0" fmla="*/ 0 w 67056"/>
                  <a:gd name="connsiteY0" fmla="*/ 0 h 42767"/>
                  <a:gd name="connsiteX1" fmla="*/ 67056 w 67056"/>
                  <a:gd name="connsiteY1" fmla="*/ 42767 h 42767"/>
                </a:gdLst>
                <a:ahLst/>
                <a:cxnLst>
                  <a:cxn ang="0">
                    <a:pos x="connsiteX0" y="connsiteY0"/>
                  </a:cxn>
                  <a:cxn ang="0">
                    <a:pos x="connsiteX1" y="connsiteY1"/>
                  </a:cxn>
                </a:cxnLst>
                <a:rect l="l" t="t" r="r" b="b"/>
                <a:pathLst>
                  <a:path w="67056" h="42767">
                    <a:moveTo>
                      <a:pt x="0" y="0"/>
                    </a:moveTo>
                    <a:lnTo>
                      <a:pt x="67056" y="4276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30BBDF39-E702-4E04-8F94-BA11BEC7D3CB}"/>
                  </a:ext>
                </a:extLst>
              </p:cNvPr>
              <p:cNvSpPr/>
              <p:nvPr/>
            </p:nvSpPr>
            <p:spPr>
              <a:xfrm>
                <a:off x="12917937" y="3314809"/>
                <a:ext cx="35364" cy="22595"/>
              </a:xfrm>
              <a:custGeom>
                <a:avLst/>
                <a:gdLst>
                  <a:gd name="connsiteX0" fmla="*/ 0 w 105251"/>
                  <a:gd name="connsiteY0" fmla="*/ 0 h 67246"/>
                  <a:gd name="connsiteX1" fmla="*/ 105251 w 105251"/>
                  <a:gd name="connsiteY1" fmla="*/ 67247 h 67246"/>
                </a:gdLst>
                <a:ahLst/>
                <a:cxnLst>
                  <a:cxn ang="0">
                    <a:pos x="connsiteX0" y="connsiteY0"/>
                  </a:cxn>
                  <a:cxn ang="0">
                    <a:pos x="connsiteX1" y="connsiteY1"/>
                  </a:cxn>
                </a:cxnLst>
                <a:rect l="l" t="t" r="r" b="b"/>
                <a:pathLst>
                  <a:path w="105251" h="67246">
                    <a:moveTo>
                      <a:pt x="0" y="0"/>
                    </a:moveTo>
                    <a:lnTo>
                      <a:pt x="105251" y="6724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7785C23-8D09-4BB7-9E9C-7978FC3AD1B5}"/>
                  </a:ext>
                </a:extLst>
              </p:cNvPr>
              <p:cNvSpPr/>
              <p:nvPr/>
            </p:nvSpPr>
            <p:spPr>
              <a:xfrm>
                <a:off x="12815300" y="3333339"/>
                <a:ext cx="18594" cy="34148"/>
              </a:xfrm>
              <a:custGeom>
                <a:avLst/>
                <a:gdLst>
                  <a:gd name="connsiteX0" fmla="*/ 0 w 55340"/>
                  <a:gd name="connsiteY0" fmla="*/ 101632 h 101631"/>
                  <a:gd name="connsiteX1" fmla="*/ 55340 w 55340"/>
                  <a:gd name="connsiteY1" fmla="*/ 0 h 101631"/>
                </a:gdLst>
                <a:ahLst/>
                <a:cxnLst>
                  <a:cxn ang="0">
                    <a:pos x="connsiteX0" y="connsiteY0"/>
                  </a:cxn>
                  <a:cxn ang="0">
                    <a:pos x="connsiteX1" y="connsiteY1"/>
                  </a:cxn>
                </a:cxnLst>
                <a:rect l="l" t="t" r="r" b="b"/>
                <a:pathLst>
                  <a:path w="55340" h="101631">
                    <a:moveTo>
                      <a:pt x="0" y="101632"/>
                    </a:moveTo>
                    <a:lnTo>
                      <a:pt x="55340" y="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8DC97B18-9BF2-495F-AD35-71A3523AF14E}"/>
                  </a:ext>
                </a:extLst>
              </p:cNvPr>
              <p:cNvSpPr/>
              <p:nvPr/>
            </p:nvSpPr>
            <p:spPr>
              <a:xfrm>
                <a:off x="12899407" y="3199146"/>
                <a:ext cx="23683" cy="31652"/>
              </a:xfrm>
              <a:custGeom>
                <a:avLst/>
                <a:gdLst>
                  <a:gd name="connsiteX0" fmla="*/ 0 w 70485"/>
                  <a:gd name="connsiteY0" fmla="*/ 94202 h 94202"/>
                  <a:gd name="connsiteX1" fmla="*/ 70485 w 70485"/>
                  <a:gd name="connsiteY1" fmla="*/ 0 h 94202"/>
                </a:gdLst>
                <a:ahLst/>
                <a:cxnLst>
                  <a:cxn ang="0">
                    <a:pos x="connsiteX0" y="connsiteY0"/>
                  </a:cxn>
                  <a:cxn ang="0">
                    <a:pos x="connsiteX1" y="connsiteY1"/>
                  </a:cxn>
                </a:cxnLst>
                <a:rect l="l" t="t" r="r" b="b"/>
                <a:pathLst>
                  <a:path w="70485" h="94202">
                    <a:moveTo>
                      <a:pt x="0" y="94202"/>
                    </a:moveTo>
                    <a:lnTo>
                      <a:pt x="70485" y="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354D1972-6F41-4581-8497-51E72CF8CC91}"/>
                  </a:ext>
                </a:extLst>
              </p:cNvPr>
              <p:cNvSpPr/>
              <p:nvPr/>
            </p:nvSpPr>
            <p:spPr>
              <a:xfrm>
                <a:off x="12733018"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471B186E-DC02-436D-83CF-5A0ED9AAE3D3}"/>
                  </a:ext>
                </a:extLst>
              </p:cNvPr>
              <p:cNvSpPr/>
              <p:nvPr/>
            </p:nvSpPr>
            <p:spPr>
              <a:xfrm>
                <a:off x="12662417"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1EA0DA7F-765F-4E0D-A6F4-278E3D6E7491}"/>
                  </a:ext>
                </a:extLst>
              </p:cNvPr>
              <p:cNvSpPr/>
              <p:nvPr/>
            </p:nvSpPr>
            <p:spPr>
              <a:xfrm>
                <a:off x="12591816"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0" name="Rectangle 9">
              <a:extLst>
                <a:ext uri="{FF2B5EF4-FFF2-40B4-BE49-F238E27FC236}">
                  <a16:creationId xmlns:a16="http://schemas.microsoft.com/office/drawing/2014/main" id="{8B31E67C-4693-4A98-AABD-FF6669E18DFB}"/>
                </a:ext>
              </a:extLst>
            </p:cNvPr>
            <p:cNvSpPr/>
            <p:nvPr/>
          </p:nvSpPr>
          <p:spPr>
            <a:xfrm>
              <a:off x="8609150" y="5095041"/>
              <a:ext cx="249658" cy="128979"/>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18" name="Group 117">
            <a:extLst>
              <a:ext uri="{FF2B5EF4-FFF2-40B4-BE49-F238E27FC236}">
                <a16:creationId xmlns:a16="http://schemas.microsoft.com/office/drawing/2014/main" id="{DFEE080E-C456-4722-8CF1-DE5C247ABDCB}"/>
              </a:ext>
            </a:extLst>
          </p:cNvPr>
          <p:cNvGrpSpPr/>
          <p:nvPr/>
        </p:nvGrpSpPr>
        <p:grpSpPr>
          <a:xfrm>
            <a:off x="8371072" y="2749523"/>
            <a:ext cx="752098" cy="2562702"/>
            <a:chOff x="8370999" y="2747710"/>
            <a:chExt cx="752098" cy="2562702"/>
          </a:xfrm>
        </p:grpSpPr>
        <p:sp>
          <p:nvSpPr>
            <p:cNvPr id="119" name="Rectangle 118">
              <a:extLst>
                <a:ext uri="{FF2B5EF4-FFF2-40B4-BE49-F238E27FC236}">
                  <a16:creationId xmlns:a16="http://schemas.microsoft.com/office/drawing/2014/main" id="{B6B62C9B-431F-417D-BDAC-8981500C412E}"/>
                </a:ext>
              </a:extLst>
            </p:cNvPr>
            <p:cNvSpPr/>
            <p:nvPr/>
          </p:nvSpPr>
          <p:spPr bwMode="auto">
            <a:xfrm>
              <a:off x="8456509" y="3203214"/>
              <a:ext cx="581082" cy="1647231"/>
            </a:xfrm>
            <a:prstGeom prst="rect">
              <a:avLst/>
            </a:prstGeom>
            <a:solidFill>
              <a:srgbClr val="FF9900"/>
            </a:solidFill>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20" name="Rectangle 119">
              <a:extLst>
                <a:ext uri="{FF2B5EF4-FFF2-40B4-BE49-F238E27FC236}">
                  <a16:creationId xmlns:a16="http://schemas.microsoft.com/office/drawing/2014/main" id="{A16C8649-0179-4162-91D9-C7F9D1AC0D9A}"/>
                </a:ext>
              </a:extLst>
            </p:cNvPr>
            <p:cNvSpPr/>
            <p:nvPr/>
          </p:nvSpPr>
          <p:spPr bwMode="auto">
            <a:xfrm>
              <a:off x="8370999" y="2747710"/>
              <a:ext cx="752098" cy="459967"/>
            </a:xfrm>
            <a:prstGeom prst="rect">
              <a:avLst/>
            </a:prstGeom>
            <a:solidFill>
              <a:srgbClr val="FF9900"/>
            </a:solidFill>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21" name="Rectangle 120">
              <a:extLst>
                <a:ext uri="{FF2B5EF4-FFF2-40B4-BE49-F238E27FC236}">
                  <a16:creationId xmlns:a16="http://schemas.microsoft.com/office/drawing/2014/main" id="{3D9CC8CD-3F08-4EFE-90A8-3B2E1C80F0B1}"/>
                </a:ext>
              </a:extLst>
            </p:cNvPr>
            <p:cNvSpPr/>
            <p:nvPr/>
          </p:nvSpPr>
          <p:spPr bwMode="auto">
            <a:xfrm>
              <a:off x="8370999" y="4850445"/>
              <a:ext cx="752098" cy="459967"/>
            </a:xfrm>
            <a:prstGeom prst="rect">
              <a:avLst/>
            </a:prstGeom>
            <a:solidFill>
              <a:srgbClr val="FF9900"/>
            </a:solidFill>
            <a:ln w="12700" cap="flat">
              <a:solidFill>
                <a:srgbClr val="FF9900"/>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122" name="TextBox 121">
              <a:extLst>
                <a:ext uri="{FF2B5EF4-FFF2-40B4-BE49-F238E27FC236}">
                  <a16:creationId xmlns:a16="http://schemas.microsoft.com/office/drawing/2014/main" id="{B1D2ACB9-FE84-4EAA-B476-0B9B0145A9B9}"/>
                </a:ext>
              </a:extLst>
            </p:cNvPr>
            <p:cNvSpPr txBox="1"/>
            <p:nvPr/>
          </p:nvSpPr>
          <p:spPr>
            <a:xfrm rot="16200000">
              <a:off x="7934050" y="3792576"/>
              <a:ext cx="1626002" cy="457861"/>
            </a:xfrm>
            <a:prstGeom prst="rect">
              <a:avLst/>
            </a:prstGeom>
            <a:noFill/>
            <a:ln>
              <a:noFill/>
            </a:ln>
          </p:spPr>
          <p:txBody>
            <a:bodyPr vert="horz" wrap="square" lIns="0" tIns="0" rIns="0" bIns="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Sustainability</a:t>
              </a:r>
            </a:p>
          </p:txBody>
        </p:sp>
        <p:grpSp>
          <p:nvGrpSpPr>
            <p:cNvPr id="123" name="Group 122">
              <a:extLst>
                <a:ext uri="{FF2B5EF4-FFF2-40B4-BE49-F238E27FC236}">
                  <a16:creationId xmlns:a16="http://schemas.microsoft.com/office/drawing/2014/main" id="{A5BBD5FD-3D5C-4718-8828-D3EE44AC7F29}"/>
                </a:ext>
              </a:extLst>
            </p:cNvPr>
            <p:cNvGrpSpPr/>
            <p:nvPr/>
          </p:nvGrpSpPr>
          <p:grpSpPr>
            <a:xfrm>
              <a:off x="8568723" y="2864378"/>
              <a:ext cx="356654" cy="226428"/>
              <a:chOff x="12543303" y="3180360"/>
              <a:chExt cx="427985" cy="271713"/>
            </a:xfrm>
          </p:grpSpPr>
          <p:sp>
            <p:nvSpPr>
              <p:cNvPr id="124" name="Freeform: Shape 123">
                <a:extLst>
                  <a:ext uri="{FF2B5EF4-FFF2-40B4-BE49-F238E27FC236}">
                    <a16:creationId xmlns:a16="http://schemas.microsoft.com/office/drawing/2014/main" id="{7A5DDFE4-886D-4FE3-8BCB-3BDB67BE3E50}"/>
                  </a:ext>
                </a:extLst>
              </p:cNvPr>
              <p:cNvSpPr/>
              <p:nvPr/>
            </p:nvSpPr>
            <p:spPr>
              <a:xfrm>
                <a:off x="12543303" y="3202507"/>
                <a:ext cx="246009" cy="175126"/>
              </a:xfrm>
              <a:custGeom>
                <a:avLst/>
                <a:gdLst>
                  <a:gd name="connsiteX0" fmla="*/ 668830 w 732171"/>
                  <a:gd name="connsiteY0" fmla="*/ 72581 h 521208"/>
                  <a:gd name="connsiteX1" fmla="*/ 442040 w 732171"/>
                  <a:gd name="connsiteY1" fmla="*/ 0 h 521208"/>
                  <a:gd name="connsiteX2" fmla="*/ 183722 w 732171"/>
                  <a:gd name="connsiteY2" fmla="*/ 226504 h 521208"/>
                  <a:gd name="connsiteX3" fmla="*/ 4034 w 732171"/>
                  <a:gd name="connsiteY3" fmla="*/ 337520 h 521208"/>
                  <a:gd name="connsiteX4" fmla="*/ 115050 w 732171"/>
                  <a:gd name="connsiteY4" fmla="*/ 517208 h 521208"/>
                  <a:gd name="connsiteX5" fmla="*/ 149432 w 732171"/>
                  <a:gd name="connsiteY5" fmla="*/ 521208 h 521208"/>
                  <a:gd name="connsiteX6" fmla="*/ 732171 w 732171"/>
                  <a:gd name="connsiteY6" fmla="*/ 521208 h 52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171" h="521208">
                    <a:moveTo>
                      <a:pt x="668830" y="72581"/>
                    </a:moveTo>
                    <a:cubicBezTo>
                      <a:pt x="586248" y="1238"/>
                      <a:pt x="483092" y="0"/>
                      <a:pt x="442040" y="0"/>
                    </a:cubicBezTo>
                    <a:cubicBezTo>
                      <a:pt x="311326" y="65"/>
                      <a:pt x="200867" y="96920"/>
                      <a:pt x="183722" y="226504"/>
                    </a:cubicBezTo>
                    <a:cubicBezTo>
                      <a:pt x="103446" y="207541"/>
                      <a:pt x="22997" y="257245"/>
                      <a:pt x="4034" y="337520"/>
                    </a:cubicBezTo>
                    <a:cubicBezTo>
                      <a:pt x="-14929" y="417795"/>
                      <a:pt x="34774" y="498244"/>
                      <a:pt x="115050" y="517208"/>
                    </a:cubicBezTo>
                    <a:cubicBezTo>
                      <a:pt x="126317" y="519869"/>
                      <a:pt x="137855" y="521212"/>
                      <a:pt x="149432" y="521208"/>
                    </a:cubicBezTo>
                    <a:lnTo>
                      <a:pt x="732171" y="521208"/>
                    </a:lnTo>
                  </a:path>
                </a:pathLst>
              </a:custGeom>
              <a:noFill/>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2D8FDF86-E687-4E31-9642-2DF6A494B307}"/>
                  </a:ext>
                </a:extLst>
              </p:cNvPr>
              <p:cNvSpPr/>
              <p:nvPr/>
            </p:nvSpPr>
            <p:spPr>
              <a:xfrm rot="16610400">
                <a:off x="12809163" y="3224113"/>
                <a:ext cx="117519" cy="117519"/>
              </a:xfrm>
              <a:custGeom>
                <a:avLst/>
                <a:gdLst>
                  <a:gd name="connsiteX0" fmla="*/ 349758 w 349758"/>
                  <a:gd name="connsiteY0" fmla="*/ 174879 h 349758"/>
                  <a:gd name="connsiteX1" fmla="*/ 174879 w 349758"/>
                  <a:gd name="connsiteY1" fmla="*/ 349758 h 349758"/>
                  <a:gd name="connsiteX2" fmla="*/ 0 w 349758"/>
                  <a:gd name="connsiteY2" fmla="*/ 174879 h 349758"/>
                  <a:gd name="connsiteX3" fmla="*/ 174879 w 349758"/>
                  <a:gd name="connsiteY3" fmla="*/ 0 h 349758"/>
                  <a:gd name="connsiteX4" fmla="*/ 349758 w 349758"/>
                  <a:gd name="connsiteY4" fmla="*/ 174879 h 34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58" h="349758">
                    <a:moveTo>
                      <a:pt x="349758" y="174879"/>
                    </a:moveTo>
                    <a:cubicBezTo>
                      <a:pt x="349758" y="271462"/>
                      <a:pt x="271462" y="349758"/>
                      <a:pt x="174879" y="349758"/>
                    </a:cubicBezTo>
                    <a:cubicBezTo>
                      <a:pt x="78296" y="349758"/>
                      <a:pt x="0" y="271462"/>
                      <a:pt x="0" y="174879"/>
                    </a:cubicBezTo>
                    <a:cubicBezTo>
                      <a:pt x="0" y="78296"/>
                      <a:pt x="78296" y="0"/>
                      <a:pt x="174879" y="0"/>
                    </a:cubicBezTo>
                    <a:cubicBezTo>
                      <a:pt x="271462" y="0"/>
                      <a:pt x="349758" y="78296"/>
                      <a:pt x="349758" y="174879"/>
                    </a:cubicBezTo>
                    <a:close/>
                  </a:path>
                </a:pathLst>
              </a:custGeom>
              <a:noFill/>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617D69EB-A193-4E29-AD94-CE91255A5D66}"/>
                  </a:ext>
                </a:extLst>
              </p:cNvPr>
              <p:cNvSpPr/>
              <p:nvPr/>
            </p:nvSpPr>
            <p:spPr>
              <a:xfrm>
                <a:off x="12845320" y="3180360"/>
                <a:ext cx="9953" cy="45094"/>
              </a:xfrm>
              <a:custGeom>
                <a:avLst/>
                <a:gdLst>
                  <a:gd name="connsiteX0" fmla="*/ 0 w 29622"/>
                  <a:gd name="connsiteY0" fmla="*/ 0 h 134207"/>
                  <a:gd name="connsiteX1" fmla="*/ 29623 w 29622"/>
                  <a:gd name="connsiteY1" fmla="*/ 134207 h 134207"/>
                </a:gdLst>
                <a:ahLst/>
                <a:cxnLst>
                  <a:cxn ang="0">
                    <a:pos x="connsiteX0" y="connsiteY0"/>
                  </a:cxn>
                  <a:cxn ang="0">
                    <a:pos x="connsiteX1" y="connsiteY1"/>
                  </a:cxn>
                </a:cxnLst>
                <a:rect l="l" t="t" r="r" b="b"/>
                <a:pathLst>
                  <a:path w="29622" h="134207">
                    <a:moveTo>
                      <a:pt x="0" y="0"/>
                    </a:moveTo>
                    <a:lnTo>
                      <a:pt x="29623" y="13420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C95B842B-CA0F-439E-8D56-9533898E113E}"/>
                  </a:ext>
                </a:extLst>
              </p:cNvPr>
              <p:cNvSpPr/>
              <p:nvPr/>
            </p:nvSpPr>
            <p:spPr>
              <a:xfrm>
                <a:off x="12880556" y="3340252"/>
                <a:ext cx="10849" cy="49190"/>
              </a:xfrm>
              <a:custGeom>
                <a:avLst/>
                <a:gdLst>
                  <a:gd name="connsiteX0" fmla="*/ 0 w 32289"/>
                  <a:gd name="connsiteY0" fmla="*/ 0 h 146399"/>
                  <a:gd name="connsiteX1" fmla="*/ 32290 w 32289"/>
                  <a:gd name="connsiteY1" fmla="*/ 146399 h 146399"/>
                </a:gdLst>
                <a:ahLst/>
                <a:cxnLst>
                  <a:cxn ang="0">
                    <a:pos x="connsiteX0" y="connsiteY0"/>
                  </a:cxn>
                  <a:cxn ang="0">
                    <a:pos x="connsiteX1" y="connsiteY1"/>
                  </a:cxn>
                </a:cxnLst>
                <a:rect l="l" t="t" r="r" b="b"/>
                <a:pathLst>
                  <a:path w="32289" h="146399">
                    <a:moveTo>
                      <a:pt x="0" y="0"/>
                    </a:moveTo>
                    <a:lnTo>
                      <a:pt x="32290" y="146399"/>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E0B561CA-7FBB-479F-A9D6-516D5CA5EB67}"/>
                  </a:ext>
                </a:extLst>
              </p:cNvPr>
              <p:cNvSpPr/>
              <p:nvPr/>
            </p:nvSpPr>
            <p:spPr>
              <a:xfrm>
                <a:off x="12926194" y="3264371"/>
                <a:ext cx="45094" cy="9953"/>
              </a:xfrm>
              <a:custGeom>
                <a:avLst/>
                <a:gdLst>
                  <a:gd name="connsiteX0" fmla="*/ 134207 w 134207"/>
                  <a:gd name="connsiteY0" fmla="*/ 0 h 29622"/>
                  <a:gd name="connsiteX1" fmla="*/ 0 w 134207"/>
                  <a:gd name="connsiteY1" fmla="*/ 29623 h 29622"/>
                </a:gdLst>
                <a:ahLst/>
                <a:cxnLst>
                  <a:cxn ang="0">
                    <a:pos x="connsiteX0" y="connsiteY0"/>
                  </a:cxn>
                  <a:cxn ang="0">
                    <a:pos x="connsiteX1" y="connsiteY1"/>
                  </a:cxn>
                </a:cxnLst>
                <a:rect l="l" t="t" r="r" b="b"/>
                <a:pathLst>
                  <a:path w="134207" h="29622">
                    <a:moveTo>
                      <a:pt x="134207" y="0"/>
                    </a:moveTo>
                    <a:lnTo>
                      <a:pt x="0" y="29623"/>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409D53F7-49D4-46BE-A640-D07FDBA4027A}"/>
                  </a:ext>
                </a:extLst>
              </p:cNvPr>
              <p:cNvSpPr/>
              <p:nvPr/>
            </p:nvSpPr>
            <p:spPr>
              <a:xfrm>
                <a:off x="12762237" y="3299607"/>
                <a:ext cx="49190" cy="10849"/>
              </a:xfrm>
              <a:custGeom>
                <a:avLst/>
                <a:gdLst>
                  <a:gd name="connsiteX0" fmla="*/ 146399 w 146399"/>
                  <a:gd name="connsiteY0" fmla="*/ 0 h 32289"/>
                  <a:gd name="connsiteX1" fmla="*/ 0 w 146399"/>
                  <a:gd name="connsiteY1" fmla="*/ 32290 h 32289"/>
                </a:gdLst>
                <a:ahLst/>
                <a:cxnLst>
                  <a:cxn ang="0">
                    <a:pos x="connsiteX0" y="connsiteY0"/>
                  </a:cxn>
                  <a:cxn ang="0">
                    <a:pos x="connsiteX1" y="connsiteY1"/>
                  </a:cxn>
                </a:cxnLst>
                <a:rect l="l" t="t" r="r" b="b"/>
                <a:pathLst>
                  <a:path w="146399" h="32289">
                    <a:moveTo>
                      <a:pt x="146399" y="0"/>
                    </a:moveTo>
                    <a:lnTo>
                      <a:pt x="0" y="3229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536B187E-5510-4DFD-92FC-A6C644EC030D}"/>
                  </a:ext>
                </a:extLst>
              </p:cNvPr>
              <p:cNvSpPr/>
              <p:nvPr/>
            </p:nvSpPr>
            <p:spPr>
              <a:xfrm>
                <a:off x="12792865" y="3234927"/>
                <a:ext cx="22531" cy="14370"/>
              </a:xfrm>
              <a:custGeom>
                <a:avLst/>
                <a:gdLst>
                  <a:gd name="connsiteX0" fmla="*/ 0 w 67056"/>
                  <a:gd name="connsiteY0" fmla="*/ 0 h 42767"/>
                  <a:gd name="connsiteX1" fmla="*/ 67056 w 67056"/>
                  <a:gd name="connsiteY1" fmla="*/ 42767 h 42767"/>
                </a:gdLst>
                <a:ahLst/>
                <a:cxnLst>
                  <a:cxn ang="0">
                    <a:pos x="connsiteX0" y="connsiteY0"/>
                  </a:cxn>
                  <a:cxn ang="0">
                    <a:pos x="connsiteX1" y="connsiteY1"/>
                  </a:cxn>
                </a:cxnLst>
                <a:rect l="l" t="t" r="r" b="b"/>
                <a:pathLst>
                  <a:path w="67056" h="42767">
                    <a:moveTo>
                      <a:pt x="0" y="0"/>
                    </a:moveTo>
                    <a:lnTo>
                      <a:pt x="67056" y="4276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7A68C47F-CFF0-449C-B3A7-87382ED0DDF4}"/>
                  </a:ext>
                </a:extLst>
              </p:cNvPr>
              <p:cNvSpPr/>
              <p:nvPr/>
            </p:nvSpPr>
            <p:spPr>
              <a:xfrm>
                <a:off x="12917937" y="3314809"/>
                <a:ext cx="35364" cy="22595"/>
              </a:xfrm>
              <a:custGeom>
                <a:avLst/>
                <a:gdLst>
                  <a:gd name="connsiteX0" fmla="*/ 0 w 105251"/>
                  <a:gd name="connsiteY0" fmla="*/ 0 h 67246"/>
                  <a:gd name="connsiteX1" fmla="*/ 105251 w 105251"/>
                  <a:gd name="connsiteY1" fmla="*/ 67247 h 67246"/>
                </a:gdLst>
                <a:ahLst/>
                <a:cxnLst>
                  <a:cxn ang="0">
                    <a:pos x="connsiteX0" y="connsiteY0"/>
                  </a:cxn>
                  <a:cxn ang="0">
                    <a:pos x="connsiteX1" y="connsiteY1"/>
                  </a:cxn>
                </a:cxnLst>
                <a:rect l="l" t="t" r="r" b="b"/>
                <a:pathLst>
                  <a:path w="105251" h="67246">
                    <a:moveTo>
                      <a:pt x="0" y="0"/>
                    </a:moveTo>
                    <a:lnTo>
                      <a:pt x="105251" y="67247"/>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B2FBFFF4-1CB5-441C-993A-9BC89E344C42}"/>
                  </a:ext>
                </a:extLst>
              </p:cNvPr>
              <p:cNvSpPr/>
              <p:nvPr/>
            </p:nvSpPr>
            <p:spPr>
              <a:xfrm>
                <a:off x="12815300" y="3333339"/>
                <a:ext cx="18594" cy="34148"/>
              </a:xfrm>
              <a:custGeom>
                <a:avLst/>
                <a:gdLst>
                  <a:gd name="connsiteX0" fmla="*/ 0 w 55340"/>
                  <a:gd name="connsiteY0" fmla="*/ 101632 h 101631"/>
                  <a:gd name="connsiteX1" fmla="*/ 55340 w 55340"/>
                  <a:gd name="connsiteY1" fmla="*/ 0 h 101631"/>
                </a:gdLst>
                <a:ahLst/>
                <a:cxnLst>
                  <a:cxn ang="0">
                    <a:pos x="connsiteX0" y="connsiteY0"/>
                  </a:cxn>
                  <a:cxn ang="0">
                    <a:pos x="connsiteX1" y="connsiteY1"/>
                  </a:cxn>
                </a:cxnLst>
                <a:rect l="l" t="t" r="r" b="b"/>
                <a:pathLst>
                  <a:path w="55340" h="101631">
                    <a:moveTo>
                      <a:pt x="0" y="101632"/>
                    </a:moveTo>
                    <a:lnTo>
                      <a:pt x="55340" y="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B80DCB51-0468-47DE-BCE7-06391F4AA8D3}"/>
                  </a:ext>
                </a:extLst>
              </p:cNvPr>
              <p:cNvSpPr/>
              <p:nvPr/>
            </p:nvSpPr>
            <p:spPr>
              <a:xfrm>
                <a:off x="12899407" y="3199146"/>
                <a:ext cx="23683" cy="31652"/>
              </a:xfrm>
              <a:custGeom>
                <a:avLst/>
                <a:gdLst>
                  <a:gd name="connsiteX0" fmla="*/ 0 w 70485"/>
                  <a:gd name="connsiteY0" fmla="*/ 94202 h 94202"/>
                  <a:gd name="connsiteX1" fmla="*/ 70485 w 70485"/>
                  <a:gd name="connsiteY1" fmla="*/ 0 h 94202"/>
                </a:gdLst>
                <a:ahLst/>
                <a:cxnLst>
                  <a:cxn ang="0">
                    <a:pos x="connsiteX0" y="connsiteY0"/>
                  </a:cxn>
                  <a:cxn ang="0">
                    <a:pos x="connsiteX1" y="connsiteY1"/>
                  </a:cxn>
                </a:cxnLst>
                <a:rect l="l" t="t" r="r" b="b"/>
                <a:pathLst>
                  <a:path w="70485" h="94202">
                    <a:moveTo>
                      <a:pt x="0" y="94202"/>
                    </a:moveTo>
                    <a:lnTo>
                      <a:pt x="70485" y="0"/>
                    </a:lnTo>
                  </a:path>
                </a:pathLst>
              </a:custGeom>
              <a:ln w="12700" cap="flat">
                <a:solidFill>
                  <a:srgbClr val="FFFFFF"/>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A01E06CD-32D5-484C-BD08-4315895DAD3C}"/>
                  </a:ext>
                </a:extLst>
              </p:cNvPr>
              <p:cNvSpPr/>
              <p:nvPr/>
            </p:nvSpPr>
            <p:spPr>
              <a:xfrm>
                <a:off x="12733018"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63E3C287-B46F-4349-921D-B5D7716B226A}"/>
                  </a:ext>
                </a:extLst>
              </p:cNvPr>
              <p:cNvSpPr/>
              <p:nvPr/>
            </p:nvSpPr>
            <p:spPr>
              <a:xfrm>
                <a:off x="12662417"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77EC3991-6CD0-4117-A023-3BE5C13E5767}"/>
                  </a:ext>
                </a:extLst>
              </p:cNvPr>
              <p:cNvSpPr/>
              <p:nvPr/>
            </p:nvSpPr>
            <p:spPr>
              <a:xfrm>
                <a:off x="12591816" y="3422918"/>
                <a:ext cx="29155" cy="29155"/>
              </a:xfrm>
              <a:custGeom>
                <a:avLst/>
                <a:gdLst>
                  <a:gd name="connsiteX0" fmla="*/ 86773 w 86772"/>
                  <a:gd name="connsiteY0" fmla="*/ 0 h 86772"/>
                  <a:gd name="connsiteX1" fmla="*/ 0 w 86772"/>
                  <a:gd name="connsiteY1" fmla="*/ 86773 h 86772"/>
                </a:gdLst>
                <a:ahLst/>
                <a:cxnLst>
                  <a:cxn ang="0">
                    <a:pos x="connsiteX0" y="connsiteY0"/>
                  </a:cxn>
                  <a:cxn ang="0">
                    <a:pos x="connsiteX1" y="connsiteY1"/>
                  </a:cxn>
                </a:cxnLst>
                <a:rect l="l" t="t" r="r" b="b"/>
                <a:pathLst>
                  <a:path w="86772" h="86772">
                    <a:moveTo>
                      <a:pt x="86773" y="0"/>
                    </a:moveTo>
                    <a:lnTo>
                      <a:pt x="0" y="86773"/>
                    </a:lnTo>
                  </a:path>
                </a:pathLst>
              </a:custGeom>
              <a:ln w="12700" cap="flat">
                <a:solidFill>
                  <a:schemeClr val="tx1"/>
                </a:solidFill>
                <a:prstDash val="solid"/>
                <a:round/>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8" name="Group 7">
            <a:extLst>
              <a:ext uri="{FF2B5EF4-FFF2-40B4-BE49-F238E27FC236}">
                <a16:creationId xmlns:a16="http://schemas.microsoft.com/office/drawing/2014/main" id="{C85AD949-0722-4005-A389-822A11D173B4}"/>
              </a:ext>
            </a:extLst>
          </p:cNvPr>
          <p:cNvGrpSpPr/>
          <p:nvPr/>
        </p:nvGrpSpPr>
        <p:grpSpPr>
          <a:xfrm>
            <a:off x="3087335" y="1085273"/>
            <a:ext cx="6016829" cy="1504707"/>
            <a:chOff x="3087335" y="1085273"/>
            <a:chExt cx="6016829" cy="1504707"/>
          </a:xfrm>
        </p:grpSpPr>
        <p:sp>
          <p:nvSpPr>
            <p:cNvPr id="445" name="Freeform: Shape 444">
              <a:extLst>
                <a:ext uri="{FF2B5EF4-FFF2-40B4-BE49-F238E27FC236}">
                  <a16:creationId xmlns:a16="http://schemas.microsoft.com/office/drawing/2014/main" id="{F564E245-1BAC-437B-8757-A9EB5602C8B3}"/>
                </a:ext>
              </a:extLst>
            </p:cNvPr>
            <p:cNvSpPr/>
            <p:nvPr/>
          </p:nvSpPr>
          <p:spPr>
            <a:xfrm>
              <a:off x="3087335" y="1085273"/>
              <a:ext cx="6016829" cy="1504707"/>
            </a:xfrm>
            <a:custGeom>
              <a:avLst/>
              <a:gdLst>
                <a:gd name="connsiteX0" fmla="*/ 1146048 w 1146048"/>
                <a:gd name="connsiteY0" fmla="*/ 286607 h 286607"/>
                <a:gd name="connsiteX1" fmla="*/ 0 w 1146048"/>
                <a:gd name="connsiteY1" fmla="*/ 286607 h 286607"/>
                <a:gd name="connsiteX2" fmla="*/ 0 w 1146048"/>
                <a:gd name="connsiteY2" fmla="*/ 198882 h 286607"/>
                <a:gd name="connsiteX3" fmla="*/ 573024 w 1146048"/>
                <a:gd name="connsiteY3" fmla="*/ 0 h 286607"/>
                <a:gd name="connsiteX4" fmla="*/ 1146048 w 1146048"/>
                <a:gd name="connsiteY4" fmla="*/ 198882 h 286607"/>
                <a:gd name="connsiteX5" fmla="*/ 1146048 w 1146048"/>
                <a:gd name="connsiteY5" fmla="*/ 286607 h 2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048" h="286607">
                  <a:moveTo>
                    <a:pt x="1146048" y="286607"/>
                  </a:moveTo>
                  <a:lnTo>
                    <a:pt x="0" y="286607"/>
                  </a:lnTo>
                  <a:lnTo>
                    <a:pt x="0" y="198882"/>
                  </a:lnTo>
                  <a:lnTo>
                    <a:pt x="573024" y="0"/>
                  </a:lnTo>
                  <a:lnTo>
                    <a:pt x="1146048" y="198882"/>
                  </a:lnTo>
                  <a:lnTo>
                    <a:pt x="1146048" y="286607"/>
                  </a:lnTo>
                  <a:close/>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46" name="TextBox 445">
              <a:extLst>
                <a:ext uri="{FF2B5EF4-FFF2-40B4-BE49-F238E27FC236}">
                  <a16:creationId xmlns:a16="http://schemas.microsoft.com/office/drawing/2014/main" id="{48A399F9-5DA3-46FC-B758-2AE5454CB895}"/>
                </a:ext>
              </a:extLst>
            </p:cNvPr>
            <p:cNvSpPr txBox="1"/>
            <p:nvPr/>
          </p:nvSpPr>
          <p:spPr>
            <a:xfrm>
              <a:off x="3124166" y="1527364"/>
              <a:ext cx="5943667" cy="1049518"/>
            </a:xfrm>
            <a:prstGeom prst="rect">
              <a:avLst/>
            </a:prstGeom>
            <a:noFill/>
          </p:spPr>
          <p:txBody>
            <a:bodyPr wrap="none" lIns="152400" tIns="121920" rIns="152400" bIns="121920" rtlCol="0" anchor="ctr" anchorCtr="0">
              <a:noAutofit/>
            </a:bodyPr>
            <a:lstStyle/>
            <a:p>
              <a:pPr marL="0" marR="0" lvl="0" indent="0" algn="ctr" defTabSz="914063" rtl="0" eaLnBrk="0" fontAlgn="base" latinLnBrk="0" hangingPunct="0">
                <a:lnSpc>
                  <a:spcPct val="90000"/>
                </a:lnSpc>
                <a:spcBef>
                  <a:spcPct val="0"/>
                </a:spcBef>
                <a:spcAft>
                  <a:spcPts val="1500"/>
                </a:spcAft>
                <a:buClrTx/>
                <a:buSzTx/>
                <a:buFontTx/>
                <a:buNone/>
                <a:tabLst/>
                <a:defRPr/>
              </a:pPr>
              <a:r>
                <a:rPr kumimoji="0" lang="en-US" altLang="en-US" sz="2400" b="0" i="0" u="none" strike="noStrike" kern="1200" cap="none" spc="0" normalizeH="0" baseline="0" noProof="0" dirty="0">
                  <a:ln>
                    <a:noFill/>
                  </a:ln>
                  <a:solidFill>
                    <a:srgbClr val="FF9900"/>
                  </a:solidFill>
                  <a:effectLst/>
                  <a:uLnTx/>
                  <a:uFillTx/>
                  <a:latin typeface="Amazon Ember Heavy"/>
                  <a:ea typeface="+mn-ea"/>
                  <a:cs typeface="+mn-cs"/>
                </a:rPr>
                <a:t>Business need</a:t>
              </a:r>
              <a:br>
                <a:rPr kumimoji="0" lang="en-US" altLang="en-US" sz="2333" b="0" i="0" u="none" strike="noStrike" kern="1200" cap="none" spc="0" normalizeH="0" baseline="0" noProof="0" dirty="0">
                  <a:ln>
                    <a:noFill/>
                  </a:ln>
                  <a:solidFill>
                    <a:srgbClr val="FFFFFF"/>
                  </a:solidFill>
                  <a:effectLst/>
                  <a:uLnTx/>
                  <a:uFillTx/>
                  <a:latin typeface="Amazon Ember Heavy"/>
                  <a:ea typeface="+mn-ea"/>
                  <a:cs typeface="+mn-cs"/>
                </a:rPr>
              </a:b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Time to value for feature</a:t>
              </a:r>
              <a:b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b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delivery of </a:t>
              </a:r>
              <a:r>
                <a:rPr kumimoji="0" lang="en-US" altLang="en-US" sz="1600" b="0" i="0" u="none" strike="noStrike" kern="1200" cap="none" spc="0" normalizeH="0" baseline="0" noProof="0" dirty="0">
                  <a:ln>
                    <a:noFill/>
                  </a:ln>
                  <a:solidFill>
                    <a:srgbClr val="FF9900"/>
                  </a:solidFill>
                  <a:effectLst/>
                  <a:uLnTx/>
                  <a:uFillTx/>
                  <a:latin typeface="Amazon Ember"/>
                  <a:ea typeface="+mn-ea"/>
                  <a:cs typeface="+mn-cs"/>
                </a:rPr>
                <a:t>sustainable</a:t>
              </a:r>
              <a:r>
                <a:rPr kumimoji="0" lang="en-US" altLang="en-US" sz="1600" b="0" i="0" u="none" strike="noStrike" kern="1200" cap="none" spc="0" normalizeH="0" baseline="0" noProof="0" dirty="0">
                  <a:ln>
                    <a:noFill/>
                  </a:ln>
                  <a:solidFill>
                    <a:srgbClr val="FFFFFF"/>
                  </a:solidFill>
                  <a:effectLst/>
                  <a:uLnTx/>
                  <a:uFillTx/>
                  <a:latin typeface="Amazon Ember"/>
                  <a:ea typeface="+mn-ea"/>
                  <a:cs typeface="+mn-cs"/>
                </a:rPr>
                <a:t> products</a:t>
              </a:r>
              <a:endParaRPr kumimoji="0" lang="en-US" alt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 name="Group 2">
            <a:extLst>
              <a:ext uri="{FF2B5EF4-FFF2-40B4-BE49-F238E27FC236}">
                <a16:creationId xmlns:a16="http://schemas.microsoft.com/office/drawing/2014/main" id="{AA1C204E-6795-44FD-BD40-E4E63A45A390}"/>
              </a:ext>
            </a:extLst>
          </p:cNvPr>
          <p:cNvGrpSpPr/>
          <p:nvPr/>
        </p:nvGrpSpPr>
        <p:grpSpPr>
          <a:xfrm>
            <a:off x="3089801" y="2739054"/>
            <a:ext cx="752098" cy="2562702"/>
            <a:chOff x="3089801" y="2739054"/>
            <a:chExt cx="752098" cy="2562702"/>
          </a:xfrm>
        </p:grpSpPr>
        <p:sp>
          <p:nvSpPr>
            <p:cNvPr id="455" name="Rectangle 454">
              <a:extLst>
                <a:ext uri="{FF2B5EF4-FFF2-40B4-BE49-F238E27FC236}">
                  <a16:creationId xmlns:a16="http://schemas.microsoft.com/office/drawing/2014/main" id="{E643EE04-5CE5-484A-AF30-9BEFE945B39D}"/>
                </a:ext>
              </a:extLst>
            </p:cNvPr>
            <p:cNvSpPr/>
            <p:nvPr/>
          </p:nvSpPr>
          <p:spPr bwMode="auto">
            <a:xfrm>
              <a:off x="3175311" y="3107145"/>
              <a:ext cx="581082" cy="1847458"/>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53" name="Rectangle 452">
              <a:extLst>
                <a:ext uri="{FF2B5EF4-FFF2-40B4-BE49-F238E27FC236}">
                  <a16:creationId xmlns:a16="http://schemas.microsoft.com/office/drawing/2014/main" id="{14B1A11D-F901-4543-BEC6-DE6988DA9C13}"/>
                </a:ext>
              </a:extLst>
            </p:cNvPr>
            <p:cNvSpPr/>
            <p:nvPr/>
          </p:nvSpPr>
          <p:spPr bwMode="auto">
            <a:xfrm>
              <a:off x="3089801" y="2739054"/>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56" name="Rectangle 455">
              <a:extLst>
                <a:ext uri="{FF2B5EF4-FFF2-40B4-BE49-F238E27FC236}">
                  <a16:creationId xmlns:a16="http://schemas.microsoft.com/office/drawing/2014/main" id="{7C49D448-53A0-461E-BA59-8044A3B523C7}"/>
                </a:ext>
              </a:extLst>
            </p:cNvPr>
            <p:cNvSpPr/>
            <p:nvPr/>
          </p:nvSpPr>
          <p:spPr bwMode="auto">
            <a:xfrm>
              <a:off x="3089801" y="484178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52" name="TextBox 451">
              <a:extLst>
                <a:ext uri="{FF2B5EF4-FFF2-40B4-BE49-F238E27FC236}">
                  <a16:creationId xmlns:a16="http://schemas.microsoft.com/office/drawing/2014/main" id="{AD7D588B-300B-46AA-8845-CB9606874124}"/>
                </a:ext>
              </a:extLst>
            </p:cNvPr>
            <p:cNvSpPr txBox="1"/>
            <p:nvPr/>
          </p:nvSpPr>
          <p:spPr>
            <a:xfrm rot="16200000">
              <a:off x="2707249" y="3789244"/>
              <a:ext cx="1517208" cy="457861"/>
            </a:xfrm>
            <a:prstGeom prst="rect">
              <a:avLst/>
            </a:prstGeom>
            <a:noFill/>
            <a:ln>
              <a:noFill/>
            </a:ln>
          </p:spPr>
          <p:txBody>
            <a:bodyPr vert="horz" wrap="square" lIns="0" tIns="121920" rIns="0" bIns="12192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Operational excellence</a:t>
              </a:r>
            </a:p>
          </p:txBody>
        </p:sp>
        <p:grpSp>
          <p:nvGrpSpPr>
            <p:cNvPr id="490" name="Group 489">
              <a:extLst>
                <a:ext uri="{FF2B5EF4-FFF2-40B4-BE49-F238E27FC236}">
                  <a16:creationId xmlns:a16="http://schemas.microsoft.com/office/drawing/2014/main" id="{779C4C48-F2C3-4208-A173-AE1159BB19DD}"/>
                </a:ext>
              </a:extLst>
            </p:cNvPr>
            <p:cNvGrpSpPr/>
            <p:nvPr/>
          </p:nvGrpSpPr>
          <p:grpSpPr>
            <a:xfrm>
              <a:off x="3336117" y="2839368"/>
              <a:ext cx="259473" cy="259600"/>
              <a:chOff x="11312774" y="1836361"/>
              <a:chExt cx="195800" cy="195896"/>
            </a:xfrm>
          </p:grpSpPr>
          <p:sp>
            <p:nvSpPr>
              <p:cNvPr id="491" name="Freeform: Shape 490">
                <a:extLst>
                  <a:ext uri="{FF2B5EF4-FFF2-40B4-BE49-F238E27FC236}">
                    <a16:creationId xmlns:a16="http://schemas.microsoft.com/office/drawing/2014/main" id="{03310465-108C-431B-8B42-66AF8F81A402}"/>
                  </a:ext>
                </a:extLst>
              </p:cNvPr>
              <p:cNvSpPr/>
              <p:nvPr/>
            </p:nvSpPr>
            <p:spPr>
              <a:xfrm>
                <a:off x="11390448" y="1919891"/>
                <a:ext cx="40453" cy="28771"/>
              </a:xfrm>
              <a:custGeom>
                <a:avLst/>
                <a:gdLst>
                  <a:gd name="connsiteX0" fmla="*/ 0 w 120395"/>
                  <a:gd name="connsiteY0" fmla="*/ 50864 h 85629"/>
                  <a:gd name="connsiteX1" fmla="*/ 34766 w 120395"/>
                  <a:gd name="connsiteY1" fmla="*/ 85630 h 85629"/>
                  <a:gd name="connsiteX2" fmla="*/ 120396 w 120395"/>
                  <a:gd name="connsiteY2" fmla="*/ 0 h 85629"/>
                </a:gdLst>
                <a:ahLst/>
                <a:cxnLst>
                  <a:cxn ang="0">
                    <a:pos x="connsiteX0" y="connsiteY0"/>
                  </a:cxn>
                  <a:cxn ang="0">
                    <a:pos x="connsiteX1" y="connsiteY1"/>
                  </a:cxn>
                  <a:cxn ang="0">
                    <a:pos x="connsiteX2" y="connsiteY2"/>
                  </a:cxn>
                </a:cxnLst>
                <a:rect l="l" t="t" r="r" b="b"/>
                <a:pathLst>
                  <a:path w="120395" h="85629">
                    <a:moveTo>
                      <a:pt x="0" y="50864"/>
                    </a:moveTo>
                    <a:lnTo>
                      <a:pt x="34766" y="85630"/>
                    </a:lnTo>
                    <a:lnTo>
                      <a:pt x="120396" y="0"/>
                    </a:lnTo>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2" name="Freeform: Shape 491">
                <a:extLst>
                  <a:ext uri="{FF2B5EF4-FFF2-40B4-BE49-F238E27FC236}">
                    <a16:creationId xmlns:a16="http://schemas.microsoft.com/office/drawing/2014/main" id="{ECFDDB42-9A7F-41DF-9AF9-EBE02363F264}"/>
                  </a:ext>
                </a:extLst>
              </p:cNvPr>
              <p:cNvSpPr/>
              <p:nvPr/>
            </p:nvSpPr>
            <p:spPr>
              <a:xfrm>
                <a:off x="11312774" y="1836361"/>
                <a:ext cx="195800" cy="195896"/>
              </a:xfrm>
              <a:custGeom>
                <a:avLst/>
                <a:gdLst>
                  <a:gd name="connsiteX0" fmla="*/ 55245 w 582739"/>
                  <a:gd name="connsiteY0" fmla="*/ 462344 h 583025"/>
                  <a:gd name="connsiteX1" fmla="*/ 67151 w 582739"/>
                  <a:gd name="connsiteY1" fmla="*/ 475869 h 583025"/>
                  <a:gd name="connsiteX2" fmla="*/ 78962 w 582739"/>
                  <a:gd name="connsiteY2" fmla="*/ 489394 h 583025"/>
                  <a:gd name="connsiteX3" fmla="*/ 90869 w 582739"/>
                  <a:gd name="connsiteY3" fmla="*/ 502920 h 583025"/>
                  <a:gd name="connsiteX4" fmla="*/ 171450 w 582739"/>
                  <a:gd name="connsiteY4" fmla="*/ 461582 h 583025"/>
                  <a:gd name="connsiteX5" fmla="*/ 229076 w 582739"/>
                  <a:gd name="connsiteY5" fmla="*/ 490157 h 583025"/>
                  <a:gd name="connsiteX6" fmla="*/ 245269 w 582739"/>
                  <a:gd name="connsiteY6" fmla="*/ 579406 h 583025"/>
                  <a:gd name="connsiteX7" fmla="*/ 263271 w 582739"/>
                  <a:gd name="connsiteY7" fmla="*/ 580644 h 583025"/>
                  <a:gd name="connsiteX8" fmla="*/ 281178 w 582739"/>
                  <a:gd name="connsiteY8" fmla="*/ 581787 h 583025"/>
                  <a:gd name="connsiteX9" fmla="*/ 299180 w 582739"/>
                  <a:gd name="connsiteY9" fmla="*/ 583025 h 583025"/>
                  <a:gd name="connsiteX10" fmla="*/ 326993 w 582739"/>
                  <a:gd name="connsiteY10" fmla="*/ 496538 h 583025"/>
                  <a:gd name="connsiteX11" fmla="*/ 387572 w 582739"/>
                  <a:gd name="connsiteY11" fmla="*/ 475964 h 583025"/>
                  <a:gd name="connsiteX12" fmla="*/ 462344 w 582739"/>
                  <a:gd name="connsiteY12" fmla="*/ 527685 h 583025"/>
                  <a:gd name="connsiteX13" fmla="*/ 475869 w 582739"/>
                  <a:gd name="connsiteY13" fmla="*/ 515874 h 583025"/>
                  <a:gd name="connsiteX14" fmla="*/ 489395 w 582739"/>
                  <a:gd name="connsiteY14" fmla="*/ 503968 h 583025"/>
                  <a:gd name="connsiteX15" fmla="*/ 502920 w 582739"/>
                  <a:gd name="connsiteY15" fmla="*/ 492157 h 583025"/>
                  <a:gd name="connsiteX16" fmla="*/ 461486 w 582739"/>
                  <a:gd name="connsiteY16" fmla="*/ 411290 h 583025"/>
                  <a:gd name="connsiteX17" fmla="*/ 490061 w 582739"/>
                  <a:gd name="connsiteY17" fmla="*/ 354140 h 583025"/>
                  <a:gd name="connsiteX18" fmla="*/ 579215 w 582739"/>
                  <a:gd name="connsiteY18" fmla="*/ 337757 h 583025"/>
                  <a:gd name="connsiteX19" fmla="*/ 580358 w 582739"/>
                  <a:gd name="connsiteY19" fmla="*/ 319850 h 583025"/>
                  <a:gd name="connsiteX20" fmla="*/ 581597 w 582739"/>
                  <a:gd name="connsiteY20" fmla="*/ 301847 h 583025"/>
                  <a:gd name="connsiteX21" fmla="*/ 582740 w 582739"/>
                  <a:gd name="connsiteY21" fmla="*/ 283940 h 583025"/>
                  <a:gd name="connsiteX22" fmla="*/ 496538 w 582739"/>
                  <a:gd name="connsiteY22" fmla="*/ 255842 h 583025"/>
                  <a:gd name="connsiteX23" fmla="*/ 475869 w 582739"/>
                  <a:gd name="connsiteY23" fmla="*/ 194881 h 583025"/>
                  <a:gd name="connsiteX24" fmla="*/ 527495 w 582739"/>
                  <a:gd name="connsiteY24" fmla="*/ 120396 h 583025"/>
                  <a:gd name="connsiteX25" fmla="*/ 515588 w 582739"/>
                  <a:gd name="connsiteY25" fmla="*/ 106966 h 583025"/>
                  <a:gd name="connsiteX26" fmla="*/ 503682 w 582739"/>
                  <a:gd name="connsiteY26" fmla="*/ 93440 h 583025"/>
                  <a:gd name="connsiteX27" fmla="*/ 491871 w 582739"/>
                  <a:gd name="connsiteY27" fmla="*/ 79819 h 583025"/>
                  <a:gd name="connsiteX28" fmla="*/ 411385 w 582739"/>
                  <a:gd name="connsiteY28" fmla="*/ 121158 h 583025"/>
                  <a:gd name="connsiteX29" fmla="*/ 353473 w 582739"/>
                  <a:gd name="connsiteY29" fmla="*/ 92583 h 583025"/>
                  <a:gd name="connsiteX30" fmla="*/ 337471 w 582739"/>
                  <a:gd name="connsiteY30" fmla="*/ 3619 h 583025"/>
                  <a:gd name="connsiteX31" fmla="*/ 319564 w 582739"/>
                  <a:gd name="connsiteY31" fmla="*/ 2381 h 583025"/>
                  <a:gd name="connsiteX32" fmla="*/ 301562 w 582739"/>
                  <a:gd name="connsiteY32" fmla="*/ 1238 h 583025"/>
                  <a:gd name="connsiteX33" fmla="*/ 283655 w 582739"/>
                  <a:gd name="connsiteY33" fmla="*/ 0 h 583025"/>
                  <a:gd name="connsiteX34" fmla="*/ 255937 w 582739"/>
                  <a:gd name="connsiteY34" fmla="*/ 85725 h 583025"/>
                  <a:gd name="connsiteX35" fmla="*/ 194501 w 582739"/>
                  <a:gd name="connsiteY35" fmla="*/ 106490 h 583025"/>
                  <a:gd name="connsiteX36" fmla="*/ 120491 w 582739"/>
                  <a:gd name="connsiteY36" fmla="*/ 55245 h 583025"/>
                  <a:gd name="connsiteX37" fmla="*/ 106966 w 582739"/>
                  <a:gd name="connsiteY37" fmla="*/ 67151 h 583025"/>
                  <a:gd name="connsiteX38" fmla="*/ 93440 w 582739"/>
                  <a:gd name="connsiteY38" fmla="*/ 79057 h 583025"/>
                  <a:gd name="connsiteX39" fmla="*/ 79820 w 582739"/>
                  <a:gd name="connsiteY39" fmla="*/ 90869 h 583025"/>
                  <a:gd name="connsiteX40" fmla="*/ 120968 w 582739"/>
                  <a:gd name="connsiteY40" fmla="*/ 171069 h 583025"/>
                  <a:gd name="connsiteX41" fmla="*/ 92393 w 582739"/>
                  <a:gd name="connsiteY41" fmla="*/ 229267 h 583025"/>
                  <a:gd name="connsiteX42" fmla="*/ 3620 w 582739"/>
                  <a:gd name="connsiteY42" fmla="*/ 245269 h 583025"/>
                  <a:gd name="connsiteX43" fmla="*/ 2477 w 582739"/>
                  <a:gd name="connsiteY43" fmla="*/ 263271 h 583025"/>
                  <a:gd name="connsiteX44" fmla="*/ 1238 w 582739"/>
                  <a:gd name="connsiteY44" fmla="*/ 281273 h 583025"/>
                  <a:gd name="connsiteX45" fmla="*/ 0 w 582739"/>
                  <a:gd name="connsiteY45" fmla="*/ 299657 h 583025"/>
                  <a:gd name="connsiteX46" fmla="*/ 85725 w 582739"/>
                  <a:gd name="connsiteY46" fmla="*/ 327374 h 583025"/>
                  <a:gd name="connsiteX47" fmla="*/ 106585 w 582739"/>
                  <a:gd name="connsiteY47" fmla="*/ 388525 h 58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2739" h="583025">
                    <a:moveTo>
                      <a:pt x="55245" y="462344"/>
                    </a:moveTo>
                    <a:lnTo>
                      <a:pt x="67151" y="475869"/>
                    </a:lnTo>
                    <a:lnTo>
                      <a:pt x="78962" y="489394"/>
                    </a:lnTo>
                    <a:lnTo>
                      <a:pt x="90869" y="502920"/>
                    </a:lnTo>
                    <a:lnTo>
                      <a:pt x="171450" y="461582"/>
                    </a:lnTo>
                    <a:cubicBezTo>
                      <a:pt x="189051" y="474054"/>
                      <a:pt x="208495" y="483696"/>
                      <a:pt x="229076" y="490157"/>
                    </a:cubicBezTo>
                    <a:lnTo>
                      <a:pt x="245269" y="579406"/>
                    </a:lnTo>
                    <a:lnTo>
                      <a:pt x="263271" y="580644"/>
                    </a:lnTo>
                    <a:lnTo>
                      <a:pt x="281178" y="581787"/>
                    </a:lnTo>
                    <a:lnTo>
                      <a:pt x="299180" y="583025"/>
                    </a:lnTo>
                    <a:lnTo>
                      <a:pt x="326993" y="496538"/>
                    </a:lnTo>
                    <a:cubicBezTo>
                      <a:pt x="348133" y="492872"/>
                      <a:pt x="368572" y="485931"/>
                      <a:pt x="387572" y="475964"/>
                    </a:cubicBezTo>
                    <a:lnTo>
                      <a:pt x="462344" y="527685"/>
                    </a:lnTo>
                    <a:lnTo>
                      <a:pt x="475869" y="515874"/>
                    </a:lnTo>
                    <a:lnTo>
                      <a:pt x="489395" y="503968"/>
                    </a:lnTo>
                    <a:lnTo>
                      <a:pt x="502920" y="492157"/>
                    </a:lnTo>
                    <a:lnTo>
                      <a:pt x="461486" y="411290"/>
                    </a:lnTo>
                    <a:cubicBezTo>
                      <a:pt x="473864" y="393805"/>
                      <a:pt x="483500" y="374533"/>
                      <a:pt x="490061" y="354140"/>
                    </a:cubicBezTo>
                    <a:lnTo>
                      <a:pt x="579215" y="337757"/>
                    </a:lnTo>
                    <a:lnTo>
                      <a:pt x="580358" y="319850"/>
                    </a:lnTo>
                    <a:lnTo>
                      <a:pt x="581597" y="301847"/>
                    </a:lnTo>
                    <a:lnTo>
                      <a:pt x="582740" y="283940"/>
                    </a:lnTo>
                    <a:lnTo>
                      <a:pt x="496538" y="255842"/>
                    </a:lnTo>
                    <a:cubicBezTo>
                      <a:pt x="492853" y="234572"/>
                      <a:pt x="485880" y="214006"/>
                      <a:pt x="475869" y="194881"/>
                    </a:cubicBezTo>
                    <a:lnTo>
                      <a:pt x="527495" y="120396"/>
                    </a:lnTo>
                    <a:lnTo>
                      <a:pt x="515588" y="106966"/>
                    </a:lnTo>
                    <a:lnTo>
                      <a:pt x="503682" y="93440"/>
                    </a:lnTo>
                    <a:lnTo>
                      <a:pt x="491871" y="79819"/>
                    </a:lnTo>
                    <a:lnTo>
                      <a:pt x="411385" y="121158"/>
                    </a:lnTo>
                    <a:cubicBezTo>
                      <a:pt x="393716" y="108626"/>
                      <a:pt x="374168" y="98981"/>
                      <a:pt x="353473" y="92583"/>
                    </a:cubicBezTo>
                    <a:lnTo>
                      <a:pt x="337471" y="3619"/>
                    </a:lnTo>
                    <a:lnTo>
                      <a:pt x="319564" y="2381"/>
                    </a:lnTo>
                    <a:lnTo>
                      <a:pt x="301562" y="1238"/>
                    </a:lnTo>
                    <a:lnTo>
                      <a:pt x="283655" y="0"/>
                    </a:lnTo>
                    <a:lnTo>
                      <a:pt x="255937" y="85725"/>
                    </a:lnTo>
                    <a:cubicBezTo>
                      <a:pt x="234507" y="89424"/>
                      <a:pt x="213781" y="96429"/>
                      <a:pt x="194501" y="106490"/>
                    </a:cubicBezTo>
                    <a:lnTo>
                      <a:pt x="120491" y="55245"/>
                    </a:lnTo>
                    <a:lnTo>
                      <a:pt x="106966" y="67151"/>
                    </a:lnTo>
                    <a:lnTo>
                      <a:pt x="93440" y="79057"/>
                    </a:lnTo>
                    <a:lnTo>
                      <a:pt x="79820" y="90869"/>
                    </a:lnTo>
                    <a:lnTo>
                      <a:pt x="120968" y="171069"/>
                    </a:lnTo>
                    <a:cubicBezTo>
                      <a:pt x="108390" y="188814"/>
                      <a:pt x="98742" y="208464"/>
                      <a:pt x="92393" y="229267"/>
                    </a:cubicBezTo>
                    <a:lnTo>
                      <a:pt x="3620" y="245269"/>
                    </a:lnTo>
                    <a:lnTo>
                      <a:pt x="2477" y="263271"/>
                    </a:lnTo>
                    <a:lnTo>
                      <a:pt x="1238" y="281273"/>
                    </a:lnTo>
                    <a:lnTo>
                      <a:pt x="0" y="299657"/>
                    </a:lnTo>
                    <a:lnTo>
                      <a:pt x="85725" y="327374"/>
                    </a:lnTo>
                    <a:cubicBezTo>
                      <a:pt x="89400" y="348733"/>
                      <a:pt x="96441" y="369373"/>
                      <a:pt x="106585" y="388525"/>
                    </a:cubicBezTo>
                    <a:close/>
                  </a:path>
                </a:pathLst>
              </a:custGeom>
              <a:noFill/>
              <a:ln w="12700" cap="flat">
                <a:solidFill>
                  <a:schemeClr val="tx1"/>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3" name="Freeform: Shape 492">
                <a:extLst>
                  <a:ext uri="{FF2B5EF4-FFF2-40B4-BE49-F238E27FC236}">
                    <a16:creationId xmlns:a16="http://schemas.microsoft.com/office/drawing/2014/main" id="{8FE1B4D6-C74B-40BD-8F17-E36E566B710F}"/>
                  </a:ext>
                </a:extLst>
              </p:cNvPr>
              <p:cNvSpPr/>
              <p:nvPr/>
            </p:nvSpPr>
            <p:spPr>
              <a:xfrm>
                <a:off x="11371661" y="1895248"/>
                <a:ext cx="78026" cy="78026"/>
              </a:xfrm>
              <a:custGeom>
                <a:avLst/>
                <a:gdLst>
                  <a:gd name="connsiteX0" fmla="*/ 232220 w 232219"/>
                  <a:gd name="connsiteY0" fmla="*/ 116110 h 232219"/>
                  <a:gd name="connsiteX1" fmla="*/ 116110 w 232219"/>
                  <a:gd name="connsiteY1" fmla="*/ 232220 h 232219"/>
                  <a:gd name="connsiteX2" fmla="*/ 0 w 232219"/>
                  <a:gd name="connsiteY2" fmla="*/ 116110 h 232219"/>
                  <a:gd name="connsiteX3" fmla="*/ 116110 w 232219"/>
                  <a:gd name="connsiteY3" fmla="*/ 0 h 232219"/>
                  <a:gd name="connsiteX4" fmla="*/ 232220 w 232219"/>
                  <a:gd name="connsiteY4" fmla="*/ 116110 h 23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19" h="232219">
                    <a:moveTo>
                      <a:pt x="232220" y="116110"/>
                    </a:moveTo>
                    <a:cubicBezTo>
                      <a:pt x="232220" y="180235"/>
                      <a:pt x="180235" y="232220"/>
                      <a:pt x="116110" y="232220"/>
                    </a:cubicBezTo>
                    <a:cubicBezTo>
                      <a:pt x="51984" y="232220"/>
                      <a:pt x="0" y="180235"/>
                      <a:pt x="0" y="116110"/>
                    </a:cubicBezTo>
                    <a:cubicBezTo>
                      <a:pt x="0" y="51984"/>
                      <a:pt x="51984" y="0"/>
                      <a:pt x="116110" y="0"/>
                    </a:cubicBezTo>
                    <a:cubicBezTo>
                      <a:pt x="180235" y="0"/>
                      <a:pt x="232220" y="51984"/>
                      <a:pt x="232220" y="116110"/>
                    </a:cubicBezTo>
                    <a:close/>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grpSp>
      <p:grpSp>
        <p:nvGrpSpPr>
          <p:cNvPr id="4" name="Group 3">
            <a:extLst>
              <a:ext uri="{FF2B5EF4-FFF2-40B4-BE49-F238E27FC236}">
                <a16:creationId xmlns:a16="http://schemas.microsoft.com/office/drawing/2014/main" id="{3C9DB8BE-199C-4AD8-A8D4-298BA5FBD478}"/>
              </a:ext>
            </a:extLst>
          </p:cNvPr>
          <p:cNvGrpSpPr/>
          <p:nvPr/>
        </p:nvGrpSpPr>
        <p:grpSpPr>
          <a:xfrm>
            <a:off x="4146041" y="2739054"/>
            <a:ext cx="752098" cy="2562702"/>
            <a:chOff x="4146041" y="2739054"/>
            <a:chExt cx="752098" cy="2562702"/>
          </a:xfrm>
        </p:grpSpPr>
        <p:sp>
          <p:nvSpPr>
            <p:cNvPr id="463" name="Rectangle 462">
              <a:extLst>
                <a:ext uri="{FF2B5EF4-FFF2-40B4-BE49-F238E27FC236}">
                  <a16:creationId xmlns:a16="http://schemas.microsoft.com/office/drawing/2014/main" id="{4F3F1040-E87B-4FDA-8296-C76D1FC611AF}"/>
                </a:ext>
              </a:extLst>
            </p:cNvPr>
            <p:cNvSpPr/>
            <p:nvPr/>
          </p:nvSpPr>
          <p:spPr bwMode="auto">
            <a:xfrm>
              <a:off x="4231551" y="3107145"/>
              <a:ext cx="581082" cy="1847458"/>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61" name="Rectangle 460">
              <a:extLst>
                <a:ext uri="{FF2B5EF4-FFF2-40B4-BE49-F238E27FC236}">
                  <a16:creationId xmlns:a16="http://schemas.microsoft.com/office/drawing/2014/main" id="{9DC3A3DB-CBAC-489C-A664-9773E5929244}"/>
                </a:ext>
              </a:extLst>
            </p:cNvPr>
            <p:cNvSpPr/>
            <p:nvPr/>
          </p:nvSpPr>
          <p:spPr bwMode="auto">
            <a:xfrm>
              <a:off x="4146041" y="2739054"/>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64" name="Rectangle 463">
              <a:extLst>
                <a:ext uri="{FF2B5EF4-FFF2-40B4-BE49-F238E27FC236}">
                  <a16:creationId xmlns:a16="http://schemas.microsoft.com/office/drawing/2014/main" id="{89858A39-EEE3-4806-BBA1-20480540679E}"/>
                </a:ext>
              </a:extLst>
            </p:cNvPr>
            <p:cNvSpPr/>
            <p:nvPr/>
          </p:nvSpPr>
          <p:spPr bwMode="auto">
            <a:xfrm>
              <a:off x="4146041" y="484178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60" name="TextBox 459">
              <a:extLst>
                <a:ext uri="{FF2B5EF4-FFF2-40B4-BE49-F238E27FC236}">
                  <a16:creationId xmlns:a16="http://schemas.microsoft.com/office/drawing/2014/main" id="{F27DF7D6-B832-42BF-91A3-B7199E3CBA34}"/>
                </a:ext>
              </a:extLst>
            </p:cNvPr>
            <p:cNvSpPr txBox="1"/>
            <p:nvPr/>
          </p:nvSpPr>
          <p:spPr>
            <a:xfrm rot="16200000">
              <a:off x="3763489" y="3789244"/>
              <a:ext cx="1517208" cy="457861"/>
            </a:xfrm>
            <a:prstGeom prst="rect">
              <a:avLst/>
            </a:prstGeom>
            <a:noFill/>
            <a:ln>
              <a:noFill/>
            </a:ln>
          </p:spPr>
          <p:txBody>
            <a:bodyPr vert="horz" wrap="square" lIns="0" tIns="121920" rIns="0" bIns="12192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Security</a:t>
              </a:r>
            </a:p>
          </p:txBody>
        </p:sp>
        <p:grpSp>
          <p:nvGrpSpPr>
            <p:cNvPr id="494" name="Group 493">
              <a:extLst>
                <a:ext uri="{FF2B5EF4-FFF2-40B4-BE49-F238E27FC236}">
                  <a16:creationId xmlns:a16="http://schemas.microsoft.com/office/drawing/2014/main" id="{F42D24FE-190C-4AF7-9597-934310FA995F}"/>
                </a:ext>
              </a:extLst>
            </p:cNvPr>
            <p:cNvGrpSpPr/>
            <p:nvPr/>
          </p:nvGrpSpPr>
          <p:grpSpPr>
            <a:xfrm>
              <a:off x="4391523" y="2833270"/>
              <a:ext cx="261137" cy="271798"/>
              <a:chOff x="5772781" y="3546352"/>
              <a:chExt cx="383471" cy="399128"/>
            </a:xfrm>
          </p:grpSpPr>
          <p:sp>
            <p:nvSpPr>
              <p:cNvPr id="495" name="Freeform: Shape 494">
                <a:extLst>
                  <a:ext uri="{FF2B5EF4-FFF2-40B4-BE49-F238E27FC236}">
                    <a16:creationId xmlns:a16="http://schemas.microsoft.com/office/drawing/2014/main" id="{C77A8312-DBAE-4A8B-ABCB-DD584F5982F2}"/>
                  </a:ext>
                </a:extLst>
              </p:cNvPr>
              <p:cNvSpPr/>
              <p:nvPr/>
            </p:nvSpPr>
            <p:spPr>
              <a:xfrm>
                <a:off x="5772781" y="3546352"/>
                <a:ext cx="292132" cy="399128"/>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6" name="Freeform: Shape 495">
                <a:extLst>
                  <a:ext uri="{FF2B5EF4-FFF2-40B4-BE49-F238E27FC236}">
                    <a16:creationId xmlns:a16="http://schemas.microsoft.com/office/drawing/2014/main" id="{C9EFD2C6-DD71-438D-B8B5-38D15C392AFC}"/>
                  </a:ext>
                </a:extLst>
              </p:cNvPr>
              <p:cNvSpPr/>
              <p:nvPr/>
            </p:nvSpPr>
            <p:spPr>
              <a:xfrm>
                <a:off x="5775725" y="3749514"/>
                <a:ext cx="183287" cy="59303"/>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7" name="Freeform: Shape 496">
                <a:extLst>
                  <a:ext uri="{FF2B5EF4-FFF2-40B4-BE49-F238E27FC236}">
                    <a16:creationId xmlns:a16="http://schemas.microsoft.com/office/drawing/2014/main" id="{F12397A9-CAD0-4A4F-9530-C49C315269D5}"/>
                  </a:ext>
                </a:extLst>
              </p:cNvPr>
              <p:cNvSpPr/>
              <p:nvPr/>
            </p:nvSpPr>
            <p:spPr>
              <a:xfrm>
                <a:off x="5774925" y="3641052"/>
                <a:ext cx="175606" cy="54662"/>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8" name="Freeform: Shape 497">
                <a:extLst>
                  <a:ext uri="{FF2B5EF4-FFF2-40B4-BE49-F238E27FC236}">
                    <a16:creationId xmlns:a16="http://schemas.microsoft.com/office/drawing/2014/main" id="{54EFC395-4F2F-4B27-BADD-0CCF16B0596A}"/>
                  </a:ext>
                </a:extLst>
              </p:cNvPr>
              <p:cNvSpPr/>
              <p:nvPr/>
            </p:nvSpPr>
            <p:spPr>
              <a:xfrm>
                <a:off x="5973574" y="3631451"/>
                <a:ext cx="182678" cy="182679"/>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499" name="Freeform: Shape 498">
                <a:extLst>
                  <a:ext uri="{FF2B5EF4-FFF2-40B4-BE49-F238E27FC236}">
                    <a16:creationId xmlns:a16="http://schemas.microsoft.com/office/drawing/2014/main" id="{90BBCFFE-232F-45DD-A453-46BAFB679842}"/>
                  </a:ext>
                </a:extLst>
              </p:cNvPr>
              <p:cNvSpPr/>
              <p:nvPr/>
            </p:nvSpPr>
            <p:spPr>
              <a:xfrm>
                <a:off x="6016427" y="3690914"/>
                <a:ext cx="95148" cy="67656"/>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grpSp>
      <p:grpSp>
        <p:nvGrpSpPr>
          <p:cNvPr id="5" name="Group 4">
            <a:extLst>
              <a:ext uri="{FF2B5EF4-FFF2-40B4-BE49-F238E27FC236}">
                <a16:creationId xmlns:a16="http://schemas.microsoft.com/office/drawing/2014/main" id="{15FA27C2-91D6-4631-8BF6-6CA5170F298C}"/>
              </a:ext>
            </a:extLst>
          </p:cNvPr>
          <p:cNvGrpSpPr/>
          <p:nvPr/>
        </p:nvGrpSpPr>
        <p:grpSpPr>
          <a:xfrm>
            <a:off x="5202281" y="2739054"/>
            <a:ext cx="752098" cy="2562702"/>
            <a:chOff x="5202281" y="2739054"/>
            <a:chExt cx="752098" cy="2562702"/>
          </a:xfrm>
        </p:grpSpPr>
        <p:sp>
          <p:nvSpPr>
            <p:cNvPr id="471" name="Rectangle 470">
              <a:extLst>
                <a:ext uri="{FF2B5EF4-FFF2-40B4-BE49-F238E27FC236}">
                  <a16:creationId xmlns:a16="http://schemas.microsoft.com/office/drawing/2014/main" id="{B4B22D31-D22F-4E64-848E-25DEEA10674F}"/>
                </a:ext>
              </a:extLst>
            </p:cNvPr>
            <p:cNvSpPr/>
            <p:nvPr/>
          </p:nvSpPr>
          <p:spPr bwMode="auto">
            <a:xfrm>
              <a:off x="5287791" y="3136752"/>
              <a:ext cx="581082" cy="1788244"/>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69" name="Rectangle 468">
              <a:extLst>
                <a:ext uri="{FF2B5EF4-FFF2-40B4-BE49-F238E27FC236}">
                  <a16:creationId xmlns:a16="http://schemas.microsoft.com/office/drawing/2014/main" id="{D97D0924-9675-4606-AF1F-A006719D6176}"/>
                </a:ext>
              </a:extLst>
            </p:cNvPr>
            <p:cNvSpPr/>
            <p:nvPr/>
          </p:nvSpPr>
          <p:spPr bwMode="auto">
            <a:xfrm>
              <a:off x="5202281" y="2739054"/>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72" name="Rectangle 471">
              <a:extLst>
                <a:ext uri="{FF2B5EF4-FFF2-40B4-BE49-F238E27FC236}">
                  <a16:creationId xmlns:a16="http://schemas.microsoft.com/office/drawing/2014/main" id="{CD340B6B-EC5D-4F78-A8A1-DAF90AFEE4FA}"/>
                </a:ext>
              </a:extLst>
            </p:cNvPr>
            <p:cNvSpPr/>
            <p:nvPr/>
          </p:nvSpPr>
          <p:spPr bwMode="auto">
            <a:xfrm>
              <a:off x="5202281" y="484178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68" name="TextBox 467">
              <a:extLst>
                <a:ext uri="{FF2B5EF4-FFF2-40B4-BE49-F238E27FC236}">
                  <a16:creationId xmlns:a16="http://schemas.microsoft.com/office/drawing/2014/main" id="{F935165A-4AC4-427E-9A4C-18362757E496}"/>
                </a:ext>
              </a:extLst>
            </p:cNvPr>
            <p:cNvSpPr txBox="1"/>
            <p:nvPr/>
          </p:nvSpPr>
          <p:spPr>
            <a:xfrm rot="16200000">
              <a:off x="4819729" y="3789244"/>
              <a:ext cx="1517208" cy="457861"/>
            </a:xfrm>
            <a:prstGeom prst="rect">
              <a:avLst/>
            </a:prstGeom>
            <a:noFill/>
            <a:ln>
              <a:noFill/>
            </a:ln>
          </p:spPr>
          <p:txBody>
            <a:bodyPr vert="horz" wrap="square" lIns="0" tIns="121920" rIns="0" bIns="12192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Reliability</a:t>
              </a:r>
            </a:p>
          </p:txBody>
        </p:sp>
        <p:grpSp>
          <p:nvGrpSpPr>
            <p:cNvPr id="500" name="Group 499">
              <a:extLst>
                <a:ext uri="{FF2B5EF4-FFF2-40B4-BE49-F238E27FC236}">
                  <a16:creationId xmlns:a16="http://schemas.microsoft.com/office/drawing/2014/main" id="{8D924668-D656-4544-B703-055246108A9F}"/>
                </a:ext>
              </a:extLst>
            </p:cNvPr>
            <p:cNvGrpSpPr/>
            <p:nvPr/>
          </p:nvGrpSpPr>
          <p:grpSpPr>
            <a:xfrm>
              <a:off x="5452528" y="2843366"/>
              <a:ext cx="251607" cy="251605"/>
              <a:chOff x="7421301" y="2368524"/>
              <a:chExt cx="813816" cy="813816"/>
            </a:xfrm>
          </p:grpSpPr>
          <p:sp>
            <p:nvSpPr>
              <p:cNvPr id="501" name="Oval 500">
                <a:extLst>
                  <a:ext uri="{FF2B5EF4-FFF2-40B4-BE49-F238E27FC236}">
                    <a16:creationId xmlns:a16="http://schemas.microsoft.com/office/drawing/2014/main" id="{FC78D1E2-85D7-4ACC-B518-C17E867362A6}"/>
                  </a:ext>
                </a:extLst>
              </p:cNvPr>
              <p:cNvSpPr/>
              <p:nvPr/>
            </p:nvSpPr>
            <p:spPr bwMode="auto">
              <a:xfrm>
                <a:off x="7421301" y="2368524"/>
                <a:ext cx="813816" cy="813816"/>
              </a:xfrm>
              <a:prstGeom prst="ellipse">
                <a:avLst/>
              </a:prstGeom>
              <a:noFill/>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02" name="Freeform 34">
                <a:extLst>
                  <a:ext uri="{FF2B5EF4-FFF2-40B4-BE49-F238E27FC236}">
                    <a16:creationId xmlns:a16="http://schemas.microsoft.com/office/drawing/2014/main" id="{5C983921-3A19-472E-A830-F5156CF67D34}"/>
                  </a:ext>
                </a:extLst>
              </p:cNvPr>
              <p:cNvSpPr>
                <a:spLocks/>
              </p:cNvSpPr>
              <p:nvPr/>
            </p:nvSpPr>
            <p:spPr bwMode="auto">
              <a:xfrm>
                <a:off x="7538417" y="2568905"/>
                <a:ext cx="549104" cy="413056"/>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grpSp>
      <p:grpSp>
        <p:nvGrpSpPr>
          <p:cNvPr id="6" name="Group 5">
            <a:extLst>
              <a:ext uri="{FF2B5EF4-FFF2-40B4-BE49-F238E27FC236}">
                <a16:creationId xmlns:a16="http://schemas.microsoft.com/office/drawing/2014/main" id="{9D19E8C7-54EB-4541-B958-F7751269F1F2}"/>
              </a:ext>
            </a:extLst>
          </p:cNvPr>
          <p:cNvGrpSpPr/>
          <p:nvPr/>
        </p:nvGrpSpPr>
        <p:grpSpPr>
          <a:xfrm>
            <a:off x="6258521" y="2746819"/>
            <a:ext cx="752098" cy="2554937"/>
            <a:chOff x="6258521" y="2746819"/>
            <a:chExt cx="752098" cy="2554937"/>
          </a:xfrm>
        </p:grpSpPr>
        <p:sp>
          <p:nvSpPr>
            <p:cNvPr id="479" name="Rectangle 478">
              <a:extLst>
                <a:ext uri="{FF2B5EF4-FFF2-40B4-BE49-F238E27FC236}">
                  <a16:creationId xmlns:a16="http://schemas.microsoft.com/office/drawing/2014/main" id="{52E6F7D8-BE50-4867-ACDF-6FCD357D4F8D}"/>
                </a:ext>
              </a:extLst>
            </p:cNvPr>
            <p:cNvSpPr/>
            <p:nvPr/>
          </p:nvSpPr>
          <p:spPr bwMode="auto">
            <a:xfrm>
              <a:off x="6344031" y="3136752"/>
              <a:ext cx="581082" cy="1788244"/>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77" name="Rectangle 476">
              <a:extLst>
                <a:ext uri="{FF2B5EF4-FFF2-40B4-BE49-F238E27FC236}">
                  <a16:creationId xmlns:a16="http://schemas.microsoft.com/office/drawing/2014/main" id="{474D315F-2AF4-4939-A9B1-EDB521FD87C0}"/>
                </a:ext>
              </a:extLst>
            </p:cNvPr>
            <p:cNvSpPr/>
            <p:nvPr/>
          </p:nvSpPr>
          <p:spPr bwMode="auto">
            <a:xfrm>
              <a:off x="6258521" y="274681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80" name="Rectangle 479">
              <a:extLst>
                <a:ext uri="{FF2B5EF4-FFF2-40B4-BE49-F238E27FC236}">
                  <a16:creationId xmlns:a16="http://schemas.microsoft.com/office/drawing/2014/main" id="{919B96E5-F5D0-4EA1-A791-4B6E76896E1D}"/>
                </a:ext>
              </a:extLst>
            </p:cNvPr>
            <p:cNvSpPr/>
            <p:nvPr/>
          </p:nvSpPr>
          <p:spPr bwMode="auto">
            <a:xfrm>
              <a:off x="6258521" y="484178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76" name="TextBox 475">
              <a:extLst>
                <a:ext uri="{FF2B5EF4-FFF2-40B4-BE49-F238E27FC236}">
                  <a16:creationId xmlns:a16="http://schemas.microsoft.com/office/drawing/2014/main" id="{EE986B4E-3EF6-4640-AB44-A4D95319F7BE}"/>
                </a:ext>
              </a:extLst>
            </p:cNvPr>
            <p:cNvSpPr txBox="1"/>
            <p:nvPr/>
          </p:nvSpPr>
          <p:spPr>
            <a:xfrm rot="16200000">
              <a:off x="5875967" y="3789245"/>
              <a:ext cx="1517208" cy="457861"/>
            </a:xfrm>
            <a:prstGeom prst="rect">
              <a:avLst/>
            </a:prstGeom>
            <a:noFill/>
            <a:ln>
              <a:noFill/>
            </a:ln>
          </p:spPr>
          <p:txBody>
            <a:bodyPr vert="horz" wrap="square" lIns="0" tIns="121920" rIns="0" bIns="12192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Performance</a:t>
              </a:r>
              <a:b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b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efficiency</a:t>
              </a:r>
            </a:p>
          </p:txBody>
        </p:sp>
        <p:grpSp>
          <p:nvGrpSpPr>
            <p:cNvPr id="503" name="Group 502">
              <a:extLst>
                <a:ext uri="{FF2B5EF4-FFF2-40B4-BE49-F238E27FC236}">
                  <a16:creationId xmlns:a16="http://schemas.microsoft.com/office/drawing/2014/main" id="{BE583D83-11A4-402F-866B-5DC73E7CC93A}"/>
                </a:ext>
              </a:extLst>
            </p:cNvPr>
            <p:cNvGrpSpPr/>
            <p:nvPr/>
          </p:nvGrpSpPr>
          <p:grpSpPr>
            <a:xfrm>
              <a:off x="6500319" y="2831192"/>
              <a:ext cx="268505" cy="275953"/>
              <a:chOff x="8528032" y="3510451"/>
              <a:chExt cx="429711" cy="441633"/>
            </a:xfrm>
          </p:grpSpPr>
          <p:sp>
            <p:nvSpPr>
              <p:cNvPr id="504" name="Freeform: Shape 503">
                <a:extLst>
                  <a:ext uri="{FF2B5EF4-FFF2-40B4-BE49-F238E27FC236}">
                    <a16:creationId xmlns:a16="http://schemas.microsoft.com/office/drawing/2014/main" id="{BA6FCB2A-9352-48A4-A3BB-C7446BFEAF4C}"/>
                  </a:ext>
                </a:extLst>
              </p:cNvPr>
              <p:cNvSpPr/>
              <p:nvPr/>
            </p:nvSpPr>
            <p:spPr>
              <a:xfrm>
                <a:off x="8643559" y="3692362"/>
                <a:ext cx="72553" cy="140978"/>
              </a:xfrm>
              <a:custGeom>
                <a:avLst/>
                <a:gdLst>
                  <a:gd name="connsiteX0" fmla="*/ 0 w 215931"/>
                  <a:gd name="connsiteY0" fmla="*/ 419576 h 419576"/>
                  <a:gd name="connsiteX1" fmla="*/ 215932 w 215931"/>
                  <a:gd name="connsiteY1" fmla="*/ 244126 h 419576"/>
                  <a:gd name="connsiteX2" fmla="*/ 215932 w 215931"/>
                  <a:gd name="connsiteY2" fmla="*/ 0 h 419576"/>
                </a:gdLst>
                <a:ahLst/>
                <a:cxnLst>
                  <a:cxn ang="0">
                    <a:pos x="connsiteX0" y="connsiteY0"/>
                  </a:cxn>
                  <a:cxn ang="0">
                    <a:pos x="connsiteX1" y="connsiteY1"/>
                  </a:cxn>
                  <a:cxn ang="0">
                    <a:pos x="connsiteX2" y="connsiteY2"/>
                  </a:cxn>
                </a:cxnLst>
                <a:rect l="l" t="t" r="r" b="b"/>
                <a:pathLst>
                  <a:path w="215931" h="419576">
                    <a:moveTo>
                      <a:pt x="0" y="419576"/>
                    </a:moveTo>
                    <a:lnTo>
                      <a:pt x="215932" y="244126"/>
                    </a:lnTo>
                    <a:lnTo>
                      <a:pt x="215932" y="0"/>
                    </a:lnTo>
                  </a:path>
                </a:pathLst>
              </a:custGeom>
              <a:noFill/>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05" name="Freeform: Shape 504">
                <a:extLst>
                  <a:ext uri="{FF2B5EF4-FFF2-40B4-BE49-F238E27FC236}">
                    <a16:creationId xmlns:a16="http://schemas.microsoft.com/office/drawing/2014/main" id="{207DAECD-0C8B-4327-86F9-8EA2020F75AB}"/>
                  </a:ext>
                </a:extLst>
              </p:cNvPr>
              <p:cNvSpPr/>
              <p:nvPr/>
            </p:nvSpPr>
            <p:spPr>
              <a:xfrm>
                <a:off x="8759286" y="3510451"/>
                <a:ext cx="198457" cy="198425"/>
              </a:xfrm>
              <a:custGeom>
                <a:avLst/>
                <a:gdLst>
                  <a:gd name="connsiteX0" fmla="*/ 56007 w 590645"/>
                  <a:gd name="connsiteY0" fmla="*/ 468630 h 590550"/>
                  <a:gd name="connsiteX1" fmla="*/ 68008 w 590645"/>
                  <a:gd name="connsiteY1" fmla="*/ 482346 h 590550"/>
                  <a:gd name="connsiteX2" fmla="*/ 80010 w 590645"/>
                  <a:gd name="connsiteY2" fmla="*/ 496062 h 590550"/>
                  <a:gd name="connsiteX3" fmla="*/ 92107 w 590645"/>
                  <a:gd name="connsiteY3" fmla="*/ 509778 h 590550"/>
                  <a:gd name="connsiteX4" fmla="*/ 173736 w 590645"/>
                  <a:gd name="connsiteY4" fmla="*/ 467963 h 590550"/>
                  <a:gd name="connsiteX5" fmla="*/ 232219 w 590645"/>
                  <a:gd name="connsiteY5" fmla="*/ 496538 h 590550"/>
                  <a:gd name="connsiteX6" fmla="*/ 248602 w 590645"/>
                  <a:gd name="connsiteY6" fmla="*/ 586931 h 590550"/>
                  <a:gd name="connsiteX7" fmla="*/ 266795 w 590645"/>
                  <a:gd name="connsiteY7" fmla="*/ 588169 h 590550"/>
                  <a:gd name="connsiteX8" fmla="*/ 284988 w 590645"/>
                  <a:gd name="connsiteY8" fmla="*/ 589407 h 590550"/>
                  <a:gd name="connsiteX9" fmla="*/ 303657 w 590645"/>
                  <a:gd name="connsiteY9" fmla="*/ 590550 h 590550"/>
                  <a:gd name="connsiteX10" fmla="*/ 332232 w 590645"/>
                  <a:gd name="connsiteY10" fmla="*/ 502920 h 590550"/>
                  <a:gd name="connsiteX11" fmla="*/ 393573 w 590645"/>
                  <a:gd name="connsiteY11" fmla="*/ 482060 h 590550"/>
                  <a:gd name="connsiteX12" fmla="*/ 469773 w 590645"/>
                  <a:gd name="connsiteY12" fmla="*/ 534543 h 590550"/>
                  <a:gd name="connsiteX13" fmla="*/ 483489 w 590645"/>
                  <a:gd name="connsiteY13" fmla="*/ 522542 h 590550"/>
                  <a:gd name="connsiteX14" fmla="*/ 497205 w 590645"/>
                  <a:gd name="connsiteY14" fmla="*/ 510540 h 590550"/>
                  <a:gd name="connsiteX15" fmla="*/ 510921 w 590645"/>
                  <a:gd name="connsiteY15" fmla="*/ 498443 h 590550"/>
                  <a:gd name="connsiteX16" fmla="*/ 468916 w 590645"/>
                  <a:gd name="connsiteY16" fmla="*/ 416528 h 590550"/>
                  <a:gd name="connsiteX17" fmla="*/ 497491 w 590645"/>
                  <a:gd name="connsiteY17" fmla="*/ 358331 h 590550"/>
                  <a:gd name="connsiteX18" fmla="*/ 588074 w 590645"/>
                  <a:gd name="connsiteY18" fmla="*/ 341948 h 590550"/>
                  <a:gd name="connsiteX19" fmla="*/ 589216 w 590645"/>
                  <a:gd name="connsiteY19" fmla="*/ 323755 h 590550"/>
                  <a:gd name="connsiteX20" fmla="*/ 589407 w 590645"/>
                  <a:gd name="connsiteY20" fmla="*/ 305753 h 590550"/>
                  <a:gd name="connsiteX21" fmla="*/ 590645 w 590645"/>
                  <a:gd name="connsiteY21" fmla="*/ 287465 h 590550"/>
                  <a:gd name="connsiteX22" fmla="*/ 503111 w 590645"/>
                  <a:gd name="connsiteY22" fmla="*/ 258890 h 590550"/>
                  <a:gd name="connsiteX23" fmla="*/ 482251 w 590645"/>
                  <a:gd name="connsiteY23" fmla="*/ 197168 h 590550"/>
                  <a:gd name="connsiteX24" fmla="*/ 534638 w 590645"/>
                  <a:gd name="connsiteY24" fmla="*/ 121634 h 590550"/>
                  <a:gd name="connsiteX25" fmla="*/ 522732 w 590645"/>
                  <a:gd name="connsiteY25" fmla="*/ 108395 h 590550"/>
                  <a:gd name="connsiteX26" fmla="*/ 510731 w 590645"/>
                  <a:gd name="connsiteY26" fmla="*/ 94678 h 590550"/>
                  <a:gd name="connsiteX27" fmla="*/ 498729 w 590645"/>
                  <a:gd name="connsiteY27" fmla="*/ 80963 h 590550"/>
                  <a:gd name="connsiteX28" fmla="*/ 417195 w 590645"/>
                  <a:gd name="connsiteY28" fmla="*/ 122777 h 590550"/>
                  <a:gd name="connsiteX29" fmla="*/ 358521 w 590645"/>
                  <a:gd name="connsiteY29" fmla="*/ 93631 h 590550"/>
                  <a:gd name="connsiteX30" fmla="*/ 341757 w 590645"/>
                  <a:gd name="connsiteY30" fmla="*/ 3619 h 590550"/>
                  <a:gd name="connsiteX31" fmla="*/ 323564 w 590645"/>
                  <a:gd name="connsiteY31" fmla="*/ 2477 h 590550"/>
                  <a:gd name="connsiteX32" fmla="*/ 305371 w 590645"/>
                  <a:gd name="connsiteY32" fmla="*/ 1238 h 590550"/>
                  <a:gd name="connsiteX33" fmla="*/ 287465 w 590645"/>
                  <a:gd name="connsiteY33" fmla="*/ 0 h 590550"/>
                  <a:gd name="connsiteX34" fmla="*/ 259461 w 590645"/>
                  <a:gd name="connsiteY34" fmla="*/ 87058 h 590550"/>
                  <a:gd name="connsiteX35" fmla="*/ 197167 w 590645"/>
                  <a:gd name="connsiteY35" fmla="*/ 108109 h 590550"/>
                  <a:gd name="connsiteX36" fmla="*/ 122111 w 590645"/>
                  <a:gd name="connsiteY36" fmla="*/ 56102 h 590550"/>
                  <a:gd name="connsiteX37" fmla="*/ 108394 w 590645"/>
                  <a:gd name="connsiteY37" fmla="*/ 68104 h 590550"/>
                  <a:gd name="connsiteX38" fmla="*/ 94678 w 590645"/>
                  <a:gd name="connsiteY38" fmla="*/ 80105 h 590550"/>
                  <a:gd name="connsiteX39" fmla="*/ 80963 w 590645"/>
                  <a:gd name="connsiteY39" fmla="*/ 92107 h 590550"/>
                  <a:gd name="connsiteX40" fmla="*/ 122682 w 590645"/>
                  <a:gd name="connsiteY40" fmla="*/ 173355 h 590550"/>
                  <a:gd name="connsiteX41" fmla="*/ 94107 w 590645"/>
                  <a:gd name="connsiteY41" fmla="*/ 232410 h 590550"/>
                  <a:gd name="connsiteX42" fmla="*/ 4191 w 590645"/>
                  <a:gd name="connsiteY42" fmla="*/ 248698 h 590550"/>
                  <a:gd name="connsiteX43" fmla="*/ 2381 w 590645"/>
                  <a:gd name="connsiteY43" fmla="*/ 266700 h 590550"/>
                  <a:gd name="connsiteX44" fmla="*/ 1238 w 590645"/>
                  <a:gd name="connsiteY44" fmla="*/ 284893 h 590550"/>
                  <a:gd name="connsiteX45" fmla="*/ 0 w 590645"/>
                  <a:gd name="connsiteY45" fmla="*/ 303086 h 590550"/>
                  <a:gd name="connsiteX46" fmla="*/ 87058 w 590645"/>
                  <a:gd name="connsiteY46" fmla="*/ 331661 h 590550"/>
                  <a:gd name="connsiteX47" fmla="*/ 108204 w 590645"/>
                  <a:gd name="connsiteY47" fmla="*/ 393573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90645" h="590550">
                    <a:moveTo>
                      <a:pt x="56007" y="468630"/>
                    </a:moveTo>
                    <a:lnTo>
                      <a:pt x="68008" y="482346"/>
                    </a:lnTo>
                    <a:lnTo>
                      <a:pt x="80010" y="496062"/>
                    </a:lnTo>
                    <a:lnTo>
                      <a:pt x="92107" y="509778"/>
                    </a:lnTo>
                    <a:lnTo>
                      <a:pt x="173736" y="467963"/>
                    </a:lnTo>
                    <a:cubicBezTo>
                      <a:pt x="191672" y="480394"/>
                      <a:pt x="211391" y="490029"/>
                      <a:pt x="232219" y="496538"/>
                    </a:cubicBezTo>
                    <a:lnTo>
                      <a:pt x="248602" y="586931"/>
                    </a:lnTo>
                    <a:lnTo>
                      <a:pt x="266795" y="588169"/>
                    </a:lnTo>
                    <a:lnTo>
                      <a:pt x="284988" y="589407"/>
                    </a:lnTo>
                    <a:lnTo>
                      <a:pt x="303657" y="590550"/>
                    </a:lnTo>
                    <a:lnTo>
                      <a:pt x="332232" y="502920"/>
                    </a:lnTo>
                    <a:cubicBezTo>
                      <a:pt x="353651" y="499245"/>
                      <a:pt x="374354" y="492205"/>
                      <a:pt x="393573" y="482060"/>
                    </a:cubicBezTo>
                    <a:lnTo>
                      <a:pt x="469773" y="534543"/>
                    </a:lnTo>
                    <a:lnTo>
                      <a:pt x="483489" y="522542"/>
                    </a:lnTo>
                    <a:lnTo>
                      <a:pt x="497205" y="510540"/>
                    </a:lnTo>
                    <a:lnTo>
                      <a:pt x="510921" y="498443"/>
                    </a:lnTo>
                    <a:lnTo>
                      <a:pt x="468916" y="416528"/>
                    </a:lnTo>
                    <a:cubicBezTo>
                      <a:pt x="481342" y="398693"/>
                      <a:pt x="490978" y="379069"/>
                      <a:pt x="497491" y="358331"/>
                    </a:cubicBezTo>
                    <a:lnTo>
                      <a:pt x="588074" y="341948"/>
                    </a:lnTo>
                    <a:lnTo>
                      <a:pt x="589216" y="323755"/>
                    </a:lnTo>
                    <a:lnTo>
                      <a:pt x="589407" y="305753"/>
                    </a:lnTo>
                    <a:lnTo>
                      <a:pt x="590645" y="287465"/>
                    </a:lnTo>
                    <a:lnTo>
                      <a:pt x="503111" y="258890"/>
                    </a:lnTo>
                    <a:cubicBezTo>
                      <a:pt x="499453" y="237345"/>
                      <a:pt x="492413" y="216514"/>
                      <a:pt x="482251" y="197168"/>
                    </a:cubicBezTo>
                    <a:lnTo>
                      <a:pt x="534638" y="121634"/>
                    </a:lnTo>
                    <a:lnTo>
                      <a:pt x="522732" y="108395"/>
                    </a:lnTo>
                    <a:lnTo>
                      <a:pt x="510731" y="94678"/>
                    </a:lnTo>
                    <a:lnTo>
                      <a:pt x="498729" y="80963"/>
                    </a:lnTo>
                    <a:lnTo>
                      <a:pt x="417195" y="122777"/>
                    </a:lnTo>
                    <a:cubicBezTo>
                      <a:pt x="399272" y="110069"/>
                      <a:pt x="379476" y="100235"/>
                      <a:pt x="358521" y="93631"/>
                    </a:cubicBezTo>
                    <a:lnTo>
                      <a:pt x="341757" y="3619"/>
                    </a:lnTo>
                    <a:lnTo>
                      <a:pt x="323564" y="2477"/>
                    </a:lnTo>
                    <a:lnTo>
                      <a:pt x="305371" y="1238"/>
                    </a:lnTo>
                    <a:lnTo>
                      <a:pt x="287465" y="0"/>
                    </a:lnTo>
                    <a:lnTo>
                      <a:pt x="259461" y="87058"/>
                    </a:lnTo>
                    <a:cubicBezTo>
                      <a:pt x="237718" y="90753"/>
                      <a:pt x="216695" y="97858"/>
                      <a:pt x="197167" y="108109"/>
                    </a:cubicBezTo>
                    <a:lnTo>
                      <a:pt x="122111" y="56102"/>
                    </a:lnTo>
                    <a:lnTo>
                      <a:pt x="108394" y="68104"/>
                    </a:lnTo>
                    <a:lnTo>
                      <a:pt x="94678" y="80105"/>
                    </a:lnTo>
                    <a:lnTo>
                      <a:pt x="80963" y="92107"/>
                    </a:lnTo>
                    <a:lnTo>
                      <a:pt x="122682" y="173355"/>
                    </a:lnTo>
                    <a:cubicBezTo>
                      <a:pt x="110116" y="191418"/>
                      <a:pt x="100472" y="211347"/>
                      <a:pt x="94107" y="232410"/>
                    </a:cubicBezTo>
                    <a:lnTo>
                      <a:pt x="4191" y="248698"/>
                    </a:lnTo>
                    <a:lnTo>
                      <a:pt x="2381" y="266700"/>
                    </a:lnTo>
                    <a:lnTo>
                      <a:pt x="1238" y="284893"/>
                    </a:lnTo>
                    <a:lnTo>
                      <a:pt x="0" y="303086"/>
                    </a:lnTo>
                    <a:lnTo>
                      <a:pt x="87058" y="331661"/>
                    </a:lnTo>
                    <a:cubicBezTo>
                      <a:pt x="90822" y="353278"/>
                      <a:pt x="97957" y="374170"/>
                      <a:pt x="108204" y="393573"/>
                    </a:cubicBezTo>
                    <a:close/>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06" name="Freeform: Shape 505">
                <a:extLst>
                  <a:ext uri="{FF2B5EF4-FFF2-40B4-BE49-F238E27FC236}">
                    <a16:creationId xmlns:a16="http://schemas.microsoft.com/office/drawing/2014/main" id="{42058C82-2B84-4100-93F2-87EAEE21BA1C}"/>
                  </a:ext>
                </a:extLst>
              </p:cNvPr>
              <p:cNvSpPr/>
              <p:nvPr/>
            </p:nvSpPr>
            <p:spPr>
              <a:xfrm>
                <a:off x="8818973" y="3570139"/>
                <a:ext cx="79114" cy="79114"/>
              </a:xfrm>
              <a:custGeom>
                <a:avLst/>
                <a:gdLst>
                  <a:gd name="connsiteX0" fmla="*/ 235458 w 235458"/>
                  <a:gd name="connsiteY0" fmla="*/ 117729 h 235458"/>
                  <a:gd name="connsiteX1" fmla="*/ 117729 w 235458"/>
                  <a:gd name="connsiteY1" fmla="*/ 235458 h 235458"/>
                  <a:gd name="connsiteX2" fmla="*/ 0 w 235458"/>
                  <a:gd name="connsiteY2" fmla="*/ 117729 h 235458"/>
                  <a:gd name="connsiteX3" fmla="*/ 117729 w 235458"/>
                  <a:gd name="connsiteY3" fmla="*/ 0 h 235458"/>
                  <a:gd name="connsiteX4" fmla="*/ 235458 w 235458"/>
                  <a:gd name="connsiteY4" fmla="*/ 117729 h 23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58" h="235458">
                    <a:moveTo>
                      <a:pt x="235458" y="117729"/>
                    </a:moveTo>
                    <a:cubicBezTo>
                      <a:pt x="235458" y="182749"/>
                      <a:pt x="182749" y="235458"/>
                      <a:pt x="117729" y="235458"/>
                    </a:cubicBezTo>
                    <a:cubicBezTo>
                      <a:pt x="52709" y="235458"/>
                      <a:pt x="0" y="182749"/>
                      <a:pt x="0" y="117729"/>
                    </a:cubicBezTo>
                    <a:cubicBezTo>
                      <a:pt x="0" y="52709"/>
                      <a:pt x="52709" y="0"/>
                      <a:pt x="117729" y="0"/>
                    </a:cubicBezTo>
                    <a:cubicBezTo>
                      <a:pt x="182749" y="0"/>
                      <a:pt x="235458" y="52709"/>
                      <a:pt x="235458" y="117729"/>
                    </a:cubicBezTo>
                    <a:close/>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07" name="Freeform: Shape 506">
                <a:extLst>
                  <a:ext uri="{FF2B5EF4-FFF2-40B4-BE49-F238E27FC236}">
                    <a16:creationId xmlns:a16="http://schemas.microsoft.com/office/drawing/2014/main" id="{DAFB0533-B024-4BFB-8D39-26AF1CF4C9F5}"/>
                  </a:ext>
                </a:extLst>
              </p:cNvPr>
              <p:cNvSpPr/>
              <p:nvPr/>
            </p:nvSpPr>
            <p:spPr>
              <a:xfrm>
                <a:off x="8528032" y="3592028"/>
                <a:ext cx="360102" cy="360056"/>
              </a:xfrm>
              <a:custGeom>
                <a:avLst/>
                <a:gdLst>
                  <a:gd name="connsiteX0" fmla="*/ 589673 w 1071732"/>
                  <a:gd name="connsiteY0" fmla="*/ 2672 h 1071594"/>
                  <a:gd name="connsiteX1" fmla="*/ 117805 w 1071732"/>
                  <a:gd name="connsiteY1" fmla="*/ 200506 h 1071594"/>
                  <a:gd name="connsiteX2" fmla="*/ 171 w 1071732"/>
                  <a:gd name="connsiteY2" fmla="*/ 521975 h 1071594"/>
                  <a:gd name="connsiteX3" fmla="*/ 294874 w 1071732"/>
                  <a:gd name="connsiteY3" fmla="*/ 1013560 h 1071594"/>
                  <a:gd name="connsiteX4" fmla="*/ 947432 w 1071732"/>
                  <a:gd name="connsiteY4" fmla="*/ 877258 h 1071594"/>
                  <a:gd name="connsiteX5" fmla="*/ 1059065 w 1071732"/>
                  <a:gd name="connsiteY5" fmla="*/ 422915 h 107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32" h="1071594">
                    <a:moveTo>
                      <a:pt x="589673" y="2672"/>
                    </a:moveTo>
                    <a:cubicBezTo>
                      <a:pt x="589673" y="2672"/>
                      <a:pt x="304971" y="-38285"/>
                      <a:pt x="117805" y="200506"/>
                    </a:cubicBezTo>
                    <a:cubicBezTo>
                      <a:pt x="65036" y="267943"/>
                      <a:pt x="-20" y="384053"/>
                      <a:pt x="171" y="521975"/>
                    </a:cubicBezTo>
                    <a:cubicBezTo>
                      <a:pt x="171" y="521975"/>
                      <a:pt x="-17069" y="862303"/>
                      <a:pt x="294874" y="1013560"/>
                    </a:cubicBezTo>
                    <a:cubicBezTo>
                      <a:pt x="294874" y="1013560"/>
                      <a:pt x="643775" y="1211109"/>
                      <a:pt x="947432" y="877258"/>
                    </a:cubicBezTo>
                    <a:cubicBezTo>
                      <a:pt x="947432" y="877258"/>
                      <a:pt x="1118882" y="690187"/>
                      <a:pt x="1059065" y="422915"/>
                    </a:cubicBezTo>
                  </a:path>
                </a:pathLst>
              </a:custGeom>
              <a:noFill/>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08" name="Freeform: Shape 507">
                <a:extLst>
                  <a:ext uri="{FF2B5EF4-FFF2-40B4-BE49-F238E27FC236}">
                    <a16:creationId xmlns:a16="http://schemas.microsoft.com/office/drawing/2014/main" id="{B5B1A1A9-66FA-4CAF-B0F5-E700DA38EC54}"/>
                  </a:ext>
                </a:extLst>
              </p:cNvPr>
              <p:cNvSpPr/>
              <p:nvPr/>
            </p:nvSpPr>
            <p:spPr>
              <a:xfrm>
                <a:off x="8577276" y="3644982"/>
                <a:ext cx="256802" cy="256203"/>
              </a:xfrm>
              <a:custGeom>
                <a:avLst/>
                <a:gdLst>
                  <a:gd name="connsiteX0" fmla="*/ 753056 w 764292"/>
                  <a:gd name="connsiteY0" fmla="*/ 281409 h 762508"/>
                  <a:gd name="connsiteX1" fmla="*/ 524456 w 764292"/>
                  <a:gd name="connsiteY1" fmla="*/ 737466 h 762508"/>
                  <a:gd name="connsiteX2" fmla="*/ 89164 w 764292"/>
                  <a:gd name="connsiteY2" fmla="*/ 623166 h 762508"/>
                  <a:gd name="connsiteX3" fmla="*/ 43253 w 764292"/>
                  <a:gd name="connsiteY3" fmla="*/ 210924 h 762508"/>
                  <a:gd name="connsiteX4" fmla="*/ 496548 w 764292"/>
                  <a:gd name="connsiteY4" fmla="*/ 16329 h 762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292" h="762508">
                    <a:moveTo>
                      <a:pt x="753056" y="281409"/>
                    </a:moveTo>
                    <a:cubicBezTo>
                      <a:pt x="753056" y="281409"/>
                      <a:pt x="841067" y="594210"/>
                      <a:pt x="524456" y="737466"/>
                    </a:cubicBezTo>
                    <a:cubicBezTo>
                      <a:pt x="524456" y="737466"/>
                      <a:pt x="275187" y="842241"/>
                      <a:pt x="89164" y="623166"/>
                    </a:cubicBezTo>
                    <a:cubicBezTo>
                      <a:pt x="89164" y="623166"/>
                      <a:pt x="-76000" y="429047"/>
                      <a:pt x="43253" y="210924"/>
                    </a:cubicBezTo>
                    <a:cubicBezTo>
                      <a:pt x="43253" y="210924"/>
                      <a:pt x="171555" y="-69492"/>
                      <a:pt x="496548" y="16329"/>
                    </a:cubicBezTo>
                  </a:path>
                </a:pathLst>
              </a:custGeom>
              <a:noFill/>
              <a:ln w="12700" cap="flat">
                <a:solidFill>
                  <a:srgbClr val="FFFFFF"/>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grpSp>
      <p:grpSp>
        <p:nvGrpSpPr>
          <p:cNvPr id="7" name="Group 6">
            <a:extLst>
              <a:ext uri="{FF2B5EF4-FFF2-40B4-BE49-F238E27FC236}">
                <a16:creationId xmlns:a16="http://schemas.microsoft.com/office/drawing/2014/main" id="{36654B3C-CC87-4035-A005-493EC204485E}"/>
              </a:ext>
            </a:extLst>
          </p:cNvPr>
          <p:cNvGrpSpPr/>
          <p:nvPr/>
        </p:nvGrpSpPr>
        <p:grpSpPr>
          <a:xfrm>
            <a:off x="7314761" y="2739054"/>
            <a:ext cx="752098" cy="2562702"/>
            <a:chOff x="7314761" y="2739054"/>
            <a:chExt cx="752098" cy="2562702"/>
          </a:xfrm>
        </p:grpSpPr>
        <p:sp>
          <p:nvSpPr>
            <p:cNvPr id="487" name="Rectangle 486">
              <a:extLst>
                <a:ext uri="{FF2B5EF4-FFF2-40B4-BE49-F238E27FC236}">
                  <a16:creationId xmlns:a16="http://schemas.microsoft.com/office/drawing/2014/main" id="{3CF18A31-CE77-446F-BB24-FBF041B34053}"/>
                </a:ext>
              </a:extLst>
            </p:cNvPr>
            <p:cNvSpPr/>
            <p:nvPr/>
          </p:nvSpPr>
          <p:spPr bwMode="auto">
            <a:xfrm>
              <a:off x="7400271" y="3174202"/>
              <a:ext cx="581082" cy="1680288"/>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85" name="Rectangle 484">
              <a:extLst>
                <a:ext uri="{FF2B5EF4-FFF2-40B4-BE49-F238E27FC236}">
                  <a16:creationId xmlns:a16="http://schemas.microsoft.com/office/drawing/2014/main" id="{BB176B27-5C2A-49B8-85EB-F6C512658EA6}"/>
                </a:ext>
              </a:extLst>
            </p:cNvPr>
            <p:cNvSpPr/>
            <p:nvPr/>
          </p:nvSpPr>
          <p:spPr bwMode="auto">
            <a:xfrm>
              <a:off x="7314761" y="2739054"/>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88" name="Rectangle 487">
              <a:extLst>
                <a:ext uri="{FF2B5EF4-FFF2-40B4-BE49-F238E27FC236}">
                  <a16:creationId xmlns:a16="http://schemas.microsoft.com/office/drawing/2014/main" id="{5A20E825-E865-471D-8B13-5E95B22A1674}"/>
                </a:ext>
              </a:extLst>
            </p:cNvPr>
            <p:cNvSpPr/>
            <p:nvPr/>
          </p:nvSpPr>
          <p:spPr bwMode="auto">
            <a:xfrm>
              <a:off x="7314761" y="4841789"/>
              <a:ext cx="752098" cy="459967"/>
            </a:xfrm>
            <a:prstGeom prst="rect">
              <a:avLst/>
            </a:prstGeom>
            <a:solidFill>
              <a:srgbClr val="1D5074"/>
            </a:solid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10" normalizeH="0" baseline="0" noProof="0" dirty="0">
                <a:ln>
                  <a:noFill/>
                </a:ln>
                <a:solidFill>
                  <a:srgbClr val="FF9900"/>
                </a:solidFill>
                <a:effectLst/>
                <a:uLnTx/>
                <a:uFillTx/>
                <a:latin typeface="Amazon Ember"/>
                <a:ea typeface="+mn-ea"/>
                <a:cs typeface="+mn-cs"/>
              </a:endParaRPr>
            </a:p>
          </p:txBody>
        </p:sp>
        <p:sp>
          <p:nvSpPr>
            <p:cNvPr id="484" name="TextBox 483">
              <a:extLst>
                <a:ext uri="{FF2B5EF4-FFF2-40B4-BE49-F238E27FC236}">
                  <a16:creationId xmlns:a16="http://schemas.microsoft.com/office/drawing/2014/main" id="{C354A511-0BEA-4633-85E1-234171D95DD1}"/>
                </a:ext>
              </a:extLst>
            </p:cNvPr>
            <p:cNvSpPr txBox="1"/>
            <p:nvPr/>
          </p:nvSpPr>
          <p:spPr>
            <a:xfrm rot="16200000">
              <a:off x="6932208" y="3789245"/>
              <a:ext cx="1517208" cy="457861"/>
            </a:xfrm>
            <a:prstGeom prst="rect">
              <a:avLst/>
            </a:prstGeom>
            <a:noFill/>
            <a:ln>
              <a:noFill/>
            </a:ln>
          </p:spPr>
          <p:txBody>
            <a:bodyPr vert="horz" wrap="square" lIns="0" tIns="121920" rIns="0" bIns="121920" numCol="1" anchor="ctr" anchorCtr="0" compatLnSpc="1">
              <a:prstTxWarp prst="textNoShape">
                <a:avLst/>
              </a:prstTxWarp>
              <a:noAutofit/>
            </a:bodyPr>
            <a:lstStyle>
              <a:lvl1pPr eaLnBrk="1" hangingPunct="1">
                <a:lnSpc>
                  <a:spcPct val="90000"/>
                </a:lnSpc>
                <a:spcBef>
                  <a:spcPts val="0"/>
                </a:spcBef>
                <a:spcAft>
                  <a:spcPts val="600"/>
                </a:spcAft>
                <a:buSzPct val="90000"/>
                <a:buFont typeface="Arial" panose="020B0604020202020204" pitchFamily="34" charset="0"/>
                <a:defRPr sz="1600" b="1" i="0" cap="all" spc="30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03225"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2pPr>
              <a:lvl3pPr marL="671513" eaLnBrk="1" hangingPunct="1">
                <a:lnSpc>
                  <a:spcPct val="90000"/>
                </a:lnSpc>
                <a:spcBef>
                  <a:spcPts val="600"/>
                </a:spcBef>
                <a:buSzPct val="90000"/>
                <a:buFont typeface="Arial" panose="020B0604020202020204" pitchFamily="34" charset="0"/>
                <a:defRPr sz="2400">
                  <a:solidFill>
                    <a:schemeClr val="tx2"/>
                  </a:solidFill>
                  <a:ea typeface="Amazon Ember" panose="020B0603020204020204" pitchFamily="34" charset="0"/>
                  <a:cs typeface="Amazon Ember" panose="020B0603020204020204" pitchFamily="34" charset="0"/>
                </a:defRPr>
              </a:lvl3pPr>
              <a:lvl4pPr marL="939800"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4pPr>
              <a:lvl5pPr marL="1209675" eaLnBrk="1" hangingPunct="1">
                <a:lnSpc>
                  <a:spcPct val="90000"/>
                </a:lnSpc>
                <a:spcBef>
                  <a:spcPts val="600"/>
                </a:spcBef>
                <a:buSzPct val="90000"/>
                <a:buFont typeface="Arial" panose="020B0604020202020204" pitchFamily="34" charset="0"/>
                <a:defRPr sz="2000">
                  <a:solidFill>
                    <a:schemeClr val="tx2"/>
                  </a:solidFill>
                  <a:ea typeface="Amazon Ember" panose="020B0603020204020204" pitchFamily="34" charset="0"/>
                  <a:cs typeface="Amazon Ember" panose="020B0603020204020204" pitchFamily="34" charset="0"/>
                </a:defRPr>
              </a:lvl5pPr>
              <a:lvl6pPr marL="3017513" indent="-274320" defTabSz="1097278">
                <a:spcBef>
                  <a:spcPct val="20000"/>
                </a:spcBef>
                <a:buFont typeface="Arial" pitchFamily="34" charset="0"/>
                <a:buChar char="•"/>
                <a:defRPr sz="2353">
                  <a:latin typeface="+mn-lt"/>
                </a:defRPr>
              </a:lvl6pPr>
              <a:lvl7pPr marL="3566153" indent="-274320" defTabSz="1097278">
                <a:spcBef>
                  <a:spcPct val="20000"/>
                </a:spcBef>
                <a:buFont typeface="Arial" pitchFamily="34" charset="0"/>
                <a:buChar char="•"/>
                <a:defRPr sz="2353">
                  <a:latin typeface="+mn-lt"/>
                </a:defRPr>
              </a:lvl7pPr>
              <a:lvl8pPr marL="4114792" indent="-274320" defTabSz="1097278">
                <a:spcBef>
                  <a:spcPct val="20000"/>
                </a:spcBef>
                <a:buFont typeface="Arial" pitchFamily="34" charset="0"/>
                <a:buChar char="•"/>
                <a:defRPr sz="2353">
                  <a:latin typeface="+mn-lt"/>
                </a:defRPr>
              </a:lvl8pPr>
              <a:lvl9pPr marL="4663432" indent="-274320" defTabSz="1097278">
                <a:spcBef>
                  <a:spcPct val="20000"/>
                </a:spcBef>
                <a:buFont typeface="Arial" pitchFamily="34" charset="0"/>
                <a:buChar char="•"/>
                <a:defRPr sz="2353">
                  <a:latin typeface="+mn-lt"/>
                </a:defRPr>
              </a:lvl9pPr>
            </a:lstStyle>
            <a:p>
              <a:pPr marL="0" marR="0" lvl="0" indent="0" algn="ctr" defTabSz="914063" rtl="0" eaLnBrk="1" fontAlgn="base" latinLnBrk="0" hangingPunct="1">
                <a:lnSpc>
                  <a:spcPct val="90000"/>
                </a:lnSpc>
                <a:spcBef>
                  <a:spcPts val="0"/>
                </a:spcBef>
                <a:spcAft>
                  <a:spcPts val="500"/>
                </a:spcAft>
                <a:buClrTx/>
                <a:buSzPct val="90000"/>
                <a:buFont typeface="Arial" panose="020B0604020202020204" pitchFamily="34" charset="0"/>
                <a:buNone/>
                <a:tabLst/>
                <a:defRPr/>
              </a:pP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Cost</a:t>
              </a:r>
              <a:b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br>
              <a:r>
                <a:rPr kumimoji="0" lang="en-US" altLang="en-US" sz="1400" b="1" i="0" u="none" strike="noStrike" kern="1200" cap="none" spc="10" normalizeH="0" baseline="0" noProof="0" dirty="0">
                  <a:ln>
                    <a:noFill/>
                  </a:ln>
                  <a:solidFill>
                    <a:srgbClr val="FFFFFF"/>
                  </a:solidFill>
                  <a:effectLst/>
                  <a:uLnTx/>
                  <a:uFillTx/>
                  <a:latin typeface="Amazon Ember"/>
                  <a:ea typeface="Amazon Ember Display" panose="020F0603020204020204" pitchFamily="34" charset="0"/>
                  <a:cs typeface="Amazon Ember Display" panose="020F0603020204020204" pitchFamily="34" charset="0"/>
                </a:rPr>
                <a:t>optimization</a:t>
              </a:r>
            </a:p>
          </p:txBody>
        </p:sp>
        <p:grpSp>
          <p:nvGrpSpPr>
            <p:cNvPr id="509" name="Group 508">
              <a:extLst>
                <a:ext uri="{FF2B5EF4-FFF2-40B4-BE49-F238E27FC236}">
                  <a16:creationId xmlns:a16="http://schemas.microsoft.com/office/drawing/2014/main" id="{F772DECF-5969-4203-85F0-8E0F34FF247F}"/>
                </a:ext>
              </a:extLst>
            </p:cNvPr>
            <p:cNvGrpSpPr/>
            <p:nvPr/>
          </p:nvGrpSpPr>
          <p:grpSpPr>
            <a:xfrm>
              <a:off x="7561569" y="2836594"/>
              <a:ext cx="258482" cy="265150"/>
              <a:chOff x="9850287" y="3455083"/>
              <a:chExt cx="479088" cy="491449"/>
            </a:xfrm>
          </p:grpSpPr>
          <p:sp>
            <p:nvSpPr>
              <p:cNvPr id="510" name="Freeform: Shape 509">
                <a:extLst>
                  <a:ext uri="{FF2B5EF4-FFF2-40B4-BE49-F238E27FC236}">
                    <a16:creationId xmlns:a16="http://schemas.microsoft.com/office/drawing/2014/main" id="{FCBF5A35-6454-43A7-9159-B785A4887141}"/>
                  </a:ext>
                </a:extLst>
              </p:cNvPr>
              <p:cNvSpPr/>
              <p:nvPr/>
            </p:nvSpPr>
            <p:spPr>
              <a:xfrm>
                <a:off x="9854739" y="3741227"/>
                <a:ext cx="77706" cy="136945"/>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1" name="Freeform: Shape 510">
                <a:extLst>
                  <a:ext uri="{FF2B5EF4-FFF2-40B4-BE49-F238E27FC236}">
                    <a16:creationId xmlns:a16="http://schemas.microsoft.com/office/drawing/2014/main" id="{301BDB37-366F-44EF-9259-FA2B0C96CC7D}"/>
                  </a:ext>
                </a:extLst>
              </p:cNvPr>
              <p:cNvSpPr/>
              <p:nvPr/>
            </p:nvSpPr>
            <p:spPr>
              <a:xfrm>
                <a:off x="9850287" y="3482826"/>
                <a:ext cx="130387" cy="227228"/>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2" name="Freeform: Shape 511">
                <a:extLst>
                  <a:ext uri="{FF2B5EF4-FFF2-40B4-BE49-F238E27FC236}">
                    <a16:creationId xmlns:a16="http://schemas.microsoft.com/office/drawing/2014/main" id="{8F83BFAF-82B6-4C14-900E-5E4B9CB53A34}"/>
                  </a:ext>
                </a:extLst>
              </p:cNvPr>
              <p:cNvSpPr/>
              <p:nvPr/>
            </p:nvSpPr>
            <p:spPr>
              <a:xfrm>
                <a:off x="10008582" y="3455083"/>
                <a:ext cx="278018" cy="103497"/>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3" name="Freeform: Shape 512">
                <a:extLst>
                  <a:ext uri="{FF2B5EF4-FFF2-40B4-BE49-F238E27FC236}">
                    <a16:creationId xmlns:a16="http://schemas.microsoft.com/office/drawing/2014/main" id="{54E802B7-D780-4473-AD4C-D6F79AE237A3}"/>
                  </a:ext>
                </a:extLst>
              </p:cNvPr>
              <p:cNvSpPr/>
              <p:nvPr/>
            </p:nvSpPr>
            <p:spPr>
              <a:xfrm>
                <a:off x="10252676" y="3525552"/>
                <a:ext cx="43013" cy="3894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12700" cap="flat">
                <a:solidFill>
                  <a:srgbClr val="FFFFFF"/>
                </a:solidFill>
                <a:prstDash val="solid"/>
                <a:miter/>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4" name="Freeform: Shape 513">
                <a:extLst>
                  <a:ext uri="{FF2B5EF4-FFF2-40B4-BE49-F238E27FC236}">
                    <a16:creationId xmlns:a16="http://schemas.microsoft.com/office/drawing/2014/main" id="{2C05628A-D5B8-4BE5-B97B-3E4A11882834}"/>
                  </a:ext>
                </a:extLst>
              </p:cNvPr>
              <p:cNvSpPr/>
              <p:nvPr/>
            </p:nvSpPr>
            <p:spPr>
              <a:xfrm>
                <a:off x="10318572" y="3625340"/>
                <a:ext cx="10803" cy="84619"/>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5" name="Freeform: Shape 514">
                <a:extLst>
                  <a:ext uri="{FF2B5EF4-FFF2-40B4-BE49-F238E27FC236}">
                    <a16:creationId xmlns:a16="http://schemas.microsoft.com/office/drawing/2014/main" id="{1392DCCB-7BA9-43FE-BBD2-28F6B23D2328}"/>
                  </a:ext>
                </a:extLst>
              </p:cNvPr>
              <p:cNvSpPr/>
              <p:nvPr/>
            </p:nvSpPr>
            <p:spPr>
              <a:xfrm>
                <a:off x="10310700" y="3729705"/>
                <a:ext cx="16514" cy="58343"/>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6" name="Freeform: Shape 515">
                <a:extLst>
                  <a:ext uri="{FF2B5EF4-FFF2-40B4-BE49-F238E27FC236}">
                    <a16:creationId xmlns:a16="http://schemas.microsoft.com/office/drawing/2014/main" id="{B70223EB-D097-4321-9693-F07207238065}"/>
                  </a:ext>
                </a:extLst>
              </p:cNvPr>
              <p:cNvSpPr/>
              <p:nvPr/>
            </p:nvSpPr>
            <p:spPr>
              <a:xfrm>
                <a:off x="9988963" y="3809715"/>
                <a:ext cx="311015" cy="127253"/>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7" name="Freeform: Shape 516">
                <a:extLst>
                  <a:ext uri="{FF2B5EF4-FFF2-40B4-BE49-F238E27FC236}">
                    <a16:creationId xmlns:a16="http://schemas.microsoft.com/office/drawing/2014/main" id="{67B1EB6E-B23D-4E6D-818C-8CCA9DA68072}"/>
                  </a:ext>
                </a:extLst>
              </p:cNvPr>
              <p:cNvSpPr/>
              <p:nvPr/>
            </p:nvSpPr>
            <p:spPr>
              <a:xfrm>
                <a:off x="9982722" y="3898654"/>
                <a:ext cx="38437" cy="47878"/>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12700" cap="flat">
                <a:solidFill>
                  <a:srgbClr val="FFFFFF"/>
                </a:solidFill>
                <a:prstDash val="solid"/>
                <a:miter/>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8" name="Freeform: Shape 517">
                <a:extLst>
                  <a:ext uri="{FF2B5EF4-FFF2-40B4-BE49-F238E27FC236}">
                    <a16:creationId xmlns:a16="http://schemas.microsoft.com/office/drawing/2014/main" id="{8D716CEB-8BFA-4A5F-960F-3BC55B670E6E}"/>
                  </a:ext>
                </a:extLst>
              </p:cNvPr>
              <p:cNvSpPr/>
              <p:nvPr/>
            </p:nvSpPr>
            <p:spPr>
              <a:xfrm>
                <a:off x="10032681" y="3576438"/>
                <a:ext cx="114382" cy="228797"/>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19" name="Freeform: Shape 518">
                <a:extLst>
                  <a:ext uri="{FF2B5EF4-FFF2-40B4-BE49-F238E27FC236}">
                    <a16:creationId xmlns:a16="http://schemas.microsoft.com/office/drawing/2014/main" id="{B141C7D5-4210-4B08-BB6A-46931684AB15}"/>
                  </a:ext>
                </a:extLst>
              </p:cNvPr>
              <p:cNvSpPr/>
              <p:nvPr/>
            </p:nvSpPr>
            <p:spPr>
              <a:xfrm>
                <a:off x="10095056" y="3550419"/>
                <a:ext cx="3200" cy="291236"/>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2700" cap="flat">
                <a:solidFill>
                  <a:srgbClr val="FF9900"/>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grpSp>
      </p:grpSp>
      <p:grpSp>
        <p:nvGrpSpPr>
          <p:cNvPr id="532" name="Group 531">
            <a:extLst>
              <a:ext uri="{FF2B5EF4-FFF2-40B4-BE49-F238E27FC236}">
                <a16:creationId xmlns:a16="http://schemas.microsoft.com/office/drawing/2014/main" id="{A1807D9D-9CB3-49A1-8060-5559990A3532}"/>
              </a:ext>
            </a:extLst>
          </p:cNvPr>
          <p:cNvGrpSpPr/>
          <p:nvPr/>
        </p:nvGrpSpPr>
        <p:grpSpPr>
          <a:xfrm>
            <a:off x="3085102" y="5450249"/>
            <a:ext cx="6017328" cy="664224"/>
            <a:chOff x="3702124" y="6944894"/>
            <a:chExt cx="7220794" cy="797069"/>
          </a:xfrm>
          <a:noFill/>
        </p:grpSpPr>
        <p:sp>
          <p:nvSpPr>
            <p:cNvPr id="533" name="Freeform: Shape 532">
              <a:extLst>
                <a:ext uri="{FF2B5EF4-FFF2-40B4-BE49-F238E27FC236}">
                  <a16:creationId xmlns:a16="http://schemas.microsoft.com/office/drawing/2014/main" id="{78438ED3-3F93-44BC-BBFC-3D2D81E4EFC9}"/>
                </a:ext>
              </a:extLst>
            </p:cNvPr>
            <p:cNvSpPr/>
            <p:nvPr/>
          </p:nvSpPr>
          <p:spPr>
            <a:xfrm>
              <a:off x="3702124" y="6944894"/>
              <a:ext cx="7220794" cy="797069"/>
            </a:xfrm>
            <a:custGeom>
              <a:avLst/>
              <a:gdLst>
                <a:gd name="connsiteX0" fmla="*/ 0 w 1146143"/>
                <a:gd name="connsiteY0" fmla="*/ 0 h 171926"/>
                <a:gd name="connsiteX1" fmla="*/ 1146143 w 1146143"/>
                <a:gd name="connsiteY1" fmla="*/ 0 h 171926"/>
                <a:gd name="connsiteX2" fmla="*/ 1146143 w 1146143"/>
                <a:gd name="connsiteY2" fmla="*/ 171926 h 171926"/>
                <a:gd name="connsiteX3" fmla="*/ 0 w 1146143"/>
                <a:gd name="connsiteY3" fmla="*/ 171926 h 171926"/>
              </a:gdLst>
              <a:ahLst/>
              <a:cxnLst>
                <a:cxn ang="0">
                  <a:pos x="connsiteX0" y="connsiteY0"/>
                </a:cxn>
                <a:cxn ang="0">
                  <a:pos x="connsiteX1" y="connsiteY1"/>
                </a:cxn>
                <a:cxn ang="0">
                  <a:pos x="connsiteX2" y="connsiteY2"/>
                </a:cxn>
                <a:cxn ang="0">
                  <a:pos x="connsiteX3" y="connsiteY3"/>
                </a:cxn>
              </a:cxnLst>
              <a:rect l="l" t="t" r="r" b="b"/>
              <a:pathLst>
                <a:path w="1146143" h="171926">
                  <a:moveTo>
                    <a:pt x="0" y="0"/>
                  </a:moveTo>
                  <a:lnTo>
                    <a:pt x="1146143" y="0"/>
                  </a:lnTo>
                  <a:lnTo>
                    <a:pt x="1146143" y="171926"/>
                  </a:lnTo>
                  <a:lnTo>
                    <a:pt x="0" y="171926"/>
                  </a:lnTo>
                  <a:close/>
                </a:path>
              </a:pathLst>
            </a:custGeom>
            <a:grpFill/>
            <a:ln w="12700" cap="flat">
              <a:solidFill>
                <a:srgbClr val="F1F2F2"/>
              </a:solidFill>
              <a:prstDash val="solid"/>
              <a:round/>
            </a:ln>
          </p:spPr>
          <p:txBody>
            <a:bodyPr rtlCol="0" anchor="ctr"/>
            <a:lstStyle/>
            <a:p>
              <a:pPr marL="0" marR="0" lvl="0" indent="0" algn="l" defTabSz="914063" rtl="0" eaLnBrk="0" fontAlgn="base" latinLnBrk="0" hangingPunct="0">
                <a:lnSpc>
                  <a:spcPct val="100000"/>
                </a:lnSpc>
                <a:spcBef>
                  <a:spcPct val="0"/>
                </a:spcBef>
                <a:spcAft>
                  <a:spcPct val="0"/>
                </a:spcAft>
                <a:buClrTx/>
                <a:buSzTx/>
                <a:buFontTx/>
                <a:buNone/>
                <a:tabLst/>
                <a:defRPr/>
              </a:pPr>
              <a:endParaRPr kumimoji="0" lang="en-US" altLang="en-US" sz="175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534" name="TextBox 533">
              <a:extLst>
                <a:ext uri="{FF2B5EF4-FFF2-40B4-BE49-F238E27FC236}">
                  <a16:creationId xmlns:a16="http://schemas.microsoft.com/office/drawing/2014/main" id="{C15361C0-DA27-4628-BE99-F8FD588B27AF}"/>
                </a:ext>
              </a:extLst>
            </p:cNvPr>
            <p:cNvSpPr txBox="1"/>
            <p:nvPr/>
          </p:nvSpPr>
          <p:spPr>
            <a:xfrm>
              <a:off x="3749000" y="7043464"/>
              <a:ext cx="7132401" cy="683263"/>
            </a:xfrm>
            <a:prstGeom prst="rect">
              <a:avLst/>
            </a:prstGeom>
            <a:grpFill/>
            <a:ln w="12700">
              <a:noFill/>
            </a:ln>
          </p:spPr>
          <p:txBody>
            <a:bodyPr wrap="none" lIns="152400" tIns="121920" rIns="152400" bIns="121920" rtlCol="0" anchor="ctr" anchorCtr="0">
              <a:noAutofit/>
            </a:bodyPr>
            <a:lstStyle/>
            <a:p>
              <a:pPr marL="0" marR="0" lvl="0" indent="0" algn="ctr" defTabSz="914063" rtl="0" eaLnBrk="0" fontAlgn="base" latinLnBrk="0" hangingPunct="0">
                <a:lnSpc>
                  <a:spcPct val="90000"/>
                </a:lnSpc>
                <a:spcBef>
                  <a:spcPct val="0"/>
                </a:spcBef>
                <a:spcAft>
                  <a:spcPts val="150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Heavy"/>
                  <a:ea typeface="+mn-ea"/>
                  <a:cs typeface="+mn-cs"/>
                </a:rPr>
                <a:t>The six </a:t>
              </a:r>
              <a:r>
                <a:rPr kumimoji="0" lang="en-US" altLang="en-US" sz="2400" b="0" i="0" u="none" strike="noStrike" kern="1200" cap="none" spc="0" normalizeH="0" baseline="0" noProof="0" dirty="0">
                  <a:ln>
                    <a:noFill/>
                  </a:ln>
                  <a:solidFill>
                    <a:srgbClr val="FF9900"/>
                  </a:solidFill>
                  <a:effectLst/>
                  <a:uLnTx/>
                  <a:uFillTx/>
                  <a:latin typeface="Amazon Ember Heavy"/>
                  <a:ea typeface="+mn-ea"/>
                  <a:cs typeface="+mn-cs"/>
                </a:rPr>
                <a:t>well-architected</a:t>
              </a:r>
              <a:r>
                <a:rPr kumimoji="0" lang="en-US" altLang="en-US" sz="2400" b="0" i="0" u="none" strike="noStrike" kern="1200" cap="none" spc="0" normalizeH="0" baseline="0" noProof="0" dirty="0">
                  <a:ln>
                    <a:noFill/>
                  </a:ln>
                  <a:solidFill>
                    <a:srgbClr val="00A0C8"/>
                  </a:solidFill>
                  <a:effectLst/>
                  <a:uLnTx/>
                  <a:uFillTx/>
                  <a:latin typeface="Amazon Ember Heavy"/>
                  <a:ea typeface="+mn-ea"/>
                  <a:cs typeface="+mn-cs"/>
                </a:rPr>
                <a:t> </a:t>
              </a:r>
              <a:r>
                <a:rPr kumimoji="0" lang="en-US" altLang="en-US" sz="2400" b="0" i="0" u="none" strike="noStrike" kern="1200" cap="none" spc="0" normalizeH="0" baseline="0" noProof="0" dirty="0">
                  <a:ln>
                    <a:noFill/>
                  </a:ln>
                  <a:solidFill>
                    <a:srgbClr val="FFFFFF"/>
                  </a:solidFill>
                  <a:effectLst/>
                  <a:uLnTx/>
                  <a:uFillTx/>
                  <a:latin typeface="Amazon Ember Heavy"/>
                  <a:ea typeface="+mn-ea"/>
                  <a:cs typeface="+mn-cs"/>
                </a:rPr>
                <a:t>pillars</a:t>
              </a:r>
            </a:p>
          </p:txBody>
        </p:sp>
      </p:grpSp>
      <p:sp>
        <p:nvSpPr>
          <p:cNvPr id="2" name="Title 1">
            <a:extLst>
              <a:ext uri="{FF2B5EF4-FFF2-40B4-BE49-F238E27FC236}">
                <a16:creationId xmlns:a16="http://schemas.microsoft.com/office/drawing/2014/main" id="{F5B5E6C3-34CA-465D-BB70-90FDA676BF9E}"/>
              </a:ext>
            </a:extLst>
          </p:cNvPr>
          <p:cNvSpPr>
            <a:spLocks noGrp="1"/>
          </p:cNvSpPr>
          <p:nvPr>
            <p:ph type="title"/>
          </p:nvPr>
        </p:nvSpPr>
        <p:spPr>
          <a:xfrm>
            <a:off x="618146" y="315835"/>
            <a:ext cx="10972800" cy="598565"/>
          </a:xfrm>
        </p:spPr>
        <p:txBody>
          <a:bodyPr/>
          <a:lstStyle/>
          <a:p>
            <a:r>
              <a:rPr lang="en-US" dirty="0"/>
              <a:t>Sustainability pillar of the Well-Architected Framework</a:t>
            </a:r>
          </a:p>
        </p:txBody>
      </p:sp>
      <p:pic>
        <p:nvPicPr>
          <p:cNvPr id="114" name="Picture 113" descr="A black and white sign&#10;&#10;Description automatically generated with low confidence">
            <a:extLst>
              <a:ext uri="{FF2B5EF4-FFF2-40B4-BE49-F238E27FC236}">
                <a16:creationId xmlns:a16="http://schemas.microsoft.com/office/drawing/2014/main" id="{A834F035-D910-4C08-8F34-1BB9F51A20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725" y="6285347"/>
            <a:ext cx="366442" cy="219076"/>
          </a:xfrm>
          <a:prstGeom prst="rect">
            <a:avLst/>
          </a:prstGeom>
        </p:spPr>
      </p:pic>
    </p:spTree>
    <p:extLst>
      <p:ext uri="{BB962C8B-B14F-4D97-AF65-F5344CB8AC3E}">
        <p14:creationId xmlns:p14="http://schemas.microsoft.com/office/powerpoint/2010/main" val="25349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300"/>
                                        <p:tgtEl>
                                          <p:spTgt spid="532"/>
                                        </p:tgtEl>
                                      </p:cBhvr>
                                    </p:animEffect>
                                  </p:childTnLst>
                                </p:cTn>
                              </p:par>
                              <p:par>
                                <p:cTn id="8" presetID="42" presetClass="path" presetSubtype="0" decel="100000" fill="hold" nodeType="withEffect">
                                  <p:stCondLst>
                                    <p:cond delay="200"/>
                                  </p:stCondLst>
                                  <p:childTnLst>
                                    <p:animMotion origin="layout" path="M -3.125E-6 0.03889 L -3.125E-6 -2.59259E-6 " pathEditMode="relative" rAng="0" ptsTypes="AA">
                                      <p:cBhvr>
                                        <p:cTn id="9" dur="500" fill="hold"/>
                                        <p:tgtEl>
                                          <p:spTgt spid="532"/>
                                        </p:tgtEl>
                                        <p:attrNameLst>
                                          <p:attrName>ppt_x</p:attrName>
                                          <p:attrName>ppt_y</p:attrName>
                                        </p:attrNameLst>
                                      </p:cBhvr>
                                      <p:rCtr x="0" y="-1944"/>
                                    </p:animMotion>
                                  </p:childTnLst>
                                </p:cTn>
                              </p:par>
                              <p:par>
                                <p:cTn id="10" presetID="10" presetClass="entr" presetSubtype="0" fill="hold"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42" presetClass="path" presetSubtype="0" decel="100000" fill="hold" nodeType="withEffect">
                                  <p:stCondLst>
                                    <p:cond delay="1000"/>
                                  </p:stCondLst>
                                  <p:childTnLst>
                                    <p:animMotion origin="layout" path="M -3.125E-6 0.03889 L -3.125E-6 -2.59259E-6 " pathEditMode="relative" rAng="0" ptsTypes="AA">
                                      <p:cBhvr>
                                        <p:cTn id="14" dur="500" fill="hold"/>
                                        <p:tgtEl>
                                          <p:spTgt spid="3"/>
                                        </p:tgtEl>
                                        <p:attrNameLst>
                                          <p:attrName>ppt_x</p:attrName>
                                          <p:attrName>ppt_y</p:attrName>
                                        </p:attrNameLst>
                                      </p:cBhvr>
                                      <p:rCtr x="0" y="-1944"/>
                                    </p:animMotion>
                                  </p:childTnLst>
                                </p:cTn>
                              </p:par>
                              <p:par>
                                <p:cTn id="15" presetID="10" presetClass="entr" presetSubtype="0" fill="hold" nodeType="withEffect">
                                  <p:stCondLst>
                                    <p:cond delay="1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00"/>
                                        <p:tgtEl>
                                          <p:spTgt spid="4"/>
                                        </p:tgtEl>
                                      </p:cBhvr>
                                    </p:animEffect>
                                  </p:childTnLst>
                                </p:cTn>
                              </p:par>
                              <p:par>
                                <p:cTn id="18" presetID="42" presetClass="path" presetSubtype="0" decel="100000" fill="hold" nodeType="withEffect">
                                  <p:stCondLst>
                                    <p:cond delay="1200"/>
                                  </p:stCondLst>
                                  <p:childTnLst>
                                    <p:animMotion origin="layout" path="M -3.125E-6 0.03889 L -3.125E-6 -2.59259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nodeType="withEffect">
                                  <p:stCondLst>
                                    <p:cond delay="1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300"/>
                                        <p:tgtEl>
                                          <p:spTgt spid="5"/>
                                        </p:tgtEl>
                                      </p:cBhvr>
                                    </p:animEffect>
                                  </p:childTnLst>
                                </p:cTn>
                              </p:par>
                              <p:par>
                                <p:cTn id="23" presetID="42" presetClass="path" presetSubtype="0" decel="100000" fill="hold" nodeType="withEffect">
                                  <p:stCondLst>
                                    <p:cond delay="1400"/>
                                  </p:stCondLst>
                                  <p:childTnLst>
                                    <p:animMotion origin="layout" path="M -3.125E-6 0.03889 L -3.125E-6 -2.59259E-6 " pathEditMode="relative" rAng="0" ptsTypes="AA">
                                      <p:cBhvr>
                                        <p:cTn id="24" dur="500" fill="hold"/>
                                        <p:tgtEl>
                                          <p:spTgt spid="5"/>
                                        </p:tgtEl>
                                        <p:attrNameLst>
                                          <p:attrName>ppt_x</p:attrName>
                                          <p:attrName>ppt_y</p:attrName>
                                        </p:attrNameLst>
                                      </p:cBhvr>
                                      <p:rCtr x="0" y="-1944"/>
                                    </p:animMotion>
                                  </p:childTnLst>
                                </p:cTn>
                              </p:par>
                              <p:par>
                                <p:cTn id="25" presetID="10" presetClass="entr" presetSubtype="0" fill="hold" nodeType="withEffect">
                                  <p:stCondLst>
                                    <p:cond delay="1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300"/>
                                        <p:tgtEl>
                                          <p:spTgt spid="6"/>
                                        </p:tgtEl>
                                      </p:cBhvr>
                                    </p:animEffect>
                                  </p:childTnLst>
                                </p:cTn>
                              </p:par>
                              <p:par>
                                <p:cTn id="28" presetID="42" presetClass="path" presetSubtype="0" decel="100000" fill="hold" nodeType="withEffect">
                                  <p:stCondLst>
                                    <p:cond delay="1600"/>
                                  </p:stCondLst>
                                  <p:childTnLst>
                                    <p:animMotion origin="layout" path="M -3.125E-6 0.03889 L -3.125E-6 -2.59259E-6 " pathEditMode="relative" rAng="0" ptsTypes="AA">
                                      <p:cBhvr>
                                        <p:cTn id="29" dur="500" fill="hold"/>
                                        <p:tgtEl>
                                          <p:spTgt spid="6"/>
                                        </p:tgtEl>
                                        <p:attrNameLst>
                                          <p:attrName>ppt_x</p:attrName>
                                          <p:attrName>ppt_y</p:attrName>
                                        </p:attrNameLst>
                                      </p:cBhvr>
                                      <p:rCtr x="0" y="-1944"/>
                                    </p:animMotion>
                                  </p:childTnLst>
                                </p:cTn>
                              </p:par>
                              <p:par>
                                <p:cTn id="30" presetID="10" presetClass="entr" presetSubtype="0" fill="hold" nodeType="withEffect">
                                  <p:stCondLst>
                                    <p:cond delay="18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childTnLst>
                                </p:cTn>
                              </p:par>
                              <p:par>
                                <p:cTn id="33" presetID="42" presetClass="path" presetSubtype="0" decel="100000" fill="hold" nodeType="withEffect">
                                  <p:stCondLst>
                                    <p:cond delay="1800"/>
                                  </p:stCondLst>
                                  <p:childTnLst>
                                    <p:animMotion origin="layout" path="M -3.125E-6 0.03889 L -3.125E-6 -2.59259E-6 " pathEditMode="relative" rAng="0" ptsTypes="AA">
                                      <p:cBhvr>
                                        <p:cTn id="34" dur="500" fill="hold"/>
                                        <p:tgtEl>
                                          <p:spTgt spid="7"/>
                                        </p:tgtEl>
                                        <p:attrNameLst>
                                          <p:attrName>ppt_x</p:attrName>
                                          <p:attrName>ppt_y</p:attrName>
                                        </p:attrNameLst>
                                      </p:cBhvr>
                                      <p:rCtr x="0" y="-1944"/>
                                    </p:animMotion>
                                  </p:childTnLst>
                                </p:cTn>
                              </p:par>
                              <p:par>
                                <p:cTn id="35" presetID="10" presetClass="entr" presetSubtype="0" fill="hold" nodeType="withEffect">
                                  <p:stCondLst>
                                    <p:cond delay="2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par>
                                <p:cTn id="38" presetID="42" presetClass="path" presetSubtype="0" decel="100000" fill="hold" nodeType="withEffect">
                                  <p:stCondLst>
                                    <p:cond delay="2000"/>
                                  </p:stCondLst>
                                  <p:childTnLst>
                                    <p:animMotion origin="layout" path="M -3.125E-6 0.03889 L -3.125E-6 -2.59259E-6 " pathEditMode="relative" rAng="0" ptsTypes="AA">
                                      <p:cBhvr>
                                        <p:cTn id="39" dur="500" fill="hold"/>
                                        <p:tgtEl>
                                          <p:spTgt spid="11"/>
                                        </p:tgtEl>
                                        <p:attrNameLst>
                                          <p:attrName>ppt_x</p:attrName>
                                          <p:attrName>ppt_y</p:attrName>
                                        </p:attrNameLst>
                                      </p:cBhvr>
                                      <p:rCtr x="0" y="-1944"/>
                                    </p:animMotion>
                                  </p:childTnLst>
                                </p:cTn>
                              </p:par>
                              <p:par>
                                <p:cTn id="40" presetID="10" presetClass="entr" presetSubtype="0" fill="hold" nodeType="withEffect">
                                  <p:stCondLst>
                                    <p:cond delay="30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nodeType="withEffect">
                                  <p:stCondLst>
                                    <p:cond delay="3000"/>
                                  </p:stCondLst>
                                  <p:childTnLst>
                                    <p:animMotion origin="layout" path="M -4.79167E-6 2.96296E-6 L -4.79167E-6 -0.05463 " pathEditMode="relative" rAng="0" ptsTypes="AA">
                                      <p:cBhvr>
                                        <p:cTn id="44" dur="500" spd="-100000" fill="hold"/>
                                        <p:tgtEl>
                                          <p:spTgt spid="8"/>
                                        </p:tgtEl>
                                        <p:attrNameLst>
                                          <p:attrName>ppt_x</p:attrName>
                                          <p:attrName>ppt_y</p:attrName>
                                        </p:attrNameLst>
                                      </p:cBhvr>
                                      <p:rCtr x="0" y="-2731"/>
                                    </p:animMotion>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E09D02-4CC2-41D0-AEEA-6E20D616DD26}"/>
              </a:ext>
            </a:extLst>
          </p:cNvPr>
          <p:cNvSpPr txBox="1">
            <a:spLocks/>
          </p:cNvSpPr>
          <p:nvPr/>
        </p:nvSpPr>
        <p:spPr>
          <a:xfrm>
            <a:off x="609600" y="237295"/>
            <a:ext cx="11430000" cy="1089529"/>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AU" sz="3600" dirty="0">
                <a:solidFill>
                  <a:srgbClr val="FF9900"/>
                </a:solidFill>
              </a:rPr>
              <a:t>Focus domains </a:t>
            </a:r>
            <a:r>
              <a:rPr lang="en-AU" sz="3600" dirty="0"/>
              <a:t>of AWS Well-Architected </a:t>
            </a:r>
            <a:r>
              <a:rPr lang="en-DE" sz="3600" dirty="0"/>
              <a:t>Sustainability </a:t>
            </a:r>
            <a:r>
              <a:rPr lang="en-AU" sz="3600" dirty="0"/>
              <a:t>p</a:t>
            </a:r>
            <a:r>
              <a:rPr lang="en-DE" sz="3600" dirty="0"/>
              <a:t>illar</a:t>
            </a:r>
            <a:endParaRPr lang="en-US" sz="3600" dirty="0"/>
          </a:p>
        </p:txBody>
      </p:sp>
      <p:sp>
        <p:nvSpPr>
          <p:cNvPr id="7" name="TextBox 6">
            <a:extLst>
              <a:ext uri="{FF2B5EF4-FFF2-40B4-BE49-F238E27FC236}">
                <a16:creationId xmlns:a16="http://schemas.microsoft.com/office/drawing/2014/main" id="{21A83EB2-B0A6-F907-C5F5-FA49A8E0A2F6}"/>
              </a:ext>
            </a:extLst>
          </p:cNvPr>
          <p:cNvSpPr txBox="1"/>
          <p:nvPr/>
        </p:nvSpPr>
        <p:spPr>
          <a:xfrm>
            <a:off x="5002731" y="3187060"/>
            <a:ext cx="1548603" cy="48387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alt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Alignment to demand</a:t>
            </a:r>
            <a:endPar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B88F8750-3E9F-8219-16AE-F3BBBABAC634}"/>
              </a:ext>
            </a:extLst>
          </p:cNvPr>
          <p:cNvSpPr txBox="1"/>
          <p:nvPr/>
        </p:nvSpPr>
        <p:spPr>
          <a:xfrm>
            <a:off x="8514055" y="3189494"/>
            <a:ext cx="2286000" cy="513066"/>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9" name="TextBox 8">
            <a:extLst>
              <a:ext uri="{FF2B5EF4-FFF2-40B4-BE49-F238E27FC236}">
                <a16:creationId xmlns:a16="http://schemas.microsoft.com/office/drawing/2014/main" id="{21C14D5D-80EC-F69E-1F3B-7D5AAFDE4F2A}"/>
              </a:ext>
            </a:extLst>
          </p:cNvPr>
          <p:cNvSpPr txBox="1"/>
          <p:nvPr/>
        </p:nvSpPr>
        <p:spPr>
          <a:xfrm>
            <a:off x="4726226" y="5711620"/>
            <a:ext cx="2286000" cy="128016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Software &amp; architecture</a:t>
            </a:r>
          </a:p>
        </p:txBody>
      </p:sp>
      <p:sp>
        <p:nvSpPr>
          <p:cNvPr id="10" name="TextBox 9">
            <a:extLst>
              <a:ext uri="{FF2B5EF4-FFF2-40B4-BE49-F238E27FC236}">
                <a16:creationId xmlns:a16="http://schemas.microsoft.com/office/drawing/2014/main" id="{FB120E97-877F-B357-7FA9-8C6D63DA9CF0}"/>
              </a:ext>
            </a:extLst>
          </p:cNvPr>
          <p:cNvSpPr txBox="1"/>
          <p:nvPr/>
        </p:nvSpPr>
        <p:spPr>
          <a:xfrm>
            <a:off x="838818" y="5736580"/>
            <a:ext cx="2286000" cy="4316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Hardware &amp; services</a:t>
            </a:r>
          </a:p>
        </p:txBody>
      </p:sp>
      <p:sp>
        <p:nvSpPr>
          <p:cNvPr id="11" name="TextBox 10">
            <a:extLst>
              <a:ext uri="{FF2B5EF4-FFF2-40B4-BE49-F238E27FC236}">
                <a16:creationId xmlns:a16="http://schemas.microsoft.com/office/drawing/2014/main" id="{9322AD48-D5B6-D868-5C45-3306FC9FFD2F}"/>
              </a:ext>
            </a:extLst>
          </p:cNvPr>
          <p:cNvSpPr txBox="1"/>
          <p:nvPr/>
        </p:nvSpPr>
        <p:spPr>
          <a:xfrm>
            <a:off x="8140394" y="5696143"/>
            <a:ext cx="3033322" cy="128016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Process &amp; culture</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 name="Group 11">
            <a:extLst>
              <a:ext uri="{FF2B5EF4-FFF2-40B4-BE49-F238E27FC236}">
                <a16:creationId xmlns:a16="http://schemas.microsoft.com/office/drawing/2014/main" id="{C3DCF73B-A26C-6AD8-91B0-EB63F62E4C98}"/>
              </a:ext>
            </a:extLst>
          </p:cNvPr>
          <p:cNvGrpSpPr/>
          <p:nvPr/>
        </p:nvGrpSpPr>
        <p:grpSpPr>
          <a:xfrm>
            <a:off x="5094577" y="1575161"/>
            <a:ext cx="1352932" cy="1352932"/>
            <a:chOff x="381000" y="2286000"/>
            <a:chExt cx="3187700" cy="3187700"/>
          </a:xfrm>
        </p:grpSpPr>
        <p:sp>
          <p:nvSpPr>
            <p:cNvPr id="13" name="Oval 12">
              <a:extLst>
                <a:ext uri="{FF2B5EF4-FFF2-40B4-BE49-F238E27FC236}">
                  <a16:creationId xmlns:a16="http://schemas.microsoft.com/office/drawing/2014/main" id="{889227BF-7976-B31E-C4B0-796F48D0AFB6}"/>
                </a:ext>
              </a:extLst>
            </p:cNvPr>
            <p:cNvSpPr/>
            <p:nvPr/>
          </p:nvSpPr>
          <p:spPr>
            <a:xfrm>
              <a:off x="381000" y="2286000"/>
              <a:ext cx="3187700" cy="3187700"/>
            </a:xfrm>
            <a:prstGeom prst="ellipse">
              <a:avLst/>
            </a:prstGeom>
            <a:noFill/>
            <a:ln w="190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14" name="Group 13">
              <a:extLst>
                <a:ext uri="{FF2B5EF4-FFF2-40B4-BE49-F238E27FC236}">
                  <a16:creationId xmlns:a16="http://schemas.microsoft.com/office/drawing/2014/main" id="{B281D6DF-DCC3-4AA0-FF70-F186C008454B}"/>
                </a:ext>
              </a:extLst>
            </p:cNvPr>
            <p:cNvGrpSpPr/>
            <p:nvPr/>
          </p:nvGrpSpPr>
          <p:grpSpPr>
            <a:xfrm>
              <a:off x="1058083" y="3118060"/>
              <a:ext cx="1833535" cy="1523581"/>
              <a:chOff x="1058083" y="3118060"/>
              <a:chExt cx="1833535" cy="1523581"/>
            </a:xfrm>
          </p:grpSpPr>
          <p:sp>
            <p:nvSpPr>
              <p:cNvPr id="15" name="Freeform: Shape 96">
                <a:extLst>
                  <a:ext uri="{FF2B5EF4-FFF2-40B4-BE49-F238E27FC236}">
                    <a16:creationId xmlns:a16="http://schemas.microsoft.com/office/drawing/2014/main" id="{2B563764-F9DC-793D-354B-0F28DC4D7F5D}"/>
                  </a:ext>
                </a:extLst>
              </p:cNvPr>
              <p:cNvSpPr/>
              <p:nvPr/>
            </p:nvSpPr>
            <p:spPr>
              <a:xfrm>
                <a:off x="1058083" y="3118060"/>
                <a:ext cx="1053227" cy="1523581"/>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9050" cap="flat">
                <a:solidFill>
                  <a:schemeClr val="accent2"/>
                </a:solidFill>
                <a:custDash>
                  <a:ds d="300000" sp="450000"/>
                </a:custDash>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97">
                <a:extLst>
                  <a:ext uri="{FF2B5EF4-FFF2-40B4-BE49-F238E27FC236}">
                    <a16:creationId xmlns:a16="http://schemas.microsoft.com/office/drawing/2014/main" id="{CD1E677E-5C88-3008-14CB-980540836DAE}"/>
                  </a:ext>
                </a:extLst>
              </p:cNvPr>
              <p:cNvSpPr/>
              <p:nvPr/>
            </p:nvSpPr>
            <p:spPr>
              <a:xfrm>
                <a:off x="1421287" y="3586500"/>
                <a:ext cx="90164" cy="12771"/>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98">
                <a:extLst>
                  <a:ext uri="{FF2B5EF4-FFF2-40B4-BE49-F238E27FC236}">
                    <a16:creationId xmlns:a16="http://schemas.microsoft.com/office/drawing/2014/main" id="{134B2CD3-1868-58FA-AA8E-83EBF02F8A94}"/>
                  </a:ext>
                </a:extLst>
              </p:cNvPr>
              <p:cNvSpPr/>
              <p:nvPr/>
            </p:nvSpPr>
            <p:spPr>
              <a:xfrm>
                <a:off x="1222192" y="3332486"/>
                <a:ext cx="725013" cy="254013"/>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99">
                <a:extLst>
                  <a:ext uri="{FF2B5EF4-FFF2-40B4-BE49-F238E27FC236}">
                    <a16:creationId xmlns:a16="http://schemas.microsoft.com/office/drawing/2014/main" id="{C17F1736-0EDB-9ECC-7039-7CFC733B497B}"/>
                  </a:ext>
                </a:extLst>
              </p:cNvPr>
              <p:cNvSpPr/>
              <p:nvPr/>
            </p:nvSpPr>
            <p:spPr>
              <a:xfrm rot="10800000">
                <a:off x="1222192" y="3777043"/>
                <a:ext cx="725013" cy="254013"/>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100">
                <a:extLst>
                  <a:ext uri="{FF2B5EF4-FFF2-40B4-BE49-F238E27FC236}">
                    <a16:creationId xmlns:a16="http://schemas.microsoft.com/office/drawing/2014/main" id="{14FB2654-0235-F5C7-D158-1C4B165C50E2}"/>
                  </a:ext>
                </a:extLst>
              </p:cNvPr>
              <p:cNvSpPr/>
              <p:nvPr/>
            </p:nvSpPr>
            <p:spPr>
              <a:xfrm rot="10800000">
                <a:off x="1222192" y="4221604"/>
                <a:ext cx="725013" cy="254013"/>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101">
                <a:extLst>
                  <a:ext uri="{FF2B5EF4-FFF2-40B4-BE49-F238E27FC236}">
                    <a16:creationId xmlns:a16="http://schemas.microsoft.com/office/drawing/2014/main" id="{6974844F-6137-2CCA-2EFC-0EC5C251A27D}"/>
                  </a:ext>
                </a:extLst>
              </p:cNvPr>
              <p:cNvSpPr/>
              <p:nvPr/>
            </p:nvSpPr>
            <p:spPr>
              <a:xfrm>
                <a:off x="2128170" y="3880619"/>
                <a:ext cx="281981" cy="12771"/>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Freeform: Shape 102">
                <a:extLst>
                  <a:ext uri="{FF2B5EF4-FFF2-40B4-BE49-F238E27FC236}">
                    <a16:creationId xmlns:a16="http://schemas.microsoft.com/office/drawing/2014/main" id="{6E8377FE-B4B7-EC5A-771E-38948006C8AF}"/>
                  </a:ext>
                </a:extLst>
              </p:cNvPr>
              <p:cNvSpPr/>
              <p:nvPr/>
            </p:nvSpPr>
            <p:spPr>
              <a:xfrm>
                <a:off x="2396744" y="3323159"/>
                <a:ext cx="12771" cy="111184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Freeform: Shape 103">
                <a:extLst>
                  <a:ext uri="{FF2B5EF4-FFF2-40B4-BE49-F238E27FC236}">
                    <a16:creationId xmlns:a16="http://schemas.microsoft.com/office/drawing/2014/main" id="{4B7B0DAA-BBC7-A1FC-846B-3CF5D5B5785E}"/>
                  </a:ext>
                </a:extLst>
              </p:cNvPr>
              <p:cNvSpPr/>
              <p:nvPr/>
            </p:nvSpPr>
            <p:spPr>
              <a:xfrm>
                <a:off x="2391635" y="3332485"/>
                <a:ext cx="260399" cy="12771"/>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104">
                <a:extLst>
                  <a:ext uri="{FF2B5EF4-FFF2-40B4-BE49-F238E27FC236}">
                    <a16:creationId xmlns:a16="http://schemas.microsoft.com/office/drawing/2014/main" id="{2679279B-F950-58B2-84E9-A8A1854C0E7B}"/>
                  </a:ext>
                </a:extLst>
              </p:cNvPr>
              <p:cNvSpPr/>
              <p:nvPr/>
            </p:nvSpPr>
            <p:spPr>
              <a:xfrm>
                <a:off x="2652035" y="3216902"/>
                <a:ext cx="239583" cy="239583"/>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105">
                <a:extLst>
                  <a:ext uri="{FF2B5EF4-FFF2-40B4-BE49-F238E27FC236}">
                    <a16:creationId xmlns:a16="http://schemas.microsoft.com/office/drawing/2014/main" id="{407D3A50-069F-436D-4CA2-655A3C276F38}"/>
                  </a:ext>
                </a:extLst>
              </p:cNvPr>
              <p:cNvSpPr/>
              <p:nvPr/>
            </p:nvSpPr>
            <p:spPr>
              <a:xfrm>
                <a:off x="2391636" y="4423641"/>
                <a:ext cx="260399" cy="12771"/>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106">
                <a:extLst>
                  <a:ext uri="{FF2B5EF4-FFF2-40B4-BE49-F238E27FC236}">
                    <a16:creationId xmlns:a16="http://schemas.microsoft.com/office/drawing/2014/main" id="{3DA37056-915E-E6B1-37C3-5D23C3879DEA}"/>
                  </a:ext>
                </a:extLst>
              </p:cNvPr>
              <p:cNvSpPr/>
              <p:nvPr/>
            </p:nvSpPr>
            <p:spPr>
              <a:xfrm>
                <a:off x="2652035" y="4303208"/>
                <a:ext cx="239583" cy="239583"/>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Freeform: Shape 107">
                <a:extLst>
                  <a:ext uri="{FF2B5EF4-FFF2-40B4-BE49-F238E27FC236}">
                    <a16:creationId xmlns:a16="http://schemas.microsoft.com/office/drawing/2014/main" id="{6524528A-8D0D-F529-369D-486CE4B6BAE4}"/>
                  </a:ext>
                </a:extLst>
              </p:cNvPr>
              <p:cNvSpPr/>
              <p:nvPr/>
            </p:nvSpPr>
            <p:spPr>
              <a:xfrm>
                <a:off x="2391636" y="3880489"/>
                <a:ext cx="260399" cy="12771"/>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 name="Freeform: Shape 108">
                <a:extLst>
                  <a:ext uri="{FF2B5EF4-FFF2-40B4-BE49-F238E27FC236}">
                    <a16:creationId xmlns:a16="http://schemas.microsoft.com/office/drawing/2014/main" id="{653A9A68-4BBE-42A7-3884-9E5032A41DFC}"/>
                  </a:ext>
                </a:extLst>
              </p:cNvPr>
              <p:cNvSpPr/>
              <p:nvPr/>
            </p:nvSpPr>
            <p:spPr>
              <a:xfrm>
                <a:off x="2652035" y="3760057"/>
                <a:ext cx="239583" cy="239583"/>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28" name="Group 27">
            <a:extLst>
              <a:ext uri="{FF2B5EF4-FFF2-40B4-BE49-F238E27FC236}">
                <a16:creationId xmlns:a16="http://schemas.microsoft.com/office/drawing/2014/main" id="{71EE506F-8D4C-0388-13BC-2242CCC69B10}"/>
              </a:ext>
            </a:extLst>
          </p:cNvPr>
          <p:cNvGrpSpPr/>
          <p:nvPr/>
        </p:nvGrpSpPr>
        <p:grpSpPr>
          <a:xfrm>
            <a:off x="5082844" y="4155801"/>
            <a:ext cx="1352932" cy="1352932"/>
            <a:chOff x="381000" y="2286000"/>
            <a:chExt cx="3187700" cy="3187700"/>
          </a:xfrm>
        </p:grpSpPr>
        <p:sp>
          <p:nvSpPr>
            <p:cNvPr id="29" name="Oval 28">
              <a:extLst>
                <a:ext uri="{FF2B5EF4-FFF2-40B4-BE49-F238E27FC236}">
                  <a16:creationId xmlns:a16="http://schemas.microsoft.com/office/drawing/2014/main" id="{769A234D-D07E-A6F3-3016-E70BD1AAB0CA}"/>
                </a:ext>
              </a:extLst>
            </p:cNvPr>
            <p:cNvSpPr/>
            <p:nvPr/>
          </p:nvSpPr>
          <p:spPr>
            <a:xfrm>
              <a:off x="381000" y="2286000"/>
              <a:ext cx="3187700" cy="3187700"/>
            </a:xfrm>
            <a:prstGeom prst="ellipse">
              <a:avLst/>
            </a:prstGeom>
            <a:noFill/>
            <a:ln w="19050" cap="flat">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30" name="Group 29">
              <a:extLst>
                <a:ext uri="{FF2B5EF4-FFF2-40B4-BE49-F238E27FC236}">
                  <a16:creationId xmlns:a16="http://schemas.microsoft.com/office/drawing/2014/main" id="{B18629CB-1A18-9A36-9FD5-69AC9BEE4075}"/>
                </a:ext>
              </a:extLst>
            </p:cNvPr>
            <p:cNvGrpSpPr/>
            <p:nvPr/>
          </p:nvGrpSpPr>
          <p:grpSpPr>
            <a:xfrm>
              <a:off x="1058083" y="2899851"/>
              <a:ext cx="1833535" cy="1959998"/>
              <a:chOff x="670011" y="744122"/>
              <a:chExt cx="488775" cy="522487"/>
            </a:xfrm>
          </p:grpSpPr>
          <p:sp>
            <p:nvSpPr>
              <p:cNvPr id="31" name="Freeform: Shape 112">
                <a:extLst>
                  <a:ext uri="{FF2B5EF4-FFF2-40B4-BE49-F238E27FC236}">
                    <a16:creationId xmlns:a16="http://schemas.microsoft.com/office/drawing/2014/main" id="{78D20DB8-EBB2-1745-3F69-A0FF8D174B61}"/>
                  </a:ext>
                </a:extLst>
              </p:cNvPr>
              <p:cNvSpPr/>
              <p:nvPr/>
            </p:nvSpPr>
            <p:spPr>
              <a:xfrm>
                <a:off x="943629" y="867231"/>
                <a:ext cx="80315" cy="45445"/>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Freeform: Shape 113">
                <a:extLst>
                  <a:ext uri="{FF2B5EF4-FFF2-40B4-BE49-F238E27FC236}">
                    <a16:creationId xmlns:a16="http://schemas.microsoft.com/office/drawing/2014/main" id="{51C99C7E-651F-DF45-B99F-27CF2BD9307A}"/>
                  </a:ext>
                </a:extLst>
              </p:cNvPr>
              <p:cNvSpPr/>
              <p:nvPr/>
            </p:nvSpPr>
            <p:spPr>
              <a:xfrm>
                <a:off x="956523" y="836843"/>
                <a:ext cx="84276" cy="42123"/>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Freeform: Shape 114">
                <a:extLst>
                  <a:ext uri="{FF2B5EF4-FFF2-40B4-BE49-F238E27FC236}">
                    <a16:creationId xmlns:a16="http://schemas.microsoft.com/office/drawing/2014/main" id="{700AF2F9-6121-5FB6-E0E0-E643121860BB}"/>
                  </a:ext>
                </a:extLst>
              </p:cNvPr>
              <p:cNvSpPr/>
              <p:nvPr/>
            </p:nvSpPr>
            <p:spPr>
              <a:xfrm>
                <a:off x="804855" y="867932"/>
                <a:ext cx="82417" cy="44744"/>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Freeform: Shape 115">
                <a:extLst>
                  <a:ext uri="{FF2B5EF4-FFF2-40B4-BE49-F238E27FC236}">
                    <a16:creationId xmlns:a16="http://schemas.microsoft.com/office/drawing/2014/main" id="{07B13333-C33D-E9C4-F27E-C2E6B8FEF8B0}"/>
                  </a:ext>
                </a:extLst>
              </p:cNvPr>
              <p:cNvSpPr/>
              <p:nvPr/>
            </p:nvSpPr>
            <p:spPr>
              <a:xfrm>
                <a:off x="787999" y="836843"/>
                <a:ext cx="84276" cy="42123"/>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5" name="Freeform: Shape 116">
                <a:extLst>
                  <a:ext uri="{FF2B5EF4-FFF2-40B4-BE49-F238E27FC236}">
                    <a16:creationId xmlns:a16="http://schemas.microsoft.com/office/drawing/2014/main" id="{B69A1E57-936C-6B13-9F85-9DB009F8B1D3}"/>
                  </a:ext>
                </a:extLst>
              </p:cNvPr>
              <p:cNvSpPr/>
              <p:nvPr/>
            </p:nvSpPr>
            <p:spPr>
              <a:xfrm>
                <a:off x="942928" y="1098056"/>
                <a:ext cx="81015" cy="44744"/>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6" name="Freeform: Shape 117">
                <a:extLst>
                  <a:ext uri="{FF2B5EF4-FFF2-40B4-BE49-F238E27FC236}">
                    <a16:creationId xmlns:a16="http://schemas.microsoft.com/office/drawing/2014/main" id="{64E975C4-C393-AA1A-0155-741D35FD719A}"/>
                  </a:ext>
                </a:extLst>
              </p:cNvPr>
              <p:cNvSpPr/>
              <p:nvPr/>
            </p:nvSpPr>
            <p:spPr>
              <a:xfrm>
                <a:off x="956523" y="1131767"/>
                <a:ext cx="84276" cy="42123"/>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 name="Freeform: Shape 118">
                <a:extLst>
                  <a:ext uri="{FF2B5EF4-FFF2-40B4-BE49-F238E27FC236}">
                    <a16:creationId xmlns:a16="http://schemas.microsoft.com/office/drawing/2014/main" id="{215CA209-3057-9A33-0A2D-1431E731F50A}"/>
                  </a:ext>
                </a:extLst>
              </p:cNvPr>
              <p:cNvSpPr/>
              <p:nvPr/>
            </p:nvSpPr>
            <p:spPr>
              <a:xfrm>
                <a:off x="804855" y="1098056"/>
                <a:ext cx="80315" cy="43341"/>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8" name="Freeform: Shape 119">
                <a:extLst>
                  <a:ext uri="{FF2B5EF4-FFF2-40B4-BE49-F238E27FC236}">
                    <a16:creationId xmlns:a16="http://schemas.microsoft.com/office/drawing/2014/main" id="{FB9B8AB6-8218-5F21-41A4-F5D390225144}"/>
                  </a:ext>
                </a:extLst>
              </p:cNvPr>
              <p:cNvSpPr/>
              <p:nvPr/>
            </p:nvSpPr>
            <p:spPr>
              <a:xfrm>
                <a:off x="787999" y="1131767"/>
                <a:ext cx="84276" cy="42123"/>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9" name="Freeform: Shape 120">
                <a:extLst>
                  <a:ext uri="{FF2B5EF4-FFF2-40B4-BE49-F238E27FC236}">
                    <a16:creationId xmlns:a16="http://schemas.microsoft.com/office/drawing/2014/main" id="{7AB46A62-606A-8B8C-54B9-6B58C4DAA83E}"/>
                  </a:ext>
                </a:extLst>
              </p:cNvPr>
              <p:cNvSpPr/>
              <p:nvPr/>
            </p:nvSpPr>
            <p:spPr>
              <a:xfrm>
                <a:off x="914400" y="1216044"/>
                <a:ext cx="3048" cy="50565"/>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0" name="Freeform: Shape 121">
                <a:extLst>
                  <a:ext uri="{FF2B5EF4-FFF2-40B4-BE49-F238E27FC236}">
                    <a16:creationId xmlns:a16="http://schemas.microsoft.com/office/drawing/2014/main" id="{6CBAB22D-D0C0-82F1-5446-AA87EE417408}"/>
                  </a:ext>
                </a:extLst>
              </p:cNvPr>
              <p:cNvSpPr/>
              <p:nvPr/>
            </p:nvSpPr>
            <p:spPr>
              <a:xfrm>
                <a:off x="914400" y="744122"/>
                <a:ext cx="3048" cy="47944"/>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1" name="Freeform: Shape 122">
                <a:extLst>
                  <a:ext uri="{FF2B5EF4-FFF2-40B4-BE49-F238E27FC236}">
                    <a16:creationId xmlns:a16="http://schemas.microsoft.com/office/drawing/2014/main" id="{70BE87BF-9C84-F72F-A36C-5A9E0642699F}"/>
                  </a:ext>
                </a:extLst>
              </p:cNvPr>
              <p:cNvSpPr/>
              <p:nvPr/>
            </p:nvSpPr>
            <p:spPr>
              <a:xfrm>
                <a:off x="1108221" y="870523"/>
                <a:ext cx="50565" cy="25816"/>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2" name="Freeform: Shape 123">
                <a:extLst>
                  <a:ext uri="{FF2B5EF4-FFF2-40B4-BE49-F238E27FC236}">
                    <a16:creationId xmlns:a16="http://schemas.microsoft.com/office/drawing/2014/main" id="{7CCED03C-E5EA-76F8-21DB-A85E16009628}"/>
                  </a:ext>
                </a:extLst>
              </p:cNvPr>
              <p:cNvSpPr/>
              <p:nvPr/>
            </p:nvSpPr>
            <p:spPr>
              <a:xfrm>
                <a:off x="670011" y="1114394"/>
                <a:ext cx="50565" cy="25816"/>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3" name="Freeform: Shape 124">
                <a:extLst>
                  <a:ext uri="{FF2B5EF4-FFF2-40B4-BE49-F238E27FC236}">
                    <a16:creationId xmlns:a16="http://schemas.microsoft.com/office/drawing/2014/main" id="{F5F62326-52F9-44A2-0D86-ADDCDFD01DD2}"/>
                  </a:ext>
                </a:extLst>
              </p:cNvPr>
              <p:cNvSpPr/>
              <p:nvPr/>
            </p:nvSpPr>
            <p:spPr>
              <a:xfrm>
                <a:off x="1108221" y="1114394"/>
                <a:ext cx="50565" cy="25816"/>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4" name="Freeform: Shape 125">
                <a:extLst>
                  <a:ext uri="{FF2B5EF4-FFF2-40B4-BE49-F238E27FC236}">
                    <a16:creationId xmlns:a16="http://schemas.microsoft.com/office/drawing/2014/main" id="{1A29E743-C110-FAA2-476E-E9E4ED746CD1}"/>
                  </a:ext>
                </a:extLst>
              </p:cNvPr>
              <p:cNvSpPr/>
              <p:nvPr/>
            </p:nvSpPr>
            <p:spPr>
              <a:xfrm>
                <a:off x="670011" y="870523"/>
                <a:ext cx="50565" cy="25816"/>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5" name="Freeform: Shape 126">
                <a:extLst>
                  <a:ext uri="{FF2B5EF4-FFF2-40B4-BE49-F238E27FC236}">
                    <a16:creationId xmlns:a16="http://schemas.microsoft.com/office/drawing/2014/main" id="{40AE6C34-7294-C1FF-69D8-A68964967488}"/>
                  </a:ext>
                </a:extLst>
              </p:cNvPr>
              <p:cNvSpPr/>
              <p:nvPr/>
            </p:nvSpPr>
            <p:spPr>
              <a:xfrm>
                <a:off x="872276" y="794719"/>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6" name="Freeform: Shape 127">
                <a:extLst>
                  <a:ext uri="{FF2B5EF4-FFF2-40B4-BE49-F238E27FC236}">
                    <a16:creationId xmlns:a16="http://schemas.microsoft.com/office/drawing/2014/main" id="{D988A517-EA15-ADF6-79A1-48B9C0012A4E}"/>
                  </a:ext>
                </a:extLst>
              </p:cNvPr>
              <p:cNvSpPr/>
              <p:nvPr/>
            </p:nvSpPr>
            <p:spPr>
              <a:xfrm>
                <a:off x="1023944" y="870554"/>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Freeform: Shape 128">
                <a:extLst>
                  <a:ext uri="{FF2B5EF4-FFF2-40B4-BE49-F238E27FC236}">
                    <a16:creationId xmlns:a16="http://schemas.microsoft.com/office/drawing/2014/main" id="{E4508AE0-EDBB-F106-4930-3AA04FB72D72}"/>
                  </a:ext>
                </a:extLst>
              </p:cNvPr>
              <p:cNvSpPr/>
              <p:nvPr/>
            </p:nvSpPr>
            <p:spPr>
              <a:xfrm>
                <a:off x="1023944" y="1055932"/>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8" name="Freeform: Shape 129">
                <a:extLst>
                  <a:ext uri="{FF2B5EF4-FFF2-40B4-BE49-F238E27FC236}">
                    <a16:creationId xmlns:a16="http://schemas.microsoft.com/office/drawing/2014/main" id="{98933689-E056-08E3-31EC-BFEF6D8A9DDF}"/>
                  </a:ext>
                </a:extLst>
              </p:cNvPr>
              <p:cNvSpPr/>
              <p:nvPr/>
            </p:nvSpPr>
            <p:spPr>
              <a:xfrm>
                <a:off x="720608" y="870554"/>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9" name="Freeform: Shape 130">
                <a:extLst>
                  <a:ext uri="{FF2B5EF4-FFF2-40B4-BE49-F238E27FC236}">
                    <a16:creationId xmlns:a16="http://schemas.microsoft.com/office/drawing/2014/main" id="{8417F505-DB44-A6DE-9DF2-E909F83BD298}"/>
                  </a:ext>
                </a:extLst>
              </p:cNvPr>
              <p:cNvSpPr/>
              <p:nvPr/>
            </p:nvSpPr>
            <p:spPr>
              <a:xfrm>
                <a:off x="720608" y="1055932"/>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131">
                <a:extLst>
                  <a:ext uri="{FF2B5EF4-FFF2-40B4-BE49-F238E27FC236}">
                    <a16:creationId xmlns:a16="http://schemas.microsoft.com/office/drawing/2014/main" id="{4DD4BDC8-9C07-76E5-4109-9D12E86068F1}"/>
                  </a:ext>
                </a:extLst>
              </p:cNvPr>
              <p:cNvSpPr/>
              <p:nvPr/>
            </p:nvSpPr>
            <p:spPr>
              <a:xfrm>
                <a:off x="872276" y="1131767"/>
                <a:ext cx="84247" cy="84247"/>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Shape 132">
                <a:extLst>
                  <a:ext uri="{FF2B5EF4-FFF2-40B4-BE49-F238E27FC236}">
                    <a16:creationId xmlns:a16="http://schemas.microsoft.com/office/drawing/2014/main" id="{9075DFAC-8E85-AE46-22EC-953447A2D726}"/>
                  </a:ext>
                </a:extLst>
              </p:cNvPr>
              <p:cNvSpPr/>
              <p:nvPr/>
            </p:nvSpPr>
            <p:spPr>
              <a:xfrm>
                <a:off x="1049243" y="951447"/>
                <a:ext cx="3048" cy="107837"/>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2" name="Freeform: Shape 133">
                <a:extLst>
                  <a:ext uri="{FF2B5EF4-FFF2-40B4-BE49-F238E27FC236}">
                    <a16:creationId xmlns:a16="http://schemas.microsoft.com/office/drawing/2014/main" id="{58F0CB7E-7676-98B7-0B0F-D2BA58DA0E67}"/>
                  </a:ext>
                </a:extLst>
              </p:cNvPr>
              <p:cNvSpPr/>
              <p:nvPr/>
            </p:nvSpPr>
            <p:spPr>
              <a:xfrm>
                <a:off x="1082923" y="952118"/>
                <a:ext cx="3048" cy="107868"/>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Freeform: Shape 134">
                <a:extLst>
                  <a:ext uri="{FF2B5EF4-FFF2-40B4-BE49-F238E27FC236}">
                    <a16:creationId xmlns:a16="http://schemas.microsoft.com/office/drawing/2014/main" id="{992E2D27-460B-B948-9EAA-8D7B8AFB262C}"/>
                  </a:ext>
                </a:extLst>
              </p:cNvPr>
              <p:cNvSpPr/>
              <p:nvPr/>
            </p:nvSpPr>
            <p:spPr>
              <a:xfrm>
                <a:off x="743224" y="948643"/>
                <a:ext cx="3048" cy="111343"/>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 name="Freeform: Shape 135">
                <a:extLst>
                  <a:ext uri="{FF2B5EF4-FFF2-40B4-BE49-F238E27FC236}">
                    <a16:creationId xmlns:a16="http://schemas.microsoft.com/office/drawing/2014/main" id="{BD87DA6E-AECD-98BD-6787-FF5AC82E1370}"/>
                  </a:ext>
                </a:extLst>
              </p:cNvPr>
              <p:cNvSpPr/>
              <p:nvPr/>
            </p:nvSpPr>
            <p:spPr>
              <a:xfrm>
                <a:off x="776569" y="954800"/>
                <a:ext cx="3048" cy="101132"/>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9050" cap="flat">
                <a:solidFill>
                  <a:srgbClr val="F1F2F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5" name="Freeform: Shape 136">
                <a:extLst>
                  <a:ext uri="{FF2B5EF4-FFF2-40B4-BE49-F238E27FC236}">
                    <a16:creationId xmlns:a16="http://schemas.microsoft.com/office/drawing/2014/main" id="{B3F42CDE-0607-1C3B-AA38-50D9A7F852D6}"/>
                  </a:ext>
                </a:extLst>
              </p:cNvPr>
              <p:cNvSpPr/>
              <p:nvPr/>
            </p:nvSpPr>
            <p:spPr>
              <a:xfrm>
                <a:off x="827409" y="918376"/>
                <a:ext cx="173979" cy="173979"/>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6" name="Freeform: Shape 137">
                <a:extLst>
                  <a:ext uri="{FF2B5EF4-FFF2-40B4-BE49-F238E27FC236}">
                    <a16:creationId xmlns:a16="http://schemas.microsoft.com/office/drawing/2014/main" id="{4B208CB9-7A8C-233A-8903-853C3E7E5733}"/>
                  </a:ext>
                </a:extLst>
              </p:cNvPr>
              <p:cNvSpPr/>
              <p:nvPr/>
            </p:nvSpPr>
            <p:spPr>
              <a:xfrm>
                <a:off x="868223" y="975008"/>
                <a:ext cx="90616" cy="64435"/>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chemeClr val="accent2"/>
                </a:solidFill>
                <a:prstDash val="solid"/>
                <a:round/>
              </a:ln>
            </p:spPr>
            <p:txBody>
              <a:bodyPr rtlCol="0" anchor="ct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57" name="Group 56">
            <a:extLst>
              <a:ext uri="{FF2B5EF4-FFF2-40B4-BE49-F238E27FC236}">
                <a16:creationId xmlns:a16="http://schemas.microsoft.com/office/drawing/2014/main" id="{AD74CDED-3FE4-0193-99D6-6657E05DEC88}"/>
              </a:ext>
            </a:extLst>
          </p:cNvPr>
          <p:cNvGrpSpPr/>
          <p:nvPr/>
        </p:nvGrpSpPr>
        <p:grpSpPr>
          <a:xfrm>
            <a:off x="1266383" y="4225598"/>
            <a:ext cx="1362399" cy="1362399"/>
            <a:chOff x="381000" y="2286000"/>
            <a:chExt cx="3187700" cy="3187700"/>
          </a:xfrm>
        </p:grpSpPr>
        <p:sp>
          <p:nvSpPr>
            <p:cNvPr id="58" name="Oval 57">
              <a:extLst>
                <a:ext uri="{FF2B5EF4-FFF2-40B4-BE49-F238E27FC236}">
                  <a16:creationId xmlns:a16="http://schemas.microsoft.com/office/drawing/2014/main" id="{5B78E722-5F9A-8BE6-BAB4-5B848AED42F1}"/>
                </a:ext>
              </a:extLst>
            </p:cNvPr>
            <p:cNvSpPr/>
            <p:nvPr/>
          </p:nvSpPr>
          <p:spPr>
            <a:xfrm>
              <a:off x="381000" y="2286000"/>
              <a:ext cx="3187700" cy="3187700"/>
            </a:xfrm>
            <a:prstGeom prst="ellipse">
              <a:avLst/>
            </a:pr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59" name="Group 58">
              <a:extLst>
                <a:ext uri="{FF2B5EF4-FFF2-40B4-BE49-F238E27FC236}">
                  <a16:creationId xmlns:a16="http://schemas.microsoft.com/office/drawing/2014/main" id="{F56CF501-FC7A-58CC-00D8-D27FD8BAEE29}"/>
                </a:ext>
              </a:extLst>
            </p:cNvPr>
            <p:cNvGrpSpPr/>
            <p:nvPr/>
          </p:nvGrpSpPr>
          <p:grpSpPr>
            <a:xfrm>
              <a:off x="1068065" y="3005448"/>
              <a:ext cx="1813571" cy="1748804"/>
              <a:chOff x="8064215" y="3564900"/>
              <a:chExt cx="437380" cy="421760"/>
            </a:xfrm>
          </p:grpSpPr>
          <p:sp>
            <p:nvSpPr>
              <p:cNvPr id="60" name="Freeform: Shape 141">
                <a:extLst>
                  <a:ext uri="{FF2B5EF4-FFF2-40B4-BE49-F238E27FC236}">
                    <a16:creationId xmlns:a16="http://schemas.microsoft.com/office/drawing/2014/main" id="{1DB4D786-8677-1797-84FE-C118CB071CA5}"/>
                  </a:ext>
                </a:extLst>
              </p:cNvPr>
              <p:cNvSpPr/>
              <p:nvPr/>
            </p:nvSpPr>
            <p:spPr>
              <a:xfrm>
                <a:off x="8181370" y="3674245"/>
                <a:ext cx="203850" cy="203850"/>
              </a:xfrm>
              <a:custGeom>
                <a:avLst/>
                <a:gdLst>
                  <a:gd name="connsiteX0" fmla="*/ 203851 w 203850"/>
                  <a:gd name="connsiteY0" fmla="*/ 203851 h 203850"/>
                  <a:gd name="connsiteX1" fmla="*/ 171828 w 203850"/>
                  <a:gd name="connsiteY1" fmla="*/ 171828 h 203850"/>
                  <a:gd name="connsiteX2" fmla="*/ 0 w 203850"/>
                  <a:gd name="connsiteY2" fmla="*/ 171828 h 203850"/>
                  <a:gd name="connsiteX3" fmla="*/ 0 w 203850"/>
                  <a:gd name="connsiteY3" fmla="*/ 0 h 203850"/>
                  <a:gd name="connsiteX4" fmla="*/ 171828 w 203850"/>
                  <a:gd name="connsiteY4" fmla="*/ 0 h 203850"/>
                  <a:gd name="connsiteX5" fmla="*/ 171828 w 203850"/>
                  <a:gd name="connsiteY5" fmla="*/ 148397 h 20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50" h="203850">
                    <a:moveTo>
                      <a:pt x="203851" y="203851"/>
                    </a:moveTo>
                    <a:lnTo>
                      <a:pt x="171828" y="171828"/>
                    </a:lnTo>
                    <a:lnTo>
                      <a:pt x="0" y="171828"/>
                    </a:lnTo>
                    <a:lnTo>
                      <a:pt x="0" y="0"/>
                    </a:lnTo>
                    <a:lnTo>
                      <a:pt x="171828" y="0"/>
                    </a:lnTo>
                    <a:lnTo>
                      <a:pt x="171828" y="148397"/>
                    </a:lnTo>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1" name="Freeform: Shape 142">
                <a:extLst>
                  <a:ext uri="{FF2B5EF4-FFF2-40B4-BE49-F238E27FC236}">
                    <a16:creationId xmlns:a16="http://schemas.microsoft.com/office/drawing/2014/main" id="{35C4D808-7C6C-0579-0EC2-8E7939EAD01A}"/>
                  </a:ext>
                </a:extLst>
              </p:cNvPr>
              <p:cNvSpPr/>
              <p:nvPr/>
            </p:nvSpPr>
            <p:spPr>
              <a:xfrm>
                <a:off x="8181370" y="3674245"/>
                <a:ext cx="203069" cy="203069"/>
              </a:xfrm>
              <a:custGeom>
                <a:avLst/>
                <a:gdLst>
                  <a:gd name="connsiteX0" fmla="*/ 0 w 203069"/>
                  <a:gd name="connsiteY0" fmla="*/ 0 h 203069"/>
                  <a:gd name="connsiteX1" fmla="*/ 31242 w 203069"/>
                  <a:gd name="connsiteY1" fmla="*/ 31242 h 203069"/>
                  <a:gd name="connsiteX2" fmla="*/ 31242 w 203069"/>
                  <a:gd name="connsiteY2" fmla="*/ 203070 h 203069"/>
                  <a:gd name="connsiteX3" fmla="*/ 203070 w 203069"/>
                  <a:gd name="connsiteY3" fmla="*/ 203070 h 203069"/>
                  <a:gd name="connsiteX4" fmla="*/ 203070 w 203069"/>
                  <a:gd name="connsiteY4" fmla="*/ 31242 h 203069"/>
                  <a:gd name="connsiteX5" fmla="*/ 54673 w 203069"/>
                  <a:gd name="connsiteY5" fmla="*/ 31242 h 20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9" h="203069">
                    <a:moveTo>
                      <a:pt x="0" y="0"/>
                    </a:moveTo>
                    <a:lnTo>
                      <a:pt x="31242" y="31242"/>
                    </a:lnTo>
                    <a:lnTo>
                      <a:pt x="31242" y="203070"/>
                    </a:lnTo>
                    <a:lnTo>
                      <a:pt x="203070" y="203070"/>
                    </a:lnTo>
                    <a:lnTo>
                      <a:pt x="203070" y="31242"/>
                    </a:lnTo>
                    <a:lnTo>
                      <a:pt x="54673" y="31242"/>
                    </a:lnTo>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2" name="Freeform: Shape 143">
                <a:extLst>
                  <a:ext uri="{FF2B5EF4-FFF2-40B4-BE49-F238E27FC236}">
                    <a16:creationId xmlns:a16="http://schemas.microsoft.com/office/drawing/2014/main" id="{F0208F4D-B868-4CAB-87D0-7C1498EB538E}"/>
                  </a:ext>
                </a:extLst>
              </p:cNvPr>
              <p:cNvSpPr/>
              <p:nvPr/>
            </p:nvSpPr>
            <p:spPr>
              <a:xfrm>
                <a:off x="8103267" y="3596142"/>
                <a:ext cx="359277" cy="359277"/>
              </a:xfrm>
              <a:custGeom>
                <a:avLst/>
                <a:gdLst>
                  <a:gd name="connsiteX0" fmla="*/ 0 w 359277"/>
                  <a:gd name="connsiteY0" fmla="*/ 39052 h 359277"/>
                  <a:gd name="connsiteX1" fmla="*/ 39052 w 359277"/>
                  <a:gd name="connsiteY1" fmla="*/ 0 h 359277"/>
                  <a:gd name="connsiteX2" fmla="*/ 359277 w 359277"/>
                  <a:gd name="connsiteY2" fmla="*/ 0 h 359277"/>
                  <a:gd name="connsiteX3" fmla="*/ 359277 w 359277"/>
                  <a:gd name="connsiteY3" fmla="*/ 359277 h 359277"/>
                  <a:gd name="connsiteX4" fmla="*/ 0 w 359277"/>
                  <a:gd name="connsiteY4" fmla="*/ 359277 h 359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277" h="359277">
                    <a:moveTo>
                      <a:pt x="0" y="39052"/>
                    </a:moveTo>
                    <a:lnTo>
                      <a:pt x="39052" y="0"/>
                    </a:lnTo>
                    <a:lnTo>
                      <a:pt x="359277" y="0"/>
                    </a:lnTo>
                    <a:lnTo>
                      <a:pt x="359277" y="359277"/>
                    </a:lnTo>
                    <a:lnTo>
                      <a:pt x="0" y="359277"/>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63" name="Graphic 2">
                <a:extLst>
                  <a:ext uri="{FF2B5EF4-FFF2-40B4-BE49-F238E27FC236}">
                    <a16:creationId xmlns:a16="http://schemas.microsoft.com/office/drawing/2014/main" id="{52631F09-7200-4381-5964-E0DE4C940A2B}"/>
                  </a:ext>
                </a:extLst>
              </p:cNvPr>
              <p:cNvGrpSpPr/>
              <p:nvPr/>
            </p:nvGrpSpPr>
            <p:grpSpPr>
              <a:xfrm>
                <a:off x="8150129" y="3955419"/>
                <a:ext cx="273363" cy="31241"/>
                <a:chOff x="8150129" y="3955419"/>
                <a:chExt cx="273363" cy="31241"/>
              </a:xfrm>
            </p:grpSpPr>
            <p:sp>
              <p:nvSpPr>
                <p:cNvPr id="91" name="Freeform: Shape 172">
                  <a:extLst>
                    <a:ext uri="{FF2B5EF4-FFF2-40B4-BE49-F238E27FC236}">
                      <a16:creationId xmlns:a16="http://schemas.microsoft.com/office/drawing/2014/main" id="{7255C14A-189F-7E31-477C-74CDF125606F}"/>
                    </a:ext>
                  </a:extLst>
                </p:cNvPr>
                <p:cNvSpPr/>
                <p:nvPr/>
              </p:nvSpPr>
              <p:spPr>
                <a:xfrm>
                  <a:off x="8423492"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2" name="Freeform: Shape 173">
                  <a:extLst>
                    <a:ext uri="{FF2B5EF4-FFF2-40B4-BE49-F238E27FC236}">
                      <a16:creationId xmlns:a16="http://schemas.microsoft.com/office/drawing/2014/main" id="{30622393-1CB4-6C9F-6E96-D395C0776F34}"/>
                    </a:ext>
                  </a:extLst>
                </p:cNvPr>
                <p:cNvSpPr/>
                <p:nvPr/>
              </p:nvSpPr>
              <p:spPr>
                <a:xfrm>
                  <a:off x="8384440"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3" name="Freeform: Shape 174">
                  <a:extLst>
                    <a:ext uri="{FF2B5EF4-FFF2-40B4-BE49-F238E27FC236}">
                      <a16:creationId xmlns:a16="http://schemas.microsoft.com/office/drawing/2014/main" id="{728B1EB9-F662-1F8D-60A3-E92390E1902B}"/>
                    </a:ext>
                  </a:extLst>
                </p:cNvPr>
                <p:cNvSpPr/>
                <p:nvPr/>
              </p:nvSpPr>
              <p:spPr>
                <a:xfrm>
                  <a:off x="8345388"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4" name="Freeform: Shape 175">
                  <a:extLst>
                    <a:ext uri="{FF2B5EF4-FFF2-40B4-BE49-F238E27FC236}">
                      <a16:creationId xmlns:a16="http://schemas.microsoft.com/office/drawing/2014/main" id="{4945493B-78BB-B397-7C97-BD30A2D55F97}"/>
                    </a:ext>
                  </a:extLst>
                </p:cNvPr>
                <p:cNvSpPr/>
                <p:nvPr/>
              </p:nvSpPr>
              <p:spPr>
                <a:xfrm>
                  <a:off x="8306336"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5" name="Freeform: Shape 176">
                  <a:extLst>
                    <a:ext uri="{FF2B5EF4-FFF2-40B4-BE49-F238E27FC236}">
                      <a16:creationId xmlns:a16="http://schemas.microsoft.com/office/drawing/2014/main" id="{1265EB57-16BF-066F-252F-E4AF135D6907}"/>
                    </a:ext>
                  </a:extLst>
                </p:cNvPr>
                <p:cNvSpPr/>
                <p:nvPr/>
              </p:nvSpPr>
              <p:spPr>
                <a:xfrm>
                  <a:off x="8267285"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6" name="Freeform: Shape 177">
                  <a:extLst>
                    <a:ext uri="{FF2B5EF4-FFF2-40B4-BE49-F238E27FC236}">
                      <a16:creationId xmlns:a16="http://schemas.microsoft.com/office/drawing/2014/main" id="{84739E2D-1A05-40F9-D978-D6AA04247CE6}"/>
                    </a:ext>
                  </a:extLst>
                </p:cNvPr>
                <p:cNvSpPr/>
                <p:nvPr/>
              </p:nvSpPr>
              <p:spPr>
                <a:xfrm>
                  <a:off x="8228233"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7" name="Freeform: Shape 178">
                  <a:extLst>
                    <a:ext uri="{FF2B5EF4-FFF2-40B4-BE49-F238E27FC236}">
                      <a16:creationId xmlns:a16="http://schemas.microsoft.com/office/drawing/2014/main" id="{D922D643-14F0-9DBC-1DBE-32ED7AF95BEA}"/>
                    </a:ext>
                  </a:extLst>
                </p:cNvPr>
                <p:cNvSpPr/>
                <p:nvPr/>
              </p:nvSpPr>
              <p:spPr>
                <a:xfrm>
                  <a:off x="8189181"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8" name="Freeform: Shape 179">
                  <a:extLst>
                    <a:ext uri="{FF2B5EF4-FFF2-40B4-BE49-F238E27FC236}">
                      <a16:creationId xmlns:a16="http://schemas.microsoft.com/office/drawing/2014/main" id="{34BDC8A3-0FBB-8213-313D-AD9DEFBBACD0}"/>
                    </a:ext>
                  </a:extLst>
                </p:cNvPr>
                <p:cNvSpPr/>
                <p:nvPr/>
              </p:nvSpPr>
              <p:spPr>
                <a:xfrm>
                  <a:off x="8150129" y="3955419"/>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64" name="Graphic 2">
                <a:extLst>
                  <a:ext uri="{FF2B5EF4-FFF2-40B4-BE49-F238E27FC236}">
                    <a16:creationId xmlns:a16="http://schemas.microsoft.com/office/drawing/2014/main" id="{17D8C04D-252C-B095-BDEE-D8C8C0586214}"/>
                  </a:ext>
                </a:extLst>
              </p:cNvPr>
              <p:cNvGrpSpPr/>
              <p:nvPr/>
            </p:nvGrpSpPr>
            <p:grpSpPr>
              <a:xfrm>
                <a:off x="8157939" y="3564900"/>
                <a:ext cx="273363" cy="31241"/>
                <a:chOff x="8157939" y="3564900"/>
                <a:chExt cx="273363" cy="31241"/>
              </a:xfrm>
            </p:grpSpPr>
            <p:sp>
              <p:nvSpPr>
                <p:cNvPr id="83" name="Freeform: Shape 164">
                  <a:extLst>
                    <a:ext uri="{FF2B5EF4-FFF2-40B4-BE49-F238E27FC236}">
                      <a16:creationId xmlns:a16="http://schemas.microsoft.com/office/drawing/2014/main" id="{80069E9C-3FAA-278E-8663-84B7D6856AA1}"/>
                    </a:ext>
                  </a:extLst>
                </p:cNvPr>
                <p:cNvSpPr/>
                <p:nvPr/>
              </p:nvSpPr>
              <p:spPr>
                <a:xfrm>
                  <a:off x="8431303"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4" name="Freeform: Shape 165">
                  <a:extLst>
                    <a:ext uri="{FF2B5EF4-FFF2-40B4-BE49-F238E27FC236}">
                      <a16:creationId xmlns:a16="http://schemas.microsoft.com/office/drawing/2014/main" id="{4EB6231F-3FAF-3EC7-C461-5A17FFF4FFC0}"/>
                    </a:ext>
                  </a:extLst>
                </p:cNvPr>
                <p:cNvSpPr/>
                <p:nvPr/>
              </p:nvSpPr>
              <p:spPr>
                <a:xfrm>
                  <a:off x="8392251"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5" name="Freeform: Shape 166">
                  <a:extLst>
                    <a:ext uri="{FF2B5EF4-FFF2-40B4-BE49-F238E27FC236}">
                      <a16:creationId xmlns:a16="http://schemas.microsoft.com/office/drawing/2014/main" id="{B03AFE85-8CBA-C2ED-B439-8E4FE2F1769D}"/>
                    </a:ext>
                  </a:extLst>
                </p:cNvPr>
                <p:cNvSpPr/>
                <p:nvPr/>
              </p:nvSpPr>
              <p:spPr>
                <a:xfrm>
                  <a:off x="8353199"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6" name="Freeform: Shape 167">
                  <a:extLst>
                    <a:ext uri="{FF2B5EF4-FFF2-40B4-BE49-F238E27FC236}">
                      <a16:creationId xmlns:a16="http://schemas.microsoft.com/office/drawing/2014/main" id="{5804D8C8-55DC-E887-E553-27B3E34CCB58}"/>
                    </a:ext>
                  </a:extLst>
                </p:cNvPr>
                <p:cNvSpPr/>
                <p:nvPr/>
              </p:nvSpPr>
              <p:spPr>
                <a:xfrm>
                  <a:off x="8314147"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7" name="Freeform: Shape 168">
                  <a:extLst>
                    <a:ext uri="{FF2B5EF4-FFF2-40B4-BE49-F238E27FC236}">
                      <a16:creationId xmlns:a16="http://schemas.microsoft.com/office/drawing/2014/main" id="{54935CE6-3D05-1AB0-BFE7-3164C1A6A742}"/>
                    </a:ext>
                  </a:extLst>
                </p:cNvPr>
                <p:cNvSpPr/>
                <p:nvPr/>
              </p:nvSpPr>
              <p:spPr>
                <a:xfrm>
                  <a:off x="8275095"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8" name="Freeform: Shape 169">
                  <a:extLst>
                    <a:ext uri="{FF2B5EF4-FFF2-40B4-BE49-F238E27FC236}">
                      <a16:creationId xmlns:a16="http://schemas.microsoft.com/office/drawing/2014/main" id="{5DB72FE3-1B24-346A-2F4C-C84EB243DF2B}"/>
                    </a:ext>
                  </a:extLst>
                </p:cNvPr>
                <p:cNvSpPr/>
                <p:nvPr/>
              </p:nvSpPr>
              <p:spPr>
                <a:xfrm>
                  <a:off x="8236043"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9" name="Freeform: Shape 170">
                  <a:extLst>
                    <a:ext uri="{FF2B5EF4-FFF2-40B4-BE49-F238E27FC236}">
                      <a16:creationId xmlns:a16="http://schemas.microsoft.com/office/drawing/2014/main" id="{0887AA0C-3ECB-4561-9969-61EBCF1D0B9E}"/>
                    </a:ext>
                  </a:extLst>
                </p:cNvPr>
                <p:cNvSpPr/>
                <p:nvPr/>
              </p:nvSpPr>
              <p:spPr>
                <a:xfrm>
                  <a:off x="8196991"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0" name="Freeform: Shape 171">
                  <a:extLst>
                    <a:ext uri="{FF2B5EF4-FFF2-40B4-BE49-F238E27FC236}">
                      <a16:creationId xmlns:a16="http://schemas.microsoft.com/office/drawing/2014/main" id="{41B1161E-82CA-1454-3144-4885CC0609D1}"/>
                    </a:ext>
                  </a:extLst>
                </p:cNvPr>
                <p:cNvSpPr/>
                <p:nvPr/>
              </p:nvSpPr>
              <p:spPr>
                <a:xfrm>
                  <a:off x="8157939" y="3564900"/>
                  <a:ext cx="7810" cy="31241"/>
                </a:xfrm>
                <a:custGeom>
                  <a:avLst/>
                  <a:gdLst>
                    <a:gd name="connsiteX0" fmla="*/ 0 w 7810"/>
                    <a:gd name="connsiteY0" fmla="*/ 31241 h 31241"/>
                    <a:gd name="connsiteX1" fmla="*/ 0 w 7810"/>
                    <a:gd name="connsiteY1" fmla="*/ 0 h 31241"/>
                  </a:gdLst>
                  <a:ahLst/>
                  <a:cxnLst>
                    <a:cxn ang="0">
                      <a:pos x="connsiteX0" y="connsiteY0"/>
                    </a:cxn>
                    <a:cxn ang="0">
                      <a:pos x="connsiteX1" y="connsiteY1"/>
                    </a:cxn>
                  </a:cxnLst>
                  <a:rect l="l" t="t" r="r" b="b"/>
                  <a:pathLst>
                    <a:path w="7810" h="31241">
                      <a:moveTo>
                        <a:pt x="0" y="31241"/>
                      </a:moveTo>
                      <a:lnTo>
                        <a:pt x="0"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65" name="Graphic 2">
                <a:extLst>
                  <a:ext uri="{FF2B5EF4-FFF2-40B4-BE49-F238E27FC236}">
                    <a16:creationId xmlns:a16="http://schemas.microsoft.com/office/drawing/2014/main" id="{ADF528F3-A51F-E5C8-7BA2-1A4C916B6B8B}"/>
                  </a:ext>
                </a:extLst>
              </p:cNvPr>
              <p:cNvGrpSpPr/>
              <p:nvPr/>
            </p:nvGrpSpPr>
            <p:grpSpPr>
              <a:xfrm>
                <a:off x="8064215" y="3658625"/>
                <a:ext cx="31241" cy="273363"/>
                <a:chOff x="8064215" y="3658625"/>
                <a:chExt cx="31241" cy="273363"/>
              </a:xfrm>
            </p:grpSpPr>
            <p:sp>
              <p:nvSpPr>
                <p:cNvPr id="75" name="Freeform: Shape 156">
                  <a:extLst>
                    <a:ext uri="{FF2B5EF4-FFF2-40B4-BE49-F238E27FC236}">
                      <a16:creationId xmlns:a16="http://schemas.microsoft.com/office/drawing/2014/main" id="{B76A9D84-F25D-28AD-F205-B249B8539DF5}"/>
                    </a:ext>
                  </a:extLst>
                </p:cNvPr>
                <p:cNvSpPr/>
                <p:nvPr/>
              </p:nvSpPr>
              <p:spPr>
                <a:xfrm>
                  <a:off x="8064215" y="3931988"/>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6" name="Freeform: Shape 157">
                  <a:extLst>
                    <a:ext uri="{FF2B5EF4-FFF2-40B4-BE49-F238E27FC236}">
                      <a16:creationId xmlns:a16="http://schemas.microsoft.com/office/drawing/2014/main" id="{5B106CA3-CCED-04FA-5B6D-43910E0B4C0F}"/>
                    </a:ext>
                  </a:extLst>
                </p:cNvPr>
                <p:cNvSpPr/>
                <p:nvPr/>
              </p:nvSpPr>
              <p:spPr>
                <a:xfrm>
                  <a:off x="8064215" y="3892936"/>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7" name="Freeform: Shape 158">
                  <a:extLst>
                    <a:ext uri="{FF2B5EF4-FFF2-40B4-BE49-F238E27FC236}">
                      <a16:creationId xmlns:a16="http://schemas.microsoft.com/office/drawing/2014/main" id="{BC7122BC-9AC7-9624-6531-FAD32BCF3D4C}"/>
                    </a:ext>
                  </a:extLst>
                </p:cNvPr>
                <p:cNvSpPr/>
                <p:nvPr/>
              </p:nvSpPr>
              <p:spPr>
                <a:xfrm>
                  <a:off x="8064215" y="3853884"/>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8" name="Freeform: Shape 159">
                  <a:extLst>
                    <a:ext uri="{FF2B5EF4-FFF2-40B4-BE49-F238E27FC236}">
                      <a16:creationId xmlns:a16="http://schemas.microsoft.com/office/drawing/2014/main" id="{273B8508-A98E-7880-2ACF-D0EC8B122C90}"/>
                    </a:ext>
                  </a:extLst>
                </p:cNvPr>
                <p:cNvSpPr/>
                <p:nvPr/>
              </p:nvSpPr>
              <p:spPr>
                <a:xfrm>
                  <a:off x="8064215" y="3814832"/>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9" name="Freeform: Shape 160">
                  <a:extLst>
                    <a:ext uri="{FF2B5EF4-FFF2-40B4-BE49-F238E27FC236}">
                      <a16:creationId xmlns:a16="http://schemas.microsoft.com/office/drawing/2014/main" id="{A3468DA0-C168-47E7-900D-728AF612ACEF}"/>
                    </a:ext>
                  </a:extLst>
                </p:cNvPr>
                <p:cNvSpPr/>
                <p:nvPr/>
              </p:nvSpPr>
              <p:spPr>
                <a:xfrm>
                  <a:off x="8064215" y="3775780"/>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0" name="Freeform: Shape 161">
                  <a:extLst>
                    <a:ext uri="{FF2B5EF4-FFF2-40B4-BE49-F238E27FC236}">
                      <a16:creationId xmlns:a16="http://schemas.microsoft.com/office/drawing/2014/main" id="{2E819E5F-62FE-31C7-68E6-5CF495550909}"/>
                    </a:ext>
                  </a:extLst>
                </p:cNvPr>
                <p:cNvSpPr/>
                <p:nvPr/>
              </p:nvSpPr>
              <p:spPr>
                <a:xfrm>
                  <a:off x="8064215" y="3736728"/>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1" name="Freeform: Shape 162">
                  <a:extLst>
                    <a:ext uri="{FF2B5EF4-FFF2-40B4-BE49-F238E27FC236}">
                      <a16:creationId xmlns:a16="http://schemas.microsoft.com/office/drawing/2014/main" id="{30D3B990-003D-7F23-C89A-19EEF4E3A449}"/>
                    </a:ext>
                  </a:extLst>
                </p:cNvPr>
                <p:cNvSpPr/>
                <p:nvPr/>
              </p:nvSpPr>
              <p:spPr>
                <a:xfrm>
                  <a:off x="8064215" y="3697677"/>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2" name="Freeform: Shape 163">
                  <a:extLst>
                    <a:ext uri="{FF2B5EF4-FFF2-40B4-BE49-F238E27FC236}">
                      <a16:creationId xmlns:a16="http://schemas.microsoft.com/office/drawing/2014/main" id="{4855996A-EA30-3735-FEC2-27C2BB483359}"/>
                    </a:ext>
                  </a:extLst>
                </p:cNvPr>
                <p:cNvSpPr/>
                <p:nvPr/>
              </p:nvSpPr>
              <p:spPr>
                <a:xfrm>
                  <a:off x="8064215" y="3658625"/>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66" name="Graphic 2">
                <a:extLst>
                  <a:ext uri="{FF2B5EF4-FFF2-40B4-BE49-F238E27FC236}">
                    <a16:creationId xmlns:a16="http://schemas.microsoft.com/office/drawing/2014/main" id="{714C6380-DD12-71C8-1037-862099AD8B21}"/>
                  </a:ext>
                </a:extLst>
              </p:cNvPr>
              <p:cNvGrpSpPr/>
              <p:nvPr/>
            </p:nvGrpSpPr>
            <p:grpSpPr>
              <a:xfrm>
                <a:off x="8470354" y="3635193"/>
                <a:ext cx="31241" cy="273363"/>
                <a:chOff x="8470354" y="3635193"/>
                <a:chExt cx="31241" cy="273363"/>
              </a:xfrm>
            </p:grpSpPr>
            <p:sp>
              <p:nvSpPr>
                <p:cNvPr id="67" name="Freeform: Shape 148">
                  <a:extLst>
                    <a:ext uri="{FF2B5EF4-FFF2-40B4-BE49-F238E27FC236}">
                      <a16:creationId xmlns:a16="http://schemas.microsoft.com/office/drawing/2014/main" id="{5F6F3C99-5D00-C4E1-E50F-8542147F3908}"/>
                    </a:ext>
                  </a:extLst>
                </p:cNvPr>
                <p:cNvSpPr/>
                <p:nvPr/>
              </p:nvSpPr>
              <p:spPr>
                <a:xfrm>
                  <a:off x="8470354" y="3908557"/>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8" name="Freeform: Shape 149">
                  <a:extLst>
                    <a:ext uri="{FF2B5EF4-FFF2-40B4-BE49-F238E27FC236}">
                      <a16:creationId xmlns:a16="http://schemas.microsoft.com/office/drawing/2014/main" id="{BBDC8B27-E376-61E6-8122-1F54852E2EE9}"/>
                    </a:ext>
                  </a:extLst>
                </p:cNvPr>
                <p:cNvSpPr/>
                <p:nvPr/>
              </p:nvSpPr>
              <p:spPr>
                <a:xfrm>
                  <a:off x="8470354" y="3869505"/>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9" name="Freeform: Shape 150">
                  <a:extLst>
                    <a:ext uri="{FF2B5EF4-FFF2-40B4-BE49-F238E27FC236}">
                      <a16:creationId xmlns:a16="http://schemas.microsoft.com/office/drawing/2014/main" id="{A1C1F225-7568-0061-CDE7-09A880647384}"/>
                    </a:ext>
                  </a:extLst>
                </p:cNvPr>
                <p:cNvSpPr/>
                <p:nvPr/>
              </p:nvSpPr>
              <p:spPr>
                <a:xfrm>
                  <a:off x="8470354" y="3830453"/>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0" name="Freeform: Shape 151">
                  <a:extLst>
                    <a:ext uri="{FF2B5EF4-FFF2-40B4-BE49-F238E27FC236}">
                      <a16:creationId xmlns:a16="http://schemas.microsoft.com/office/drawing/2014/main" id="{1FF00BC4-C3C6-9A21-1C8B-DD8B6FF6B439}"/>
                    </a:ext>
                  </a:extLst>
                </p:cNvPr>
                <p:cNvSpPr/>
                <p:nvPr/>
              </p:nvSpPr>
              <p:spPr>
                <a:xfrm>
                  <a:off x="8470354" y="3791401"/>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1" name="Freeform: Shape 152">
                  <a:extLst>
                    <a:ext uri="{FF2B5EF4-FFF2-40B4-BE49-F238E27FC236}">
                      <a16:creationId xmlns:a16="http://schemas.microsoft.com/office/drawing/2014/main" id="{BFEF5E74-67F6-F0CB-57A0-7CEDBDB3E9BC}"/>
                    </a:ext>
                  </a:extLst>
                </p:cNvPr>
                <p:cNvSpPr/>
                <p:nvPr/>
              </p:nvSpPr>
              <p:spPr>
                <a:xfrm>
                  <a:off x="8470354" y="3752349"/>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2" name="Freeform: Shape 153">
                  <a:extLst>
                    <a:ext uri="{FF2B5EF4-FFF2-40B4-BE49-F238E27FC236}">
                      <a16:creationId xmlns:a16="http://schemas.microsoft.com/office/drawing/2014/main" id="{5CFE4932-5F73-435D-E247-9586F52A0500}"/>
                    </a:ext>
                  </a:extLst>
                </p:cNvPr>
                <p:cNvSpPr/>
                <p:nvPr/>
              </p:nvSpPr>
              <p:spPr>
                <a:xfrm>
                  <a:off x="8470354" y="3713297"/>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3" name="Freeform: Shape 154">
                  <a:extLst>
                    <a:ext uri="{FF2B5EF4-FFF2-40B4-BE49-F238E27FC236}">
                      <a16:creationId xmlns:a16="http://schemas.microsoft.com/office/drawing/2014/main" id="{F2E84B73-C432-768F-A06E-C83A0867CF31}"/>
                    </a:ext>
                  </a:extLst>
                </p:cNvPr>
                <p:cNvSpPr/>
                <p:nvPr/>
              </p:nvSpPr>
              <p:spPr>
                <a:xfrm>
                  <a:off x="8470354" y="3674245"/>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74" name="Freeform: Shape 155">
                  <a:extLst>
                    <a:ext uri="{FF2B5EF4-FFF2-40B4-BE49-F238E27FC236}">
                      <a16:creationId xmlns:a16="http://schemas.microsoft.com/office/drawing/2014/main" id="{9E54825A-46BD-0FAE-8020-005F03DB33B8}"/>
                    </a:ext>
                  </a:extLst>
                </p:cNvPr>
                <p:cNvSpPr/>
                <p:nvPr/>
              </p:nvSpPr>
              <p:spPr>
                <a:xfrm>
                  <a:off x="8470354" y="3635193"/>
                  <a:ext cx="31241" cy="7810"/>
                </a:xfrm>
                <a:custGeom>
                  <a:avLst/>
                  <a:gdLst>
                    <a:gd name="connsiteX0" fmla="*/ 0 w 31241"/>
                    <a:gd name="connsiteY0" fmla="*/ 0 h 7810"/>
                    <a:gd name="connsiteX1" fmla="*/ 31242 w 31241"/>
                    <a:gd name="connsiteY1" fmla="*/ 0 h 7810"/>
                  </a:gdLst>
                  <a:ahLst/>
                  <a:cxnLst>
                    <a:cxn ang="0">
                      <a:pos x="connsiteX0" y="connsiteY0"/>
                    </a:cxn>
                    <a:cxn ang="0">
                      <a:pos x="connsiteX1" y="connsiteY1"/>
                    </a:cxn>
                  </a:cxnLst>
                  <a:rect l="l" t="t" r="r" b="b"/>
                  <a:pathLst>
                    <a:path w="31241" h="7810">
                      <a:moveTo>
                        <a:pt x="0" y="0"/>
                      </a:moveTo>
                      <a:lnTo>
                        <a:pt x="31242" y="0"/>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grpSp>
      <p:grpSp>
        <p:nvGrpSpPr>
          <p:cNvPr id="99" name="Group 98">
            <a:extLst>
              <a:ext uri="{FF2B5EF4-FFF2-40B4-BE49-F238E27FC236}">
                <a16:creationId xmlns:a16="http://schemas.microsoft.com/office/drawing/2014/main" id="{D2ED2A1B-CEC1-1F19-BDDC-CD65FD698501}"/>
              </a:ext>
            </a:extLst>
          </p:cNvPr>
          <p:cNvGrpSpPr/>
          <p:nvPr/>
        </p:nvGrpSpPr>
        <p:grpSpPr>
          <a:xfrm>
            <a:off x="8981601" y="1576466"/>
            <a:ext cx="1352932" cy="1352932"/>
            <a:chOff x="8073373" y="2129881"/>
            <a:chExt cx="1352932" cy="1352932"/>
          </a:xfrm>
        </p:grpSpPr>
        <p:grpSp>
          <p:nvGrpSpPr>
            <p:cNvPr id="100" name="Graphic 226">
              <a:extLst>
                <a:ext uri="{FF2B5EF4-FFF2-40B4-BE49-F238E27FC236}">
                  <a16:creationId xmlns:a16="http://schemas.microsoft.com/office/drawing/2014/main" id="{D58F4DD1-44AA-640B-BA94-5D659E94FBC4}"/>
                </a:ext>
              </a:extLst>
            </p:cNvPr>
            <p:cNvGrpSpPr/>
            <p:nvPr/>
          </p:nvGrpSpPr>
          <p:grpSpPr>
            <a:xfrm>
              <a:off x="8119630" y="2176138"/>
              <a:ext cx="1260418" cy="1260418"/>
              <a:chOff x="6243642" y="1619250"/>
              <a:chExt cx="457200" cy="457200"/>
            </a:xfrm>
          </p:grpSpPr>
          <p:sp>
            <p:nvSpPr>
              <p:cNvPr id="102" name="Freeform: Shape 181">
                <a:extLst>
                  <a:ext uri="{FF2B5EF4-FFF2-40B4-BE49-F238E27FC236}">
                    <a16:creationId xmlns:a16="http://schemas.microsoft.com/office/drawing/2014/main" id="{95469270-8C82-EEED-863D-0449086A5ED7}"/>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3" name="Freeform: Shape 182">
                <a:extLst>
                  <a:ext uri="{FF2B5EF4-FFF2-40B4-BE49-F238E27FC236}">
                    <a16:creationId xmlns:a16="http://schemas.microsoft.com/office/drawing/2014/main" id="{85E0312C-0650-0350-8A9E-D1980AD6DEFD}"/>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4" name="Freeform: Shape 183">
                <a:extLst>
                  <a:ext uri="{FF2B5EF4-FFF2-40B4-BE49-F238E27FC236}">
                    <a16:creationId xmlns:a16="http://schemas.microsoft.com/office/drawing/2014/main" id="{0B81913E-14D2-9294-0E1C-6CFF0FD0D646}"/>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5" name="Freeform: Shape 185">
                <a:extLst>
                  <a:ext uri="{FF2B5EF4-FFF2-40B4-BE49-F238E27FC236}">
                    <a16:creationId xmlns:a16="http://schemas.microsoft.com/office/drawing/2014/main" id="{ACCC385A-14DD-28DA-B0E5-2DF8549FCA94}"/>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6" name="Freeform: Shape 186">
                <a:extLst>
                  <a:ext uri="{FF2B5EF4-FFF2-40B4-BE49-F238E27FC236}">
                    <a16:creationId xmlns:a16="http://schemas.microsoft.com/office/drawing/2014/main" id="{A77D86FD-C57D-7B21-2EB4-9ED4CB532708}"/>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7" name="Freeform: Shape 187">
                <a:extLst>
                  <a:ext uri="{FF2B5EF4-FFF2-40B4-BE49-F238E27FC236}">
                    <a16:creationId xmlns:a16="http://schemas.microsoft.com/office/drawing/2014/main" id="{7B701634-FFB1-21D6-0BED-DA30F4506A0F}"/>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8" name="Freeform: Shape 189">
                <a:extLst>
                  <a:ext uri="{FF2B5EF4-FFF2-40B4-BE49-F238E27FC236}">
                    <a16:creationId xmlns:a16="http://schemas.microsoft.com/office/drawing/2014/main" id="{5C9D3CCF-8DEF-BA0D-1E00-25A5B51516EE}"/>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9" name="Freeform: Shape 190">
                <a:extLst>
                  <a:ext uri="{FF2B5EF4-FFF2-40B4-BE49-F238E27FC236}">
                    <a16:creationId xmlns:a16="http://schemas.microsoft.com/office/drawing/2014/main" id="{A7D6630B-DF1A-AB41-A3A7-847CBDBB5C4C}"/>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0" name="Freeform: Shape 192">
                <a:extLst>
                  <a:ext uri="{FF2B5EF4-FFF2-40B4-BE49-F238E27FC236}">
                    <a16:creationId xmlns:a16="http://schemas.microsoft.com/office/drawing/2014/main" id="{73E987D4-1BFF-C981-B663-3B8AE6897428}"/>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1" name="Freeform: Shape 193">
                <a:extLst>
                  <a:ext uri="{FF2B5EF4-FFF2-40B4-BE49-F238E27FC236}">
                    <a16:creationId xmlns:a16="http://schemas.microsoft.com/office/drawing/2014/main" id="{FCB2CAAC-6A92-CFFB-A5DF-9A8DBF312DBF}"/>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2" name="Freeform: Shape 194">
                <a:extLst>
                  <a:ext uri="{FF2B5EF4-FFF2-40B4-BE49-F238E27FC236}">
                    <a16:creationId xmlns:a16="http://schemas.microsoft.com/office/drawing/2014/main" id="{43360728-C1B6-F6EB-7520-45E0BFFEA40C}"/>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3" name="Freeform: Shape 195">
                <a:extLst>
                  <a:ext uri="{FF2B5EF4-FFF2-40B4-BE49-F238E27FC236}">
                    <a16:creationId xmlns:a16="http://schemas.microsoft.com/office/drawing/2014/main" id="{3A5CD5F5-57F0-25A2-02C1-91C982029D50}"/>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4" name="Freeform: Shape 196">
                <a:extLst>
                  <a:ext uri="{FF2B5EF4-FFF2-40B4-BE49-F238E27FC236}">
                    <a16:creationId xmlns:a16="http://schemas.microsoft.com/office/drawing/2014/main" id="{0A88451A-2FCD-1C5D-5CB8-864D7F40B89F}"/>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5" name="Freeform: Shape 197">
                <a:extLst>
                  <a:ext uri="{FF2B5EF4-FFF2-40B4-BE49-F238E27FC236}">
                    <a16:creationId xmlns:a16="http://schemas.microsoft.com/office/drawing/2014/main" id="{1E3215B1-56FD-4781-B7B7-149AEE3DD796}"/>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6" name="Freeform: Shape 198">
                <a:extLst>
                  <a:ext uri="{FF2B5EF4-FFF2-40B4-BE49-F238E27FC236}">
                    <a16:creationId xmlns:a16="http://schemas.microsoft.com/office/drawing/2014/main" id="{E62B634F-EC1B-D793-1518-748FB623F53E}"/>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7" name="Freeform: Shape 199">
                <a:extLst>
                  <a:ext uri="{FF2B5EF4-FFF2-40B4-BE49-F238E27FC236}">
                    <a16:creationId xmlns:a16="http://schemas.microsoft.com/office/drawing/2014/main" id="{59152FA9-74E4-0518-F903-CEA74E7E1CBD}"/>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8" name="Freeform: Shape 200">
                <a:extLst>
                  <a:ext uri="{FF2B5EF4-FFF2-40B4-BE49-F238E27FC236}">
                    <a16:creationId xmlns:a16="http://schemas.microsoft.com/office/drawing/2014/main" id="{58DE4AB8-696E-8614-CAB3-67A014DA3778}"/>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9" name="Freeform: Shape 201">
                <a:extLst>
                  <a:ext uri="{FF2B5EF4-FFF2-40B4-BE49-F238E27FC236}">
                    <a16:creationId xmlns:a16="http://schemas.microsoft.com/office/drawing/2014/main" id="{5B8342B1-DF8A-74C0-AD62-2F3D0D2F55B0}"/>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0" name="Freeform: Shape 202">
                <a:extLst>
                  <a:ext uri="{FF2B5EF4-FFF2-40B4-BE49-F238E27FC236}">
                    <a16:creationId xmlns:a16="http://schemas.microsoft.com/office/drawing/2014/main" id="{BC674913-8F41-5189-A998-07AFDDCB8DC1}"/>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1" name="Freeform: Shape 204">
                <a:extLst>
                  <a:ext uri="{FF2B5EF4-FFF2-40B4-BE49-F238E27FC236}">
                    <a16:creationId xmlns:a16="http://schemas.microsoft.com/office/drawing/2014/main" id="{460346E2-6991-B51A-2995-B7FBCF0E1A98}"/>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2" name="Freeform: Shape 205">
                <a:extLst>
                  <a:ext uri="{FF2B5EF4-FFF2-40B4-BE49-F238E27FC236}">
                    <a16:creationId xmlns:a16="http://schemas.microsoft.com/office/drawing/2014/main" id="{1FB3D2DB-CDAB-49CB-17D4-C06498291F25}"/>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3" name="Freeform: Shape 206">
                <a:extLst>
                  <a:ext uri="{FF2B5EF4-FFF2-40B4-BE49-F238E27FC236}">
                    <a16:creationId xmlns:a16="http://schemas.microsoft.com/office/drawing/2014/main" id="{5CC1DBB4-9C05-3C27-D04E-CD6CB89D6060}"/>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4" name="Freeform: Shape 208">
                <a:extLst>
                  <a:ext uri="{FF2B5EF4-FFF2-40B4-BE49-F238E27FC236}">
                    <a16:creationId xmlns:a16="http://schemas.microsoft.com/office/drawing/2014/main" id="{287177CD-5DB1-7C88-C367-1270FFB117E7}"/>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5" name="Freeform: Shape 209">
                <a:extLst>
                  <a:ext uri="{FF2B5EF4-FFF2-40B4-BE49-F238E27FC236}">
                    <a16:creationId xmlns:a16="http://schemas.microsoft.com/office/drawing/2014/main" id="{1F985B69-B6E0-AAE1-413A-0CE91AF1209F}"/>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6" name="Freeform: Shape 211">
                <a:extLst>
                  <a:ext uri="{FF2B5EF4-FFF2-40B4-BE49-F238E27FC236}">
                    <a16:creationId xmlns:a16="http://schemas.microsoft.com/office/drawing/2014/main" id="{99DF9D72-027E-9006-ED8E-304566A45CE2}"/>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7" name="Freeform: Shape 212">
                <a:extLst>
                  <a:ext uri="{FF2B5EF4-FFF2-40B4-BE49-F238E27FC236}">
                    <a16:creationId xmlns:a16="http://schemas.microsoft.com/office/drawing/2014/main" id="{EB6D2132-BA9F-34E3-6FB3-A8B8A769A568}"/>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8" name="Freeform: Shape 213">
                <a:extLst>
                  <a:ext uri="{FF2B5EF4-FFF2-40B4-BE49-F238E27FC236}">
                    <a16:creationId xmlns:a16="http://schemas.microsoft.com/office/drawing/2014/main" id="{04BB2077-51A4-E5E9-F24D-9996AEE0A0C0}"/>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29" name="Freeform: Shape 214">
                <a:extLst>
                  <a:ext uri="{FF2B5EF4-FFF2-40B4-BE49-F238E27FC236}">
                    <a16:creationId xmlns:a16="http://schemas.microsoft.com/office/drawing/2014/main" id="{2DC0C5FD-8EAA-28B5-D251-985C20C23FDD}"/>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0" name="Freeform: Shape 215">
                <a:extLst>
                  <a:ext uri="{FF2B5EF4-FFF2-40B4-BE49-F238E27FC236}">
                    <a16:creationId xmlns:a16="http://schemas.microsoft.com/office/drawing/2014/main" id="{1C7A1378-3B7B-4907-98AA-B33178030198}"/>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1" name="Freeform: Shape 216">
                <a:extLst>
                  <a:ext uri="{FF2B5EF4-FFF2-40B4-BE49-F238E27FC236}">
                    <a16:creationId xmlns:a16="http://schemas.microsoft.com/office/drawing/2014/main" id="{2F47D044-040D-6868-360E-60BED3191DFD}"/>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2" name="Freeform: Shape 217">
                <a:extLst>
                  <a:ext uri="{FF2B5EF4-FFF2-40B4-BE49-F238E27FC236}">
                    <a16:creationId xmlns:a16="http://schemas.microsoft.com/office/drawing/2014/main" id="{B3340859-8141-4D04-9405-5D0CEB5FD0EE}"/>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3" name="Freeform: Shape 218">
                <a:extLst>
                  <a:ext uri="{FF2B5EF4-FFF2-40B4-BE49-F238E27FC236}">
                    <a16:creationId xmlns:a16="http://schemas.microsoft.com/office/drawing/2014/main" id="{181548B5-DA08-AF70-9108-5756DB8DC4AA}"/>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4" name="Freeform: Shape 219">
                <a:extLst>
                  <a:ext uri="{FF2B5EF4-FFF2-40B4-BE49-F238E27FC236}">
                    <a16:creationId xmlns:a16="http://schemas.microsoft.com/office/drawing/2014/main" id="{BB14F709-BB1F-C62A-7DB5-1F517A6B6C66}"/>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9050" cap="flat">
                <a:solidFill>
                  <a:srgbClr val="F1F2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5" name="Freeform: Shape 184">
                <a:extLst>
                  <a:ext uri="{FF2B5EF4-FFF2-40B4-BE49-F238E27FC236}">
                    <a16:creationId xmlns:a16="http://schemas.microsoft.com/office/drawing/2014/main" id="{98437DBF-0D96-7607-F346-6C57035F73B0}"/>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6" name="Freeform: Shape 188">
                <a:extLst>
                  <a:ext uri="{FF2B5EF4-FFF2-40B4-BE49-F238E27FC236}">
                    <a16:creationId xmlns:a16="http://schemas.microsoft.com/office/drawing/2014/main" id="{053D22A8-E793-BFC4-9CCA-AC226D7D7FA9}"/>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7" name="Freeform: Shape 191">
                <a:extLst>
                  <a:ext uri="{FF2B5EF4-FFF2-40B4-BE49-F238E27FC236}">
                    <a16:creationId xmlns:a16="http://schemas.microsoft.com/office/drawing/2014/main" id="{C9FB3EA6-25FD-ADC7-3EEF-41815631D5F3}"/>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8" name="Freeform: Shape 203">
                <a:extLst>
                  <a:ext uri="{FF2B5EF4-FFF2-40B4-BE49-F238E27FC236}">
                    <a16:creationId xmlns:a16="http://schemas.microsoft.com/office/drawing/2014/main" id="{F50A2946-CA98-95B4-DDE3-E63205C058BC}"/>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39" name="Freeform: Shape 207">
                <a:extLst>
                  <a:ext uri="{FF2B5EF4-FFF2-40B4-BE49-F238E27FC236}">
                    <a16:creationId xmlns:a16="http://schemas.microsoft.com/office/drawing/2014/main" id="{60BA4A17-297E-A598-C268-AA45F237463B}"/>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0" name="Freeform: Shape 210">
                <a:extLst>
                  <a:ext uri="{FF2B5EF4-FFF2-40B4-BE49-F238E27FC236}">
                    <a16:creationId xmlns:a16="http://schemas.microsoft.com/office/drawing/2014/main" id="{C0EF3F23-CC5B-2167-D559-3E648C1B79B4}"/>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sp>
          <p:nvSpPr>
            <p:cNvPr id="101" name="Oval 100">
              <a:extLst>
                <a:ext uri="{FF2B5EF4-FFF2-40B4-BE49-F238E27FC236}">
                  <a16:creationId xmlns:a16="http://schemas.microsoft.com/office/drawing/2014/main" id="{948F5200-5A41-7801-395E-1D1F5E0685C2}"/>
                </a:ext>
              </a:extLst>
            </p:cNvPr>
            <p:cNvSpPr/>
            <p:nvPr/>
          </p:nvSpPr>
          <p:spPr>
            <a:xfrm>
              <a:off x="8073373" y="2129881"/>
              <a:ext cx="1352932" cy="1352932"/>
            </a:xfrm>
            <a:prstGeom prst="ellipse">
              <a:avLst/>
            </a:prstGeom>
            <a:noFill/>
            <a:ln w="1905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141" name="Group 140">
            <a:extLst>
              <a:ext uri="{FF2B5EF4-FFF2-40B4-BE49-F238E27FC236}">
                <a16:creationId xmlns:a16="http://schemas.microsoft.com/office/drawing/2014/main" id="{5CD04B43-BD85-1FB9-635F-859189744397}"/>
              </a:ext>
            </a:extLst>
          </p:cNvPr>
          <p:cNvGrpSpPr/>
          <p:nvPr/>
        </p:nvGrpSpPr>
        <p:grpSpPr>
          <a:xfrm>
            <a:off x="9013737" y="4105762"/>
            <a:ext cx="1352932" cy="1352932"/>
            <a:chOff x="10264075" y="2121026"/>
            <a:chExt cx="1352932" cy="1352932"/>
          </a:xfrm>
        </p:grpSpPr>
        <p:grpSp>
          <p:nvGrpSpPr>
            <p:cNvPr id="142" name="Group 141">
              <a:extLst>
                <a:ext uri="{FF2B5EF4-FFF2-40B4-BE49-F238E27FC236}">
                  <a16:creationId xmlns:a16="http://schemas.microsoft.com/office/drawing/2014/main" id="{58959701-26AD-E0BA-7FA7-050FC020A8D2}"/>
                </a:ext>
              </a:extLst>
            </p:cNvPr>
            <p:cNvGrpSpPr/>
            <p:nvPr/>
          </p:nvGrpSpPr>
          <p:grpSpPr>
            <a:xfrm>
              <a:off x="10361278" y="2428711"/>
              <a:ext cx="1158527" cy="737562"/>
              <a:chOff x="10361277" y="2428723"/>
              <a:chExt cx="1158527" cy="737562"/>
            </a:xfrm>
          </p:grpSpPr>
          <p:sp>
            <p:nvSpPr>
              <p:cNvPr id="144" name="Freeform: Shape 222">
                <a:extLst>
                  <a:ext uri="{FF2B5EF4-FFF2-40B4-BE49-F238E27FC236}">
                    <a16:creationId xmlns:a16="http://schemas.microsoft.com/office/drawing/2014/main" id="{ACECA872-EE04-F092-919C-A9D07009F552}"/>
                  </a:ext>
                </a:extLst>
              </p:cNvPr>
              <p:cNvSpPr/>
              <p:nvPr/>
            </p:nvSpPr>
            <p:spPr>
              <a:xfrm>
                <a:off x="11326495" y="2530875"/>
                <a:ext cx="123557" cy="123508"/>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5" name="Freeform: Shape 223">
                <a:extLst>
                  <a:ext uri="{FF2B5EF4-FFF2-40B4-BE49-F238E27FC236}">
                    <a16:creationId xmlns:a16="http://schemas.microsoft.com/office/drawing/2014/main" id="{B523107C-BBB9-E385-F45A-4A40C56F72EE}"/>
                  </a:ext>
                </a:extLst>
              </p:cNvPr>
              <p:cNvSpPr/>
              <p:nvPr/>
            </p:nvSpPr>
            <p:spPr>
              <a:xfrm>
                <a:off x="11360832" y="2564301"/>
                <a:ext cx="56355" cy="56355"/>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6" name="Freeform: Shape 224">
                <a:extLst>
                  <a:ext uri="{FF2B5EF4-FFF2-40B4-BE49-F238E27FC236}">
                    <a16:creationId xmlns:a16="http://schemas.microsoft.com/office/drawing/2014/main" id="{C9189F7C-229E-DA87-9326-43C3A1ABAB53}"/>
                  </a:ext>
                </a:extLst>
              </p:cNvPr>
              <p:cNvSpPr/>
              <p:nvPr/>
            </p:nvSpPr>
            <p:spPr>
              <a:xfrm>
                <a:off x="11339812" y="2631135"/>
                <a:ext cx="179992" cy="168114"/>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7" name="Freeform: Shape 225">
                <a:extLst>
                  <a:ext uri="{FF2B5EF4-FFF2-40B4-BE49-F238E27FC236}">
                    <a16:creationId xmlns:a16="http://schemas.microsoft.com/office/drawing/2014/main" id="{DF77B306-D22A-707C-885C-8C2C3D20F11A}"/>
                  </a:ext>
                </a:extLst>
              </p:cNvPr>
              <p:cNvSpPr/>
              <p:nvPr/>
            </p:nvSpPr>
            <p:spPr>
              <a:xfrm>
                <a:off x="11013985" y="2643574"/>
                <a:ext cx="222934" cy="335104"/>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8" name="Freeform: Shape 226">
                <a:extLst>
                  <a:ext uri="{FF2B5EF4-FFF2-40B4-BE49-F238E27FC236}">
                    <a16:creationId xmlns:a16="http://schemas.microsoft.com/office/drawing/2014/main" id="{0FA8E8C7-CF6A-33BB-78BC-DF61F841EC48}"/>
                  </a:ext>
                </a:extLst>
              </p:cNvPr>
              <p:cNvSpPr/>
              <p:nvPr/>
            </p:nvSpPr>
            <p:spPr>
              <a:xfrm>
                <a:off x="11110552" y="2496967"/>
                <a:ext cx="208191" cy="125585"/>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49" name="Freeform: Shape 227">
                <a:extLst>
                  <a:ext uri="{FF2B5EF4-FFF2-40B4-BE49-F238E27FC236}">
                    <a16:creationId xmlns:a16="http://schemas.microsoft.com/office/drawing/2014/main" id="{9AA40E84-1863-F816-D294-4C28EA6770B3}"/>
                  </a:ext>
                </a:extLst>
              </p:cNvPr>
              <p:cNvSpPr/>
              <p:nvPr/>
            </p:nvSpPr>
            <p:spPr>
              <a:xfrm>
                <a:off x="10878552" y="2428723"/>
                <a:ext cx="251327" cy="251327"/>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0" name="Freeform: Shape 228">
                <a:extLst>
                  <a:ext uri="{FF2B5EF4-FFF2-40B4-BE49-F238E27FC236}">
                    <a16:creationId xmlns:a16="http://schemas.microsoft.com/office/drawing/2014/main" id="{E2502105-D494-C4BA-8AB2-B34231DEDACE}"/>
                  </a:ext>
                </a:extLst>
              </p:cNvPr>
              <p:cNvSpPr/>
              <p:nvPr/>
            </p:nvSpPr>
            <p:spPr>
              <a:xfrm>
                <a:off x="10925641" y="2475811"/>
                <a:ext cx="157150" cy="157150"/>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1" name="Freeform: Shape 229">
                <a:extLst>
                  <a:ext uri="{FF2B5EF4-FFF2-40B4-BE49-F238E27FC236}">
                    <a16:creationId xmlns:a16="http://schemas.microsoft.com/office/drawing/2014/main" id="{8C84F544-D272-C065-A9E5-3821B982D215}"/>
                  </a:ext>
                </a:extLst>
              </p:cNvPr>
              <p:cNvSpPr/>
              <p:nvPr/>
            </p:nvSpPr>
            <p:spPr>
              <a:xfrm>
                <a:off x="10361277" y="2956891"/>
                <a:ext cx="218646" cy="45261"/>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2" name="Freeform: Shape 230">
                <a:extLst>
                  <a:ext uri="{FF2B5EF4-FFF2-40B4-BE49-F238E27FC236}">
                    <a16:creationId xmlns:a16="http://schemas.microsoft.com/office/drawing/2014/main" id="{85B844A4-3F3D-B43F-7358-0C769B07D1EC}"/>
                  </a:ext>
                </a:extLst>
              </p:cNvPr>
              <p:cNvSpPr/>
              <p:nvPr/>
            </p:nvSpPr>
            <p:spPr>
              <a:xfrm>
                <a:off x="10486168" y="2617711"/>
                <a:ext cx="203044" cy="45191"/>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3" name="Freeform: Shape 231">
                <a:extLst>
                  <a:ext uri="{FF2B5EF4-FFF2-40B4-BE49-F238E27FC236}">
                    <a16:creationId xmlns:a16="http://schemas.microsoft.com/office/drawing/2014/main" id="{7816C2E4-BB13-CFF2-6B63-CB3656B11C19}"/>
                  </a:ext>
                </a:extLst>
              </p:cNvPr>
              <p:cNvSpPr/>
              <p:nvPr/>
            </p:nvSpPr>
            <p:spPr>
              <a:xfrm>
                <a:off x="10677897" y="2685532"/>
                <a:ext cx="180905" cy="67822"/>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4" name="Freeform: Shape 232">
                <a:extLst>
                  <a:ext uri="{FF2B5EF4-FFF2-40B4-BE49-F238E27FC236}">
                    <a16:creationId xmlns:a16="http://schemas.microsoft.com/office/drawing/2014/main" id="{B916F8C8-4DD4-F8F0-C5FB-389A58B65E9B}"/>
                  </a:ext>
                </a:extLst>
              </p:cNvPr>
              <p:cNvSpPr/>
              <p:nvPr/>
            </p:nvSpPr>
            <p:spPr>
              <a:xfrm>
                <a:off x="10700528" y="2798617"/>
                <a:ext cx="158275" cy="7028"/>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5" name="Freeform: Shape 233">
                <a:extLst>
                  <a:ext uri="{FF2B5EF4-FFF2-40B4-BE49-F238E27FC236}">
                    <a16:creationId xmlns:a16="http://schemas.microsoft.com/office/drawing/2014/main" id="{AC07E7A5-8CFB-3193-DED6-1045ABCEFA30}"/>
                  </a:ext>
                </a:extLst>
              </p:cNvPr>
              <p:cNvSpPr/>
              <p:nvPr/>
            </p:nvSpPr>
            <p:spPr>
              <a:xfrm>
                <a:off x="10610075" y="2843807"/>
                <a:ext cx="204941" cy="45262"/>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6" name="Freeform: Shape 234">
                <a:extLst>
                  <a:ext uri="{FF2B5EF4-FFF2-40B4-BE49-F238E27FC236}">
                    <a16:creationId xmlns:a16="http://schemas.microsoft.com/office/drawing/2014/main" id="{758CF119-0A7C-CCE2-B819-7ACAF5922C96}"/>
                  </a:ext>
                </a:extLst>
              </p:cNvPr>
              <p:cNvSpPr/>
              <p:nvPr/>
            </p:nvSpPr>
            <p:spPr>
              <a:xfrm>
                <a:off x="10587445" y="2753355"/>
                <a:ext cx="226097" cy="7028"/>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7" name="Freeform: Shape 235">
                <a:extLst>
                  <a:ext uri="{FF2B5EF4-FFF2-40B4-BE49-F238E27FC236}">
                    <a16:creationId xmlns:a16="http://schemas.microsoft.com/office/drawing/2014/main" id="{29997621-54F3-4C22-2BC8-D41929AF1BF8}"/>
                  </a:ext>
                </a:extLst>
              </p:cNvPr>
              <p:cNvSpPr/>
              <p:nvPr/>
            </p:nvSpPr>
            <p:spPr>
              <a:xfrm>
                <a:off x="10564814" y="2843807"/>
                <a:ext cx="135714" cy="7028"/>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8" name="Freeform: Shape 236">
                <a:extLst>
                  <a:ext uri="{FF2B5EF4-FFF2-40B4-BE49-F238E27FC236}">
                    <a16:creationId xmlns:a16="http://schemas.microsoft.com/office/drawing/2014/main" id="{AF6F6109-BEB3-A00E-566E-C9FD35303C2D}"/>
                  </a:ext>
                </a:extLst>
              </p:cNvPr>
              <p:cNvSpPr/>
              <p:nvPr/>
            </p:nvSpPr>
            <p:spPr>
              <a:xfrm>
                <a:off x="10632635" y="2798617"/>
                <a:ext cx="45262" cy="7028"/>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59" name="Freeform: Shape 237">
                <a:extLst>
                  <a:ext uri="{FF2B5EF4-FFF2-40B4-BE49-F238E27FC236}">
                    <a16:creationId xmlns:a16="http://schemas.microsoft.com/office/drawing/2014/main" id="{7BDDFA2D-2243-C796-9E6B-C5FB1756404D}"/>
                  </a:ext>
                </a:extLst>
              </p:cNvPr>
              <p:cNvSpPr/>
              <p:nvPr/>
            </p:nvSpPr>
            <p:spPr>
              <a:xfrm>
                <a:off x="10632635" y="2685532"/>
                <a:ext cx="22630" cy="7028"/>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0" name="Freeform: Shape 238">
                <a:extLst>
                  <a:ext uri="{FF2B5EF4-FFF2-40B4-BE49-F238E27FC236}">
                    <a16:creationId xmlns:a16="http://schemas.microsoft.com/office/drawing/2014/main" id="{6F50DF74-C34D-D162-2672-FA5103BAC2D8}"/>
                  </a:ext>
                </a:extLst>
              </p:cNvPr>
              <p:cNvSpPr/>
              <p:nvPr/>
            </p:nvSpPr>
            <p:spPr>
              <a:xfrm>
                <a:off x="10587445" y="2685532"/>
                <a:ext cx="22630" cy="7028"/>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1" name="Freeform: Shape 239">
                <a:extLst>
                  <a:ext uri="{FF2B5EF4-FFF2-40B4-BE49-F238E27FC236}">
                    <a16:creationId xmlns:a16="http://schemas.microsoft.com/office/drawing/2014/main" id="{C3DE1B3C-2356-C3B6-CD4F-0674BE8FB1CC}"/>
                  </a:ext>
                </a:extLst>
              </p:cNvPr>
              <p:cNvSpPr/>
              <p:nvPr/>
            </p:nvSpPr>
            <p:spPr>
              <a:xfrm>
                <a:off x="10689213" y="2945575"/>
                <a:ext cx="7028" cy="31205"/>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2" name="Freeform: Shape 240">
                <a:extLst>
                  <a:ext uri="{FF2B5EF4-FFF2-40B4-BE49-F238E27FC236}">
                    <a16:creationId xmlns:a16="http://schemas.microsoft.com/office/drawing/2014/main" id="{03A65191-4D6A-89D6-2834-8954DD394EC0}"/>
                  </a:ext>
                </a:extLst>
              </p:cNvPr>
              <p:cNvSpPr/>
              <p:nvPr/>
            </p:nvSpPr>
            <p:spPr>
              <a:xfrm>
                <a:off x="10643951" y="2945575"/>
                <a:ext cx="7028" cy="33383"/>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3" name="Freeform: Shape 241">
                <a:extLst>
                  <a:ext uri="{FF2B5EF4-FFF2-40B4-BE49-F238E27FC236}">
                    <a16:creationId xmlns:a16="http://schemas.microsoft.com/office/drawing/2014/main" id="{0CCE7755-CF4F-4BD6-3B9E-4D6EC290367E}"/>
                  </a:ext>
                </a:extLst>
              </p:cNvPr>
              <p:cNvSpPr/>
              <p:nvPr/>
            </p:nvSpPr>
            <p:spPr>
              <a:xfrm>
                <a:off x="10598760" y="2945575"/>
                <a:ext cx="7028" cy="46737"/>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4" name="Freeform: Shape 242">
                <a:extLst>
                  <a:ext uri="{FF2B5EF4-FFF2-40B4-BE49-F238E27FC236}">
                    <a16:creationId xmlns:a16="http://schemas.microsoft.com/office/drawing/2014/main" id="{6695FB0E-E12C-8D5D-0DE7-6AEDF53B0BA6}"/>
                  </a:ext>
                </a:extLst>
              </p:cNvPr>
              <p:cNvSpPr/>
              <p:nvPr/>
            </p:nvSpPr>
            <p:spPr>
              <a:xfrm>
                <a:off x="10553498" y="2945575"/>
                <a:ext cx="7028" cy="56577"/>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5" name="Freeform: Shape 243">
                <a:extLst>
                  <a:ext uri="{FF2B5EF4-FFF2-40B4-BE49-F238E27FC236}">
                    <a16:creationId xmlns:a16="http://schemas.microsoft.com/office/drawing/2014/main" id="{2D6DD955-AFFB-9E52-A0F0-D0CD3DBDA69B}"/>
                  </a:ext>
                </a:extLst>
              </p:cNvPr>
              <p:cNvSpPr/>
              <p:nvPr/>
            </p:nvSpPr>
            <p:spPr>
              <a:xfrm>
                <a:off x="10508307" y="2945575"/>
                <a:ext cx="7028" cy="56577"/>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6" name="Freeform: Shape 244">
                <a:extLst>
                  <a:ext uri="{FF2B5EF4-FFF2-40B4-BE49-F238E27FC236}">
                    <a16:creationId xmlns:a16="http://schemas.microsoft.com/office/drawing/2014/main" id="{6FBE0270-1E61-F701-1F1C-08C0015F183C}"/>
                  </a:ext>
                </a:extLst>
              </p:cNvPr>
              <p:cNvSpPr/>
              <p:nvPr/>
            </p:nvSpPr>
            <p:spPr>
              <a:xfrm>
                <a:off x="10417995" y="2798617"/>
                <a:ext cx="169449" cy="7028"/>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7" name="Freeform: Shape 245">
                <a:extLst>
                  <a:ext uri="{FF2B5EF4-FFF2-40B4-BE49-F238E27FC236}">
                    <a16:creationId xmlns:a16="http://schemas.microsoft.com/office/drawing/2014/main" id="{42FAB37E-5B42-F162-67BF-79CA5F6AD7F6}"/>
                  </a:ext>
                </a:extLst>
              </p:cNvPr>
              <p:cNvSpPr/>
              <p:nvPr/>
            </p:nvSpPr>
            <p:spPr>
              <a:xfrm>
                <a:off x="10463045" y="2843807"/>
                <a:ext cx="22630" cy="7028"/>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8" name="Freeform: Shape 246">
                <a:extLst>
                  <a:ext uri="{FF2B5EF4-FFF2-40B4-BE49-F238E27FC236}">
                    <a16:creationId xmlns:a16="http://schemas.microsoft.com/office/drawing/2014/main" id="{B14E44EB-BA6C-F939-C9F4-9B85C3650B16}"/>
                  </a:ext>
                </a:extLst>
              </p:cNvPr>
              <p:cNvSpPr/>
              <p:nvPr/>
            </p:nvSpPr>
            <p:spPr>
              <a:xfrm>
                <a:off x="10689212" y="2595079"/>
                <a:ext cx="90452" cy="56507"/>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69" name="Freeform: Shape 247">
                <a:extLst>
                  <a:ext uri="{FF2B5EF4-FFF2-40B4-BE49-F238E27FC236}">
                    <a16:creationId xmlns:a16="http://schemas.microsoft.com/office/drawing/2014/main" id="{0BC26C22-1B53-C55C-A765-5AC2B4DFC119}"/>
                  </a:ext>
                </a:extLst>
              </p:cNvPr>
              <p:cNvSpPr/>
              <p:nvPr/>
            </p:nvSpPr>
            <p:spPr>
              <a:xfrm>
                <a:off x="10779665" y="2583764"/>
                <a:ext cx="7028" cy="67822"/>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0" name="Freeform: Shape 248">
                <a:extLst>
                  <a:ext uri="{FF2B5EF4-FFF2-40B4-BE49-F238E27FC236}">
                    <a16:creationId xmlns:a16="http://schemas.microsoft.com/office/drawing/2014/main" id="{931788AC-0E9E-D8A6-5382-9E64B8344FA8}"/>
                  </a:ext>
                </a:extLst>
              </p:cNvPr>
              <p:cNvSpPr/>
              <p:nvPr/>
            </p:nvSpPr>
            <p:spPr>
              <a:xfrm>
                <a:off x="10734404" y="2595080"/>
                <a:ext cx="7028" cy="56506"/>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1" name="Freeform: Shape 249">
                <a:extLst>
                  <a:ext uri="{FF2B5EF4-FFF2-40B4-BE49-F238E27FC236}">
                    <a16:creationId xmlns:a16="http://schemas.microsoft.com/office/drawing/2014/main" id="{89677E56-5172-BB7D-147E-9EA0812F8939}"/>
                  </a:ext>
                </a:extLst>
              </p:cNvPr>
              <p:cNvSpPr/>
              <p:nvPr/>
            </p:nvSpPr>
            <p:spPr>
              <a:xfrm>
                <a:off x="10768350" y="2549819"/>
                <a:ext cx="22630" cy="7028"/>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2" name="Freeform: Shape 250">
                <a:extLst>
                  <a:ext uri="{FF2B5EF4-FFF2-40B4-BE49-F238E27FC236}">
                    <a16:creationId xmlns:a16="http://schemas.microsoft.com/office/drawing/2014/main" id="{3D217AEA-36E6-95B8-0ACF-3FC8BD9604B5}"/>
                  </a:ext>
                </a:extLst>
              </p:cNvPr>
              <p:cNvSpPr/>
              <p:nvPr/>
            </p:nvSpPr>
            <p:spPr>
              <a:xfrm>
                <a:off x="10723088" y="2549819"/>
                <a:ext cx="22630" cy="7028"/>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3" name="Freeform: Shape 251">
                <a:extLst>
                  <a:ext uri="{FF2B5EF4-FFF2-40B4-BE49-F238E27FC236}">
                    <a16:creationId xmlns:a16="http://schemas.microsoft.com/office/drawing/2014/main" id="{9CC776E8-AF3F-7636-AADE-06D9CAE642ED}"/>
                  </a:ext>
                </a:extLst>
              </p:cNvPr>
              <p:cNvSpPr/>
              <p:nvPr/>
            </p:nvSpPr>
            <p:spPr>
              <a:xfrm>
                <a:off x="10593159" y="2723457"/>
                <a:ext cx="442966" cy="442828"/>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9050" cap="flat">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4" name="Freeform: Shape 252">
                <a:extLst>
                  <a:ext uri="{FF2B5EF4-FFF2-40B4-BE49-F238E27FC236}">
                    <a16:creationId xmlns:a16="http://schemas.microsoft.com/office/drawing/2014/main" id="{3E377BBA-0259-538F-F0C6-10001F5C7025}"/>
                  </a:ext>
                </a:extLst>
              </p:cNvPr>
              <p:cNvSpPr/>
              <p:nvPr/>
            </p:nvSpPr>
            <p:spPr>
              <a:xfrm>
                <a:off x="10975190" y="2989318"/>
                <a:ext cx="342343" cy="167735"/>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9050" cap="flat">
                <a:solidFill>
                  <a:srgbClr val="EFF5E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80" b="0" i="0" u="none" strike="noStrike" kern="1200" cap="none" spc="0" normalizeH="0" baseline="0" noProof="0" dirty="0">
                  <a:ln>
                    <a:noFill/>
                  </a:ln>
                  <a:solidFill>
                    <a:srgbClr val="FFFFFF"/>
                  </a:solidFill>
                  <a:effectLst/>
                  <a:uLnTx/>
                  <a:uFillTx/>
                  <a:latin typeface="Amazon Ember Display"/>
                  <a:ea typeface="+mn-ea"/>
                  <a:cs typeface="+mn-cs"/>
                </a:endParaRPr>
              </a:p>
            </p:txBody>
          </p:sp>
        </p:grpSp>
        <p:sp>
          <p:nvSpPr>
            <p:cNvPr id="143" name="Oval 142">
              <a:extLst>
                <a:ext uri="{FF2B5EF4-FFF2-40B4-BE49-F238E27FC236}">
                  <a16:creationId xmlns:a16="http://schemas.microsoft.com/office/drawing/2014/main" id="{465D3FC2-850C-D35C-5561-02C8361D44B3}"/>
                </a:ext>
              </a:extLst>
            </p:cNvPr>
            <p:cNvSpPr/>
            <p:nvPr/>
          </p:nvSpPr>
          <p:spPr>
            <a:xfrm>
              <a:off x="10264075" y="2121026"/>
              <a:ext cx="1352932" cy="1352932"/>
            </a:xfrm>
            <a:prstGeom prst="ellipse">
              <a:avLst/>
            </a:prstGeom>
            <a:noFill/>
            <a:ln w="19050" cap="flat">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FFFFFF"/>
                </a:solidFill>
                <a:effectLst/>
                <a:uLnTx/>
                <a:uFillTx/>
                <a:latin typeface="Amazon Ember Display"/>
                <a:ea typeface="+mn-ea"/>
                <a:cs typeface="+mn-cs"/>
              </a:endParaRPr>
            </a:p>
          </p:txBody>
        </p:sp>
      </p:grpSp>
      <p:sp>
        <p:nvSpPr>
          <p:cNvPr id="175" name="Oval 174">
            <a:extLst>
              <a:ext uri="{FF2B5EF4-FFF2-40B4-BE49-F238E27FC236}">
                <a16:creationId xmlns:a16="http://schemas.microsoft.com/office/drawing/2014/main" id="{B8155390-61ED-5541-6334-4BEE8CDBFCAA}"/>
              </a:ext>
            </a:extLst>
          </p:cNvPr>
          <p:cNvSpPr/>
          <p:nvPr/>
        </p:nvSpPr>
        <p:spPr>
          <a:xfrm>
            <a:off x="1271115" y="1595477"/>
            <a:ext cx="1352932" cy="1352932"/>
          </a:xfrm>
          <a:prstGeom prst="ellipse">
            <a:avLst/>
          </a:prstGeom>
          <a:noFill/>
          <a:ln w="19050">
            <a:solidFill>
              <a:srgbClr val="FFC000"/>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176" name="Graphic 224">
            <a:extLst>
              <a:ext uri="{FF2B5EF4-FFF2-40B4-BE49-F238E27FC236}">
                <a16:creationId xmlns:a16="http://schemas.microsoft.com/office/drawing/2014/main" id="{CF4C7B25-BB5D-633C-48B1-66E97D0A56B6}"/>
              </a:ext>
            </a:extLst>
          </p:cNvPr>
          <p:cNvGrpSpPr/>
          <p:nvPr/>
        </p:nvGrpSpPr>
        <p:grpSpPr>
          <a:xfrm>
            <a:off x="1228369" y="1548212"/>
            <a:ext cx="1410745" cy="1364532"/>
            <a:chOff x="1004037" y="322847"/>
            <a:chExt cx="643689" cy="643689"/>
          </a:xfrm>
        </p:grpSpPr>
        <p:sp>
          <p:nvSpPr>
            <p:cNvPr id="177" name="Freeform: Shape 122">
              <a:extLst>
                <a:ext uri="{FF2B5EF4-FFF2-40B4-BE49-F238E27FC236}">
                  <a16:creationId xmlns:a16="http://schemas.microsoft.com/office/drawing/2014/main" id="{9EBFB5D6-E47B-57F5-D59D-BA99043D3846}"/>
                </a:ext>
              </a:extLst>
            </p:cNvPr>
            <p:cNvSpPr/>
            <p:nvPr/>
          </p:nvSpPr>
          <p:spPr>
            <a:xfrm>
              <a:off x="1247995" y="449277"/>
              <a:ext cx="170578" cy="325063"/>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8" name="Freeform: Shape 123">
              <a:extLst>
                <a:ext uri="{FF2B5EF4-FFF2-40B4-BE49-F238E27FC236}">
                  <a16:creationId xmlns:a16="http://schemas.microsoft.com/office/drawing/2014/main" id="{B94569C4-24A0-3999-E62A-F701DD8632B3}"/>
                </a:ext>
              </a:extLst>
            </p:cNvPr>
            <p:cNvSpPr/>
            <p:nvPr/>
          </p:nvSpPr>
          <p:spPr>
            <a:xfrm>
              <a:off x="1234156" y="706486"/>
              <a:ext cx="141612" cy="131956"/>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79" name="Freeform: Shape 124">
              <a:extLst>
                <a:ext uri="{FF2B5EF4-FFF2-40B4-BE49-F238E27FC236}">
                  <a16:creationId xmlns:a16="http://schemas.microsoft.com/office/drawing/2014/main" id="{A4FFE246-45FC-BC02-64EB-95B3EA76BBB1}"/>
                </a:ext>
              </a:extLst>
            </p:cNvPr>
            <p:cNvSpPr/>
            <p:nvPr/>
          </p:nvSpPr>
          <p:spPr>
            <a:xfrm>
              <a:off x="1228844" y="559725"/>
              <a:ext cx="16092" cy="11586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0" name="Freeform: Shape 125">
              <a:extLst>
                <a:ext uri="{FF2B5EF4-FFF2-40B4-BE49-F238E27FC236}">
                  <a16:creationId xmlns:a16="http://schemas.microsoft.com/office/drawing/2014/main" id="{EB50A9D1-BD93-1682-0A85-D6EE37C13DB3}"/>
                </a:ext>
              </a:extLst>
            </p:cNvPr>
            <p:cNvSpPr/>
            <p:nvPr/>
          </p:nvSpPr>
          <p:spPr>
            <a:xfrm>
              <a:off x="1182017" y="511448"/>
              <a:ext cx="51495" cy="35403"/>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1" name="Freeform: Shape 126">
              <a:extLst>
                <a:ext uri="{FF2B5EF4-FFF2-40B4-BE49-F238E27FC236}">
                  <a16:creationId xmlns:a16="http://schemas.microsoft.com/office/drawing/2014/main" id="{2840330F-BD05-0EF4-DC73-508611C3432D}"/>
                </a:ext>
              </a:extLst>
            </p:cNvPr>
            <p:cNvSpPr/>
            <p:nvPr/>
          </p:nvSpPr>
          <p:spPr>
            <a:xfrm>
              <a:off x="1261834" y="539126"/>
              <a:ext cx="164141" cy="19311"/>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2" name="Freeform: Shape 127">
              <a:extLst>
                <a:ext uri="{FF2B5EF4-FFF2-40B4-BE49-F238E27FC236}">
                  <a16:creationId xmlns:a16="http://schemas.microsoft.com/office/drawing/2014/main" id="{A1A0F02F-1296-03A2-101D-FA8063ECD225}"/>
                </a:ext>
              </a:extLst>
            </p:cNvPr>
            <p:cNvSpPr/>
            <p:nvPr/>
          </p:nvSpPr>
          <p:spPr>
            <a:xfrm>
              <a:off x="1453332" y="514023"/>
              <a:ext cx="19311" cy="19311"/>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3" name="Freeform: Shape 128">
              <a:extLst>
                <a:ext uri="{FF2B5EF4-FFF2-40B4-BE49-F238E27FC236}">
                  <a16:creationId xmlns:a16="http://schemas.microsoft.com/office/drawing/2014/main" id="{178A7EB1-E06E-E5AC-FE66-23272C64993F}"/>
                </a:ext>
              </a:extLst>
            </p:cNvPr>
            <p:cNvSpPr/>
            <p:nvPr/>
          </p:nvSpPr>
          <p:spPr>
            <a:xfrm>
              <a:off x="1370940" y="639542"/>
              <a:ext cx="93335" cy="9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4" name="Freeform: Shape 129">
              <a:extLst>
                <a:ext uri="{FF2B5EF4-FFF2-40B4-BE49-F238E27FC236}">
                  <a16:creationId xmlns:a16="http://schemas.microsoft.com/office/drawing/2014/main" id="{D4541E6D-D70C-25E2-FD50-3B00EA752679}"/>
                </a:ext>
              </a:extLst>
            </p:cNvPr>
            <p:cNvSpPr/>
            <p:nvPr/>
          </p:nvSpPr>
          <p:spPr>
            <a:xfrm>
              <a:off x="1186845" y="640186"/>
              <a:ext cx="151267" cy="9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5" name="Freeform: Shape 130">
              <a:extLst>
                <a:ext uri="{FF2B5EF4-FFF2-40B4-BE49-F238E27FC236}">
                  <a16:creationId xmlns:a16="http://schemas.microsoft.com/office/drawing/2014/main" id="{4A49FCD8-ACF1-B09E-9CE3-AD213E28A772}"/>
                </a:ext>
              </a:extLst>
            </p:cNvPr>
            <p:cNvSpPr/>
            <p:nvPr/>
          </p:nvSpPr>
          <p:spPr>
            <a:xfrm>
              <a:off x="1201971" y="733842"/>
              <a:ext cx="244602" cy="25748"/>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6" name="Freeform: Shape 131">
              <a:extLst>
                <a:ext uri="{FF2B5EF4-FFF2-40B4-BE49-F238E27FC236}">
                  <a16:creationId xmlns:a16="http://schemas.microsoft.com/office/drawing/2014/main" id="{A1764D2D-8F39-171F-A43A-0C6BB6B4E0D6}"/>
                </a:ext>
              </a:extLst>
            </p:cNvPr>
            <p:cNvSpPr/>
            <p:nvPr/>
          </p:nvSpPr>
          <p:spPr>
            <a:xfrm>
              <a:off x="1192960" y="777291"/>
              <a:ext cx="267131" cy="61150"/>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7" name="Freeform: Shape 132">
              <a:extLst>
                <a:ext uri="{FF2B5EF4-FFF2-40B4-BE49-F238E27FC236}">
                  <a16:creationId xmlns:a16="http://schemas.microsoft.com/office/drawing/2014/main" id="{E7F4B7D6-43C5-C85F-BF99-FB305CB7CF0B}"/>
                </a:ext>
              </a:extLst>
            </p:cNvPr>
            <p:cNvSpPr/>
            <p:nvPr/>
          </p:nvSpPr>
          <p:spPr>
            <a:xfrm>
              <a:off x="1168821" y="449296"/>
              <a:ext cx="318626" cy="86898"/>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8" name="Freeform: Shape 133">
              <a:extLst>
                <a:ext uri="{FF2B5EF4-FFF2-40B4-BE49-F238E27FC236}">
                  <a16:creationId xmlns:a16="http://schemas.microsoft.com/office/drawing/2014/main" id="{B3F83F5D-66A2-884A-27E2-3C3F7362EF91}"/>
                </a:ext>
              </a:extLst>
            </p:cNvPr>
            <p:cNvSpPr/>
            <p:nvPr/>
          </p:nvSpPr>
          <p:spPr>
            <a:xfrm>
              <a:off x="1224822" y="524322"/>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89" name="Freeform: Shape 134">
              <a:extLst>
                <a:ext uri="{FF2B5EF4-FFF2-40B4-BE49-F238E27FC236}">
                  <a16:creationId xmlns:a16="http://schemas.microsoft.com/office/drawing/2014/main" id="{553268AD-1F1E-7C13-48AE-8B42865FA6D4}"/>
                </a:ext>
              </a:extLst>
            </p:cNvPr>
            <p:cNvSpPr/>
            <p:nvPr/>
          </p:nvSpPr>
          <p:spPr>
            <a:xfrm>
              <a:off x="1214201" y="671083"/>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0" name="Freeform: Shape 135">
              <a:extLst>
                <a:ext uri="{FF2B5EF4-FFF2-40B4-BE49-F238E27FC236}">
                  <a16:creationId xmlns:a16="http://schemas.microsoft.com/office/drawing/2014/main" id="{3F3F0AED-E4EF-ACE8-092A-9D4F2E80E489}"/>
                </a:ext>
              </a:extLst>
            </p:cNvPr>
            <p:cNvSpPr/>
            <p:nvPr/>
          </p:nvSpPr>
          <p:spPr>
            <a:xfrm>
              <a:off x="1360963" y="766027"/>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1" name="Freeform: Shape 136">
              <a:extLst>
                <a:ext uri="{FF2B5EF4-FFF2-40B4-BE49-F238E27FC236}">
                  <a16:creationId xmlns:a16="http://schemas.microsoft.com/office/drawing/2014/main" id="{8BFDE642-1432-3DF5-67BF-28C725987970}"/>
                </a:ext>
              </a:extLst>
            </p:cNvPr>
            <p:cNvSpPr/>
            <p:nvPr/>
          </p:nvSpPr>
          <p:spPr>
            <a:xfrm>
              <a:off x="1417929" y="517241"/>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2" name="Freeform: Shape 137">
              <a:extLst>
                <a:ext uri="{FF2B5EF4-FFF2-40B4-BE49-F238E27FC236}">
                  <a16:creationId xmlns:a16="http://schemas.microsoft.com/office/drawing/2014/main" id="{56F47838-3C14-20FF-403E-49D5E5AEEF03}"/>
                </a:ext>
              </a:extLst>
            </p:cNvPr>
            <p:cNvSpPr/>
            <p:nvPr/>
          </p:nvSpPr>
          <p:spPr>
            <a:xfrm>
              <a:off x="1332962" y="62280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3" name="Freeform: Shape 138">
              <a:extLst>
                <a:ext uri="{FF2B5EF4-FFF2-40B4-BE49-F238E27FC236}">
                  <a16:creationId xmlns:a16="http://schemas.microsoft.com/office/drawing/2014/main" id="{EC1BF075-A164-479E-EDA6-266A90CFA6B8}"/>
                </a:ext>
              </a:extLst>
            </p:cNvPr>
            <p:cNvSpPr/>
            <p:nvPr/>
          </p:nvSpPr>
          <p:spPr>
            <a:xfrm>
              <a:off x="1064866"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4" name="Freeform: Shape 139">
              <a:extLst>
                <a:ext uri="{FF2B5EF4-FFF2-40B4-BE49-F238E27FC236}">
                  <a16:creationId xmlns:a16="http://schemas.microsoft.com/office/drawing/2014/main" id="{D489A249-0008-FF79-A822-DB181BCE0027}"/>
                </a:ext>
              </a:extLst>
            </p:cNvPr>
            <p:cNvSpPr/>
            <p:nvPr/>
          </p:nvSpPr>
          <p:spPr>
            <a:xfrm>
              <a:off x="1074843" y="593518"/>
              <a:ext cx="90116" cy="64369"/>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5" name="Freeform: Shape 140">
              <a:extLst>
                <a:ext uri="{FF2B5EF4-FFF2-40B4-BE49-F238E27FC236}">
                  <a16:creationId xmlns:a16="http://schemas.microsoft.com/office/drawing/2014/main" id="{02C8E6EF-79DF-02A8-A9E9-849725460B3D}"/>
                </a:ext>
              </a:extLst>
            </p:cNvPr>
            <p:cNvSpPr/>
            <p:nvPr/>
          </p:nvSpPr>
          <p:spPr>
            <a:xfrm>
              <a:off x="1084498"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6" name="Freeform: Shape 141">
              <a:extLst>
                <a:ext uri="{FF2B5EF4-FFF2-40B4-BE49-F238E27FC236}">
                  <a16:creationId xmlns:a16="http://schemas.microsoft.com/office/drawing/2014/main" id="{38A650F7-69EA-D225-5CF6-7C1AD5CDAC55}"/>
                </a:ext>
              </a:extLst>
            </p:cNvPr>
            <p:cNvSpPr/>
            <p:nvPr/>
          </p:nvSpPr>
          <p:spPr>
            <a:xfrm>
              <a:off x="1474252" y="667221"/>
              <a:ext cx="112646" cy="112646"/>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7" name="Freeform: Shape 142">
              <a:extLst>
                <a:ext uri="{FF2B5EF4-FFF2-40B4-BE49-F238E27FC236}">
                  <a16:creationId xmlns:a16="http://schemas.microsoft.com/office/drawing/2014/main" id="{76B987AA-0B4D-BC67-FB34-12D10B71C1EF}"/>
                </a:ext>
              </a:extLst>
            </p:cNvPr>
            <p:cNvSpPr/>
            <p:nvPr/>
          </p:nvSpPr>
          <p:spPr>
            <a:xfrm>
              <a:off x="1484229" y="593518"/>
              <a:ext cx="90116" cy="64369"/>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98" name="Freeform: Shape 143">
              <a:extLst>
                <a:ext uri="{FF2B5EF4-FFF2-40B4-BE49-F238E27FC236}">
                  <a16:creationId xmlns:a16="http://schemas.microsoft.com/office/drawing/2014/main" id="{C0D044A0-C1AC-9F44-3DFC-4DC70E728762}"/>
                </a:ext>
              </a:extLst>
            </p:cNvPr>
            <p:cNvSpPr/>
            <p:nvPr/>
          </p:nvSpPr>
          <p:spPr>
            <a:xfrm>
              <a:off x="1493884" y="537517"/>
              <a:ext cx="70806" cy="41840"/>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Display"/>
                <a:ea typeface="+mn-ea"/>
                <a:cs typeface="+mn-cs"/>
              </a:endParaRPr>
            </a:p>
          </p:txBody>
        </p:sp>
      </p:grpSp>
      <p:sp>
        <p:nvSpPr>
          <p:cNvPr id="199" name="TextBox 198">
            <a:extLst>
              <a:ext uri="{FF2B5EF4-FFF2-40B4-BE49-F238E27FC236}">
                <a16:creationId xmlns:a16="http://schemas.microsoft.com/office/drawing/2014/main" id="{E11413BC-25D5-2B8C-47E7-BF841557F4EB}"/>
              </a:ext>
            </a:extLst>
          </p:cNvPr>
          <p:cNvSpPr txBox="1"/>
          <p:nvPr/>
        </p:nvSpPr>
        <p:spPr>
          <a:xfrm>
            <a:off x="1042648" y="3185708"/>
            <a:ext cx="1809871" cy="64135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selection </a:t>
            </a:r>
            <a:b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endPar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47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nodeType="with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fade">
                                      <p:cBhvr>
                                        <p:cTn id="34" dur="500"/>
                                        <p:tgtEl>
                                          <p:spTgt spid="1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5"/>
                                        </p:tgtEl>
                                        <p:attrNameLst>
                                          <p:attrName>style.visibility</p:attrName>
                                        </p:attrNameLst>
                                      </p:cBhvr>
                                      <p:to>
                                        <p:strVal val="visible"/>
                                      </p:to>
                                    </p:set>
                                    <p:animEffect transition="in" filter="fade">
                                      <p:cBhvr>
                                        <p:cTn id="37" dur="500"/>
                                        <p:tgtEl>
                                          <p:spTgt spid="175"/>
                                        </p:tgtEl>
                                      </p:cBhvr>
                                    </p:animEffect>
                                  </p:childTnLst>
                                </p:cTn>
                              </p:par>
                              <p:par>
                                <p:cTn id="38" presetID="10" presetClass="entr" presetSubtype="0" fill="hold" nodeType="withEffect">
                                  <p:stCondLst>
                                    <p:cond delay="0"/>
                                  </p:stCondLst>
                                  <p:childTnLst>
                                    <p:set>
                                      <p:cBhvr>
                                        <p:cTn id="39" dur="1" fill="hold">
                                          <p:stCondLst>
                                            <p:cond delay="0"/>
                                          </p:stCondLst>
                                        </p:cTn>
                                        <p:tgtEl>
                                          <p:spTgt spid="176"/>
                                        </p:tgtEl>
                                        <p:attrNameLst>
                                          <p:attrName>style.visibility</p:attrName>
                                        </p:attrNameLst>
                                      </p:cBhvr>
                                      <p:to>
                                        <p:strVal val="visible"/>
                                      </p:to>
                                    </p:set>
                                    <p:animEffect transition="in" filter="fade">
                                      <p:cBhvr>
                                        <p:cTn id="40" dur="500"/>
                                        <p:tgtEl>
                                          <p:spTgt spid="1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animEffect transition="in" filter="fade">
                                      <p:cBhvr>
                                        <p:cTn id="43"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75" grpId="0" animBg="1"/>
      <p:bldP spid="19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B476E50-8A75-C048-997F-45E88B0FF4AA}"/>
              </a:ext>
            </a:extLst>
          </p:cNvPr>
          <p:cNvSpPr/>
          <p:nvPr/>
        </p:nvSpPr>
        <p:spPr>
          <a:xfrm>
            <a:off x="0" y="-6157"/>
            <a:ext cx="4750072" cy="6866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82" name="Content Placeholder 2">
            <a:extLst>
              <a:ext uri="{FF2B5EF4-FFF2-40B4-BE49-F238E27FC236}">
                <a16:creationId xmlns:a16="http://schemas.microsoft.com/office/drawing/2014/main" id="{1E54B9C9-8F6B-A949-8D30-6388DCD5750D}"/>
              </a:ext>
            </a:extLst>
          </p:cNvPr>
          <p:cNvSpPr txBox="1">
            <a:spLocks/>
          </p:cNvSpPr>
          <p:nvPr/>
        </p:nvSpPr>
        <p:spPr>
          <a:xfrm>
            <a:off x="5136931" y="914400"/>
            <a:ext cx="6343134" cy="4508927"/>
          </a:xfrm>
          <a:prstGeom prst="rect">
            <a:avLst/>
          </a:prstGeom>
        </p:spPr>
        <p:txBody>
          <a:bodyPr vert="horz" wrap="square" lIns="76200" tIns="38100" rIns="76200" bIns="38100" rtlCol="0" anchor="t" anchorCtr="0">
            <a:sp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buClrTx/>
              <a:buSzTx/>
              <a:buFontTx/>
              <a:buNone/>
              <a:tabLst/>
              <a:defRPr/>
            </a:pPr>
            <a:endParaRPr kumimoji="0" lang="en-US" altLang="en-US" sz="2400" b="0" i="0" u="none" strike="noStrike" kern="1200" cap="none" spc="0" normalizeH="0" baseline="0" noProof="0" dirty="0">
              <a:ln>
                <a:noFill/>
              </a:ln>
              <a:solidFill>
                <a:srgbClr val="FFFFFF"/>
              </a:solidFill>
              <a:effectLst/>
              <a:uLnTx/>
              <a:uFillTx/>
            </a:endParaRPr>
          </a:p>
          <a:p>
            <a:pPr lvl="0" defTabSz="609576">
              <a:defRPr/>
            </a:pPr>
            <a:r>
              <a:rPr lang="en-US" altLang="en-US" sz="2400" dirty="0">
                <a:solidFill>
                  <a:srgbClr val="FFFFFF"/>
                </a:solidFill>
              </a:rPr>
              <a:t>Graviton3-based Elastic Compute Cloud instances use up to </a:t>
            </a:r>
            <a:r>
              <a:rPr lang="en-US" altLang="en-US" sz="2400" dirty="0">
                <a:solidFill>
                  <a:srgbClr val="FF9900"/>
                </a:solidFill>
              </a:rPr>
              <a:t>60% less energy </a:t>
            </a:r>
            <a:r>
              <a:rPr lang="en-US" altLang="en-US" sz="2400" dirty="0">
                <a:solidFill>
                  <a:srgbClr val="FFFFFF"/>
                </a:solidFill>
              </a:rPr>
              <a:t>than comparable Amazon EC2 instances</a:t>
            </a:r>
          </a:p>
          <a:p>
            <a:pPr lvl="0" defTabSz="609576">
              <a:defRPr/>
            </a:pPr>
            <a:endParaRPr kumimoji="0" lang="en-US" altLang="en-US" sz="2400" b="0" i="0" u="none" strike="noStrike" kern="1200" cap="none" spc="0" normalizeH="0" baseline="0" noProof="0" dirty="0">
              <a:ln>
                <a:noFill/>
              </a:ln>
              <a:solidFill>
                <a:srgbClr val="FFFFFF"/>
              </a:solidFill>
              <a:effectLst/>
              <a:uLnTx/>
              <a:uFillTx/>
            </a:endParaRPr>
          </a:p>
          <a:p>
            <a:pPr lvl="0">
              <a:defRPr/>
            </a:pPr>
            <a:r>
              <a:rPr lang="en-US" sz="2400" dirty="0"/>
              <a:t>Models built on </a:t>
            </a:r>
            <a:r>
              <a:rPr lang="en-US" sz="2400" dirty="0" err="1"/>
              <a:t>Trainium</a:t>
            </a:r>
            <a:r>
              <a:rPr lang="en-US" sz="2400" dirty="0"/>
              <a:t> result in </a:t>
            </a:r>
            <a:r>
              <a:rPr lang="en-US" sz="2400" dirty="0">
                <a:solidFill>
                  <a:srgbClr val="FF9900"/>
                </a:solidFill>
              </a:rPr>
              <a:t>energy-consumption reductions of up to 29% </a:t>
            </a:r>
            <a:r>
              <a:rPr lang="en-US" sz="2400" dirty="0"/>
              <a:t>versus comparable instances</a:t>
            </a:r>
          </a:p>
          <a:p>
            <a:pPr lvl="0">
              <a:defRPr/>
            </a:pPr>
            <a:endParaRPr lang="en-US" altLang="en-US" sz="2400" dirty="0">
              <a:solidFill>
                <a:srgbClr val="FFFFFF"/>
              </a:solidFill>
            </a:endParaRPr>
          </a:p>
          <a:p>
            <a:pPr lvl="0">
              <a:defRPr/>
            </a:pPr>
            <a:r>
              <a:rPr lang="en-US" sz="2400" dirty="0"/>
              <a:t>Our Inferentia2 machine learning chip is up to </a:t>
            </a:r>
            <a:r>
              <a:rPr lang="en-US" sz="2400" dirty="0">
                <a:solidFill>
                  <a:srgbClr val="FF9900"/>
                </a:solidFill>
              </a:rPr>
              <a:t>50% more performance per watt </a:t>
            </a:r>
            <a:endParaRPr kumimoji="0" lang="en-US" altLang="en-US" sz="2400" b="0" i="1" u="none" strike="noStrike" kern="1200" cap="none" spc="0" normalizeH="0" baseline="0" noProof="0" dirty="0">
              <a:ln>
                <a:noFill/>
              </a:ln>
              <a:solidFill>
                <a:srgbClr val="FF9900"/>
              </a:solidFill>
              <a:effectLst/>
              <a:uLnTx/>
              <a:uFillTx/>
            </a:endParaRPr>
          </a:p>
        </p:txBody>
      </p:sp>
      <p:cxnSp>
        <p:nvCxnSpPr>
          <p:cNvPr id="2483" name="Straight Connector 2482">
            <a:extLst>
              <a:ext uri="{FF2B5EF4-FFF2-40B4-BE49-F238E27FC236}">
                <a16:creationId xmlns:a16="http://schemas.microsoft.com/office/drawing/2014/main" id="{58E184B0-779C-3845-B7B2-40C9F95181A5}"/>
              </a:ext>
            </a:extLst>
          </p:cNvPr>
          <p:cNvCxnSpPr>
            <a:cxnSpLocks/>
          </p:cNvCxnSpPr>
          <p:nvPr/>
        </p:nvCxnSpPr>
        <p:spPr>
          <a:xfrm>
            <a:off x="5195233" y="2630245"/>
            <a:ext cx="609335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84" name="Straight Connector 2483">
            <a:extLst>
              <a:ext uri="{FF2B5EF4-FFF2-40B4-BE49-F238E27FC236}">
                <a16:creationId xmlns:a16="http://schemas.microsoft.com/office/drawing/2014/main" id="{D7B46B97-EBA9-DD4E-8059-39DA19F637DA}"/>
              </a:ext>
            </a:extLst>
          </p:cNvPr>
          <p:cNvCxnSpPr>
            <a:cxnSpLocks/>
          </p:cNvCxnSpPr>
          <p:nvPr/>
        </p:nvCxnSpPr>
        <p:spPr>
          <a:xfrm>
            <a:off x="5195233" y="4211153"/>
            <a:ext cx="609335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62" name="Title 3">
            <a:extLst>
              <a:ext uri="{FF2B5EF4-FFF2-40B4-BE49-F238E27FC236}">
                <a16:creationId xmlns:a16="http://schemas.microsoft.com/office/drawing/2014/main" id="{F4728030-8B51-F74A-9A84-6894CB47E7DD}"/>
              </a:ext>
            </a:extLst>
          </p:cNvPr>
          <p:cNvSpPr>
            <a:spLocks noGrp="1"/>
          </p:cNvSpPr>
          <p:nvPr>
            <p:ph type="title"/>
          </p:nvPr>
        </p:nvSpPr>
        <p:spPr>
          <a:xfrm>
            <a:off x="5195233" y="495300"/>
            <a:ext cx="7830956" cy="598565"/>
          </a:xfrm>
        </p:spPr>
        <p:txBody>
          <a:bodyPr/>
          <a:lstStyle/>
          <a:p>
            <a:r>
              <a:rPr lang="en-US" dirty="0"/>
              <a:t>Graviton, </a:t>
            </a:r>
            <a:r>
              <a:rPr lang="en-US" dirty="0" err="1"/>
              <a:t>Inferentia</a:t>
            </a:r>
            <a:r>
              <a:rPr lang="en-US" dirty="0"/>
              <a:t>, and </a:t>
            </a:r>
            <a:r>
              <a:rPr lang="en-US" dirty="0" err="1"/>
              <a:t>Trainium</a:t>
            </a:r>
            <a:endParaRPr lang="en-US" dirty="0"/>
          </a:p>
        </p:txBody>
      </p:sp>
      <p:pic>
        <p:nvPicPr>
          <p:cNvPr id="48" name="Picture 47">
            <a:extLst>
              <a:ext uri="{FF2B5EF4-FFF2-40B4-BE49-F238E27FC236}">
                <a16:creationId xmlns:a16="http://schemas.microsoft.com/office/drawing/2014/main" id="{CC8A75BF-3CC4-854C-89CF-932FEA3EBC22}"/>
              </a:ext>
            </a:extLst>
          </p:cNvPr>
          <p:cNvPicPr>
            <a:picLocks noChangeAspect="1"/>
          </p:cNvPicPr>
          <p:nvPr/>
        </p:nvPicPr>
        <p:blipFill>
          <a:blip r:embed="rId3"/>
          <a:stretch>
            <a:fillRect/>
          </a:stretch>
        </p:blipFill>
        <p:spPr>
          <a:xfrm>
            <a:off x="711935" y="1680595"/>
            <a:ext cx="2408374" cy="3141889"/>
          </a:xfrm>
          <a:prstGeom prst="rect">
            <a:avLst/>
          </a:prstGeom>
        </p:spPr>
      </p:pic>
      <p:sp>
        <p:nvSpPr>
          <p:cNvPr id="50" name="Right Triangle 49">
            <a:extLst>
              <a:ext uri="{FF2B5EF4-FFF2-40B4-BE49-F238E27FC236}">
                <a16:creationId xmlns:a16="http://schemas.microsoft.com/office/drawing/2014/main" id="{CDEEDD29-397C-AC4A-A64E-2FB14D0DD424}"/>
              </a:ext>
            </a:extLst>
          </p:cNvPr>
          <p:cNvSpPr/>
          <p:nvPr/>
        </p:nvSpPr>
        <p:spPr>
          <a:xfrm flipH="1">
            <a:off x="3341500" y="262485"/>
            <a:ext cx="1429354" cy="6842449"/>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9" name="Straight Connector 8">
            <a:extLst>
              <a:ext uri="{FF2B5EF4-FFF2-40B4-BE49-F238E27FC236}">
                <a16:creationId xmlns:a16="http://schemas.microsoft.com/office/drawing/2014/main" id="{5F146D70-214B-4ED9-9F04-7672F73BA448}"/>
              </a:ext>
            </a:extLst>
          </p:cNvPr>
          <p:cNvCxnSpPr>
            <a:cxnSpLocks/>
          </p:cNvCxnSpPr>
          <p:nvPr/>
        </p:nvCxnSpPr>
        <p:spPr>
          <a:xfrm>
            <a:off x="5195233" y="5535917"/>
            <a:ext cx="6093353"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5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2483"/>
                                        </p:tgtEl>
                                        <p:attrNameLst>
                                          <p:attrName>style.visibility</p:attrName>
                                        </p:attrNameLst>
                                      </p:cBhvr>
                                      <p:to>
                                        <p:strVal val="visible"/>
                                      </p:to>
                                    </p:set>
                                    <p:animEffect transition="in" filter="wipe(left)">
                                      <p:cBhvr>
                                        <p:cTn id="7" dur="500"/>
                                        <p:tgtEl>
                                          <p:spTgt spid="248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482">
                                            <p:txEl>
                                              <p:pRg st="1" end="1"/>
                                            </p:txEl>
                                          </p:spTgt>
                                        </p:tgtEl>
                                        <p:attrNameLst>
                                          <p:attrName>style.visibility</p:attrName>
                                        </p:attrNameLst>
                                      </p:cBhvr>
                                      <p:to>
                                        <p:strVal val="visible"/>
                                      </p:to>
                                    </p:set>
                                    <p:animEffect transition="in" filter="fade">
                                      <p:cBhvr>
                                        <p:cTn id="10" dur="500"/>
                                        <p:tgtEl>
                                          <p:spTgt spid="2482">
                                            <p:txEl>
                                              <p:pRg st="1" end="1"/>
                                            </p:txEl>
                                          </p:spTgt>
                                        </p:tgtEl>
                                      </p:cBhvr>
                                    </p:animEffect>
                                  </p:childTnLst>
                                </p:cTn>
                              </p:par>
                              <p:par>
                                <p:cTn id="11" presetID="22" presetClass="entr" presetSubtype="8" fill="hold" nodeType="withEffect">
                                  <p:stCondLst>
                                    <p:cond delay="600"/>
                                  </p:stCondLst>
                                  <p:childTnLst>
                                    <p:set>
                                      <p:cBhvr>
                                        <p:cTn id="12" dur="1" fill="hold">
                                          <p:stCondLst>
                                            <p:cond delay="0"/>
                                          </p:stCondLst>
                                        </p:cTn>
                                        <p:tgtEl>
                                          <p:spTgt spid="2484"/>
                                        </p:tgtEl>
                                        <p:attrNameLst>
                                          <p:attrName>style.visibility</p:attrName>
                                        </p:attrNameLst>
                                      </p:cBhvr>
                                      <p:to>
                                        <p:strVal val="visible"/>
                                      </p:to>
                                    </p:set>
                                    <p:animEffect transition="in" filter="wipe(left)">
                                      <p:cBhvr>
                                        <p:cTn id="13" dur="500"/>
                                        <p:tgtEl>
                                          <p:spTgt spid="2484"/>
                                        </p:tgtEl>
                                      </p:cBhvr>
                                    </p:animEffect>
                                  </p:childTnLst>
                                </p:cTn>
                              </p:par>
                              <p:par>
                                <p:cTn id="14" presetID="2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2" grpId="0" uiExpand="1"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ell phone&#10;&#10;Description automatically generated with low confidence">
            <a:extLst>
              <a:ext uri="{FF2B5EF4-FFF2-40B4-BE49-F238E27FC236}">
                <a16:creationId xmlns:a16="http://schemas.microsoft.com/office/drawing/2014/main" id="{DF8AB336-A489-46A6-8BE9-A3F7A1E98EED}"/>
              </a:ext>
            </a:extLst>
          </p:cNvPr>
          <p:cNvPicPr>
            <a:picLocks noChangeAspect="1"/>
          </p:cNvPicPr>
          <p:nvPr/>
        </p:nvPicPr>
        <p:blipFill rotWithShape="1">
          <a:blip r:embed="rId3">
            <a:extLst>
              <a:ext uri="{28A0092B-C50C-407E-A947-70E740481C1C}">
                <a14:useLocalDpi xmlns:a14="http://schemas.microsoft.com/office/drawing/2010/main"/>
              </a:ext>
            </a:extLst>
          </a:blip>
          <a:srcRect t="-1"/>
          <a:stretch/>
        </p:blipFill>
        <p:spPr>
          <a:xfrm>
            <a:off x="0" y="-11032"/>
            <a:ext cx="4743666" cy="6869032"/>
          </a:xfrm>
          <a:prstGeom prst="rect">
            <a:avLst/>
          </a:prstGeom>
        </p:spPr>
      </p:pic>
      <p:sp>
        <p:nvSpPr>
          <p:cNvPr id="112" name="Rectangle 111">
            <a:extLst>
              <a:ext uri="{FF2B5EF4-FFF2-40B4-BE49-F238E27FC236}">
                <a16:creationId xmlns:a16="http://schemas.microsoft.com/office/drawing/2014/main" id="{DA47CDFF-AFE3-4D2A-AE1B-50C603FDA1B9}"/>
              </a:ext>
            </a:extLst>
          </p:cNvPr>
          <p:cNvSpPr/>
          <p:nvPr/>
        </p:nvSpPr>
        <p:spPr>
          <a:xfrm>
            <a:off x="0" y="-22063"/>
            <a:ext cx="4750072" cy="6858000"/>
          </a:xfrm>
          <a:prstGeom prst="rect">
            <a:avLst/>
          </a:prstGeom>
          <a:gradFill>
            <a:gsLst>
              <a:gs pos="0">
                <a:srgbClr val="000000">
                  <a:alpha val="0"/>
                </a:srgbClr>
              </a:gs>
              <a:gs pos="61000">
                <a:srgbClr val="000000">
                  <a:alpha val="40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7F96424B-134D-F944-A264-80017DD8B115}"/>
              </a:ext>
            </a:extLst>
          </p:cNvPr>
          <p:cNvSpPr>
            <a:spLocks noGrp="1"/>
          </p:cNvSpPr>
          <p:nvPr>
            <p:ph type="title"/>
          </p:nvPr>
        </p:nvSpPr>
        <p:spPr>
          <a:xfrm>
            <a:off x="609600" y="3124200"/>
            <a:ext cx="10972800" cy="609601"/>
          </a:xfrm>
        </p:spPr>
        <p:txBody>
          <a:bodyPr vert="horz" lIns="76200" tIns="38100" rIns="76200" bIns="38100" rtlCol="0" anchor="ctr" anchorCtr="0">
            <a:noAutofit/>
          </a:bodyPr>
          <a:lstStyle/>
          <a:p>
            <a:r>
              <a:rPr lang="en-US" dirty="0"/>
              <a:t>Optimize for</a:t>
            </a:r>
            <a:br>
              <a:rPr lang="en-US" dirty="0"/>
            </a:br>
            <a:r>
              <a:rPr lang="en-US" dirty="0"/>
              <a:t>sustainability:</a:t>
            </a:r>
            <a:br>
              <a:rPr lang="en-US" dirty="0"/>
            </a:br>
            <a:r>
              <a:rPr lang="en-US" dirty="0"/>
              <a:t>Quick wins</a:t>
            </a:r>
          </a:p>
        </p:txBody>
      </p:sp>
      <p:grpSp>
        <p:nvGrpSpPr>
          <p:cNvPr id="37" name="Group 36">
            <a:extLst>
              <a:ext uri="{FF2B5EF4-FFF2-40B4-BE49-F238E27FC236}">
                <a16:creationId xmlns:a16="http://schemas.microsoft.com/office/drawing/2014/main" id="{566B79C6-5171-474B-B1E3-13144264C046}"/>
              </a:ext>
            </a:extLst>
          </p:cNvPr>
          <p:cNvGrpSpPr/>
          <p:nvPr/>
        </p:nvGrpSpPr>
        <p:grpSpPr>
          <a:xfrm>
            <a:off x="4971917" y="2161601"/>
            <a:ext cx="6590051" cy="1071928"/>
            <a:chOff x="4971917" y="2161601"/>
            <a:chExt cx="6590051" cy="1071928"/>
          </a:xfrm>
        </p:grpSpPr>
        <p:sp>
          <p:nvSpPr>
            <p:cNvPr id="106" name="Rectangle 105">
              <a:extLst>
                <a:ext uri="{FF2B5EF4-FFF2-40B4-BE49-F238E27FC236}">
                  <a16:creationId xmlns:a16="http://schemas.microsoft.com/office/drawing/2014/main" id="{BB31FF20-33A6-47D4-AD0E-D75087866E63}"/>
                </a:ext>
              </a:extLst>
            </p:cNvPr>
            <p:cNvSpPr/>
            <p:nvPr/>
          </p:nvSpPr>
          <p:spPr>
            <a:xfrm>
              <a:off x="5346833" y="2161601"/>
              <a:ext cx="6215135" cy="1071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Rectangle 101">
              <a:extLst>
                <a:ext uri="{FF2B5EF4-FFF2-40B4-BE49-F238E27FC236}">
                  <a16:creationId xmlns:a16="http://schemas.microsoft.com/office/drawing/2014/main" id="{673E6E13-7927-49EE-9338-19B1AACC3412}"/>
                </a:ext>
              </a:extLst>
            </p:cNvPr>
            <p:cNvSpPr/>
            <p:nvPr/>
          </p:nvSpPr>
          <p:spPr>
            <a:xfrm>
              <a:off x="4971917" y="2349860"/>
              <a:ext cx="704607" cy="644654"/>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 name="Group 6">
              <a:extLst>
                <a:ext uri="{FF2B5EF4-FFF2-40B4-BE49-F238E27FC236}">
                  <a16:creationId xmlns:a16="http://schemas.microsoft.com/office/drawing/2014/main" id="{FEBFBCDB-2987-44A0-96A9-9506CD59F6CC}"/>
                </a:ext>
              </a:extLst>
            </p:cNvPr>
            <p:cNvGrpSpPr/>
            <p:nvPr/>
          </p:nvGrpSpPr>
          <p:grpSpPr>
            <a:xfrm>
              <a:off x="5117934" y="2457122"/>
              <a:ext cx="489996" cy="452357"/>
              <a:chOff x="9815720" y="2030711"/>
              <a:chExt cx="514259" cy="474756"/>
            </a:xfrm>
          </p:grpSpPr>
          <p:grpSp>
            <p:nvGrpSpPr>
              <p:cNvPr id="34" name="Graphic 118">
                <a:extLst>
                  <a:ext uri="{FF2B5EF4-FFF2-40B4-BE49-F238E27FC236}">
                    <a16:creationId xmlns:a16="http://schemas.microsoft.com/office/drawing/2014/main" id="{88065011-1699-44C9-8AE7-A1A3E57F78E7}"/>
                  </a:ext>
                </a:extLst>
              </p:cNvPr>
              <p:cNvGrpSpPr>
                <a:grpSpLocks noChangeAspect="1"/>
              </p:cNvGrpSpPr>
              <p:nvPr/>
            </p:nvGrpSpPr>
            <p:grpSpPr>
              <a:xfrm>
                <a:off x="9815720" y="2030711"/>
                <a:ext cx="514259" cy="474756"/>
                <a:chOff x="4216232" y="1658836"/>
                <a:chExt cx="452514" cy="417754"/>
              </a:xfrm>
            </p:grpSpPr>
            <p:sp>
              <p:nvSpPr>
                <p:cNvPr id="35" name="Freeform: Shape 34">
                  <a:extLst>
                    <a:ext uri="{FF2B5EF4-FFF2-40B4-BE49-F238E27FC236}">
                      <a16:creationId xmlns:a16="http://schemas.microsoft.com/office/drawing/2014/main" id="{E5362627-DB4B-4D84-A480-A829CB4DB7DB}"/>
                    </a:ext>
                  </a:extLst>
                </p:cNvPr>
                <p:cNvSpPr/>
                <p:nvPr/>
              </p:nvSpPr>
              <p:spPr>
                <a:xfrm>
                  <a:off x="4359775" y="1767619"/>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8" name="Freeform: Shape 37">
                  <a:extLst>
                    <a:ext uri="{FF2B5EF4-FFF2-40B4-BE49-F238E27FC236}">
                      <a16:creationId xmlns:a16="http://schemas.microsoft.com/office/drawing/2014/main" id="{DF439D4B-CA55-420F-B0D8-85447BD8C332}"/>
                    </a:ext>
                  </a:extLst>
                </p:cNvPr>
                <p:cNvSpPr/>
                <p:nvPr/>
              </p:nvSpPr>
              <p:spPr>
                <a:xfrm>
                  <a:off x="4216232" y="1658836"/>
                  <a:ext cx="254257" cy="90116"/>
                </a:xfrm>
                <a:custGeom>
                  <a:avLst/>
                  <a:gdLst>
                    <a:gd name="connsiteX0" fmla="*/ 250395 w 254257"/>
                    <a:gd name="connsiteY0" fmla="*/ 47633 h 90116"/>
                    <a:gd name="connsiteX1" fmla="*/ 127772 w 254257"/>
                    <a:gd name="connsiteY1" fmla="*/ 85932 h 90116"/>
                    <a:gd name="connsiteX2" fmla="*/ 4828 w 254257"/>
                    <a:gd name="connsiteY2" fmla="*/ 47633 h 90116"/>
                    <a:gd name="connsiteX3" fmla="*/ 127450 w 254257"/>
                    <a:gd name="connsiteY3" fmla="*/ 4828 h 90116"/>
                    <a:gd name="connsiteX4" fmla="*/ 250395 w 254257"/>
                    <a:gd name="connsiteY4" fmla="*/ 47633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57" h="90116">
                      <a:moveTo>
                        <a:pt x="250395" y="47633"/>
                      </a:moveTo>
                      <a:cubicBezTo>
                        <a:pt x="250395" y="68875"/>
                        <a:pt x="198578" y="85932"/>
                        <a:pt x="127772" y="85932"/>
                      </a:cubicBezTo>
                      <a:cubicBezTo>
                        <a:pt x="56966" y="85932"/>
                        <a:pt x="4828" y="68553"/>
                        <a:pt x="4828" y="47633"/>
                      </a:cubicBezTo>
                      <a:cubicBezTo>
                        <a:pt x="4828" y="26713"/>
                        <a:pt x="56645" y="4828"/>
                        <a:pt x="127450" y="4828"/>
                      </a:cubicBezTo>
                      <a:cubicBezTo>
                        <a:pt x="198256" y="4828"/>
                        <a:pt x="250395" y="26391"/>
                        <a:pt x="250395" y="47633"/>
                      </a:cubicBezTo>
                      <a:close/>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9" name="Freeform: Shape 38">
                  <a:extLst>
                    <a:ext uri="{FF2B5EF4-FFF2-40B4-BE49-F238E27FC236}">
                      <a16:creationId xmlns:a16="http://schemas.microsoft.com/office/drawing/2014/main" id="{3D5FF868-995C-41AD-B28B-CF6EA75D0DF5}"/>
                    </a:ext>
                  </a:extLst>
                </p:cNvPr>
                <p:cNvSpPr/>
                <p:nvPr/>
              </p:nvSpPr>
              <p:spPr>
                <a:xfrm>
                  <a:off x="4216232" y="1777597"/>
                  <a:ext cx="164141" cy="45058"/>
                </a:xfrm>
                <a:custGeom>
                  <a:avLst/>
                  <a:gdLst>
                    <a:gd name="connsiteX0" fmla="*/ 4828 w 164140"/>
                    <a:gd name="connsiteY0" fmla="*/ 4828 h 45058"/>
                    <a:gd name="connsiteX1" fmla="*/ 127450 w 164140"/>
                    <a:gd name="connsiteY1" fmla="*/ 43127 h 45058"/>
                    <a:gd name="connsiteX2" fmla="*/ 162210 w 164140"/>
                    <a:gd name="connsiteY2" fmla="*/ 43127 h 45058"/>
                  </a:gdLst>
                  <a:ahLst/>
                  <a:cxnLst>
                    <a:cxn ang="0">
                      <a:pos x="connsiteX0" y="connsiteY0"/>
                    </a:cxn>
                    <a:cxn ang="0">
                      <a:pos x="connsiteX1" y="connsiteY1"/>
                    </a:cxn>
                    <a:cxn ang="0">
                      <a:pos x="connsiteX2" y="connsiteY2"/>
                    </a:cxn>
                  </a:cxnLst>
                  <a:rect l="l" t="t" r="r" b="b"/>
                  <a:pathLst>
                    <a:path w="164140" h="45058">
                      <a:moveTo>
                        <a:pt x="4828" y="4828"/>
                      </a:moveTo>
                      <a:cubicBezTo>
                        <a:pt x="4828" y="26069"/>
                        <a:pt x="56645" y="43127"/>
                        <a:pt x="127450" y="43127"/>
                      </a:cubicBezTo>
                      <a:lnTo>
                        <a:pt x="162210" y="43127"/>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0" name="Freeform: Shape 39">
                  <a:extLst>
                    <a:ext uri="{FF2B5EF4-FFF2-40B4-BE49-F238E27FC236}">
                      <a16:creationId xmlns:a16="http://schemas.microsoft.com/office/drawing/2014/main" id="{28EEEBBA-7DE2-4876-845F-39488ACDFD80}"/>
                    </a:ext>
                  </a:extLst>
                </p:cNvPr>
                <p:cNvSpPr/>
                <p:nvPr/>
              </p:nvSpPr>
              <p:spPr>
                <a:xfrm>
                  <a:off x="4216232" y="1852908"/>
                  <a:ext cx="131956" cy="45058"/>
                </a:xfrm>
                <a:custGeom>
                  <a:avLst/>
                  <a:gdLst>
                    <a:gd name="connsiteX0" fmla="*/ 127450 w 131956"/>
                    <a:gd name="connsiteY0" fmla="*/ 43127 h 45058"/>
                    <a:gd name="connsiteX1" fmla="*/ 4828 w 131956"/>
                    <a:gd name="connsiteY1" fmla="*/ 4828 h 45058"/>
                  </a:gdLst>
                  <a:ahLst/>
                  <a:cxnLst>
                    <a:cxn ang="0">
                      <a:pos x="connsiteX0" y="connsiteY0"/>
                    </a:cxn>
                    <a:cxn ang="0">
                      <a:pos x="connsiteX1" y="connsiteY1"/>
                    </a:cxn>
                  </a:cxnLst>
                  <a:rect l="l" t="t" r="r" b="b"/>
                  <a:pathLst>
                    <a:path w="131956" h="45058">
                      <a:moveTo>
                        <a:pt x="127450" y="43127"/>
                      </a:moveTo>
                      <a:cubicBezTo>
                        <a:pt x="56323" y="43127"/>
                        <a:pt x="4828" y="26069"/>
                        <a:pt x="4828" y="4828"/>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1" name="Freeform: Shape 40">
                  <a:extLst>
                    <a:ext uri="{FF2B5EF4-FFF2-40B4-BE49-F238E27FC236}">
                      <a16:creationId xmlns:a16="http://schemas.microsoft.com/office/drawing/2014/main" id="{A8D23171-3693-49A0-8C3F-1873A083BE48}"/>
                    </a:ext>
                  </a:extLst>
                </p:cNvPr>
                <p:cNvSpPr/>
                <p:nvPr/>
              </p:nvSpPr>
              <p:spPr>
                <a:xfrm>
                  <a:off x="4216232" y="1699388"/>
                  <a:ext cx="6437" cy="231728"/>
                </a:xfrm>
                <a:custGeom>
                  <a:avLst/>
                  <a:gdLst>
                    <a:gd name="connsiteX0" fmla="*/ 4828 w 6436"/>
                    <a:gd name="connsiteY0" fmla="*/ 4828 h 231728"/>
                    <a:gd name="connsiteX1" fmla="*/ 4828 w 6436"/>
                    <a:gd name="connsiteY1" fmla="*/ 229475 h 231728"/>
                  </a:gdLst>
                  <a:ahLst/>
                  <a:cxnLst>
                    <a:cxn ang="0">
                      <a:pos x="connsiteX0" y="connsiteY0"/>
                    </a:cxn>
                    <a:cxn ang="0">
                      <a:pos x="connsiteX1" y="connsiteY1"/>
                    </a:cxn>
                  </a:cxnLst>
                  <a:rect l="l" t="t" r="r" b="b"/>
                  <a:pathLst>
                    <a:path w="6436" h="231728">
                      <a:moveTo>
                        <a:pt x="4828" y="4828"/>
                      </a:moveTo>
                      <a:lnTo>
                        <a:pt x="4828" y="229475"/>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2" name="Freeform: Shape 41">
                  <a:extLst>
                    <a:ext uri="{FF2B5EF4-FFF2-40B4-BE49-F238E27FC236}">
                      <a16:creationId xmlns:a16="http://schemas.microsoft.com/office/drawing/2014/main" id="{8E370FAD-7E20-4152-A5D5-2A1F8B3D0D1D}"/>
                    </a:ext>
                  </a:extLst>
                </p:cNvPr>
                <p:cNvSpPr/>
                <p:nvPr/>
              </p:nvSpPr>
              <p:spPr>
                <a:xfrm>
                  <a:off x="4461800" y="17016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3" name="Freeform: Shape 42">
                  <a:extLst>
                    <a:ext uri="{FF2B5EF4-FFF2-40B4-BE49-F238E27FC236}">
                      <a16:creationId xmlns:a16="http://schemas.microsoft.com/office/drawing/2014/main" id="{9E1317FA-AF65-4853-B4CC-74A517CD0E93}"/>
                    </a:ext>
                  </a:extLst>
                </p:cNvPr>
                <p:cNvSpPr/>
                <p:nvPr/>
              </p:nvSpPr>
              <p:spPr>
                <a:xfrm>
                  <a:off x="4216232" y="1923070"/>
                  <a:ext cx="135175" cy="45058"/>
                </a:xfrm>
                <a:custGeom>
                  <a:avLst/>
                  <a:gdLst>
                    <a:gd name="connsiteX0" fmla="*/ 132922 w 135174"/>
                    <a:gd name="connsiteY0" fmla="*/ 43127 h 45058"/>
                    <a:gd name="connsiteX1" fmla="*/ 4828 w 135174"/>
                    <a:gd name="connsiteY1" fmla="*/ 4828 h 45058"/>
                  </a:gdLst>
                  <a:ahLst/>
                  <a:cxnLst>
                    <a:cxn ang="0">
                      <a:pos x="connsiteX0" y="connsiteY0"/>
                    </a:cxn>
                    <a:cxn ang="0">
                      <a:pos x="connsiteX1" y="connsiteY1"/>
                    </a:cxn>
                  </a:cxnLst>
                  <a:rect l="l" t="t" r="r" b="b"/>
                  <a:pathLst>
                    <a:path w="135174" h="45058">
                      <a:moveTo>
                        <a:pt x="132922" y="43127"/>
                      </a:moveTo>
                      <a:cubicBezTo>
                        <a:pt x="61794" y="43127"/>
                        <a:pt x="4828" y="26069"/>
                        <a:pt x="4828" y="4828"/>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6" name="Straight Connector 5">
                <a:extLst>
                  <a:ext uri="{FF2B5EF4-FFF2-40B4-BE49-F238E27FC236}">
                    <a16:creationId xmlns:a16="http://schemas.microsoft.com/office/drawing/2014/main" id="{36249424-0F92-4777-9ACF-B1F08D452741}"/>
                  </a:ext>
                </a:extLst>
              </p:cNvPr>
              <p:cNvCxnSpPr>
                <a:cxnSpLocks/>
              </p:cNvCxnSpPr>
              <p:nvPr/>
            </p:nvCxnSpPr>
            <p:spPr>
              <a:xfrm>
                <a:off x="10074793" y="2247697"/>
                <a:ext cx="171542" cy="171542"/>
              </a:xfrm>
              <a:prstGeom prst="line">
                <a:avLst/>
              </a:prstGeom>
              <a:ln w="127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2C39F-B1C7-4CBA-9A51-124EC7D87550}"/>
                  </a:ext>
                </a:extLst>
              </p:cNvPr>
              <p:cNvCxnSpPr>
                <a:cxnSpLocks/>
              </p:cNvCxnSpPr>
              <p:nvPr/>
            </p:nvCxnSpPr>
            <p:spPr>
              <a:xfrm flipH="1">
                <a:off x="10074793" y="2247697"/>
                <a:ext cx="171542" cy="171542"/>
              </a:xfrm>
              <a:prstGeom prst="line">
                <a:avLst/>
              </a:prstGeom>
              <a:ln w="12700">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14" name="Content Placeholder 2">
              <a:extLst>
                <a:ext uri="{FF2B5EF4-FFF2-40B4-BE49-F238E27FC236}">
                  <a16:creationId xmlns:a16="http://schemas.microsoft.com/office/drawing/2014/main" id="{1539D7E5-E3C0-4077-9623-3C29B128987C}"/>
                </a:ext>
              </a:extLst>
            </p:cNvPr>
            <p:cNvSpPr txBox="1">
              <a:spLocks/>
            </p:cNvSpPr>
            <p:nvPr/>
          </p:nvSpPr>
          <p:spPr>
            <a:xfrm>
              <a:off x="5886997" y="2560563"/>
              <a:ext cx="5364363" cy="341632"/>
            </a:xfrm>
            <a:prstGeom prst="rect">
              <a:avLst/>
            </a:prstGeom>
          </p:spPr>
          <p:txBody>
            <a:bodyPr vert="horz" wrap="square" lIns="0" tIns="45720" rIns="0" bIns="45720" rtlCol="0" anchor="ctr" anchorCtr="0">
              <a:spAutoFit/>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4200"/>
                </a:spcAft>
                <a:buClr>
                  <a:srgbClr val="FFFFFF"/>
                </a:buClr>
                <a:buSzPct val="90000"/>
                <a:buFont typeface="Amazon Ember" panose="020B0603020204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Choose </a:t>
              </a:r>
              <a:r>
                <a:rPr kumimoji="0" lang="en-US" altLang="en-US" sz="1800" b="0" i="0" u="none" strike="noStrike" kern="1200" cap="none" spc="0" normalizeH="0" baseline="0" noProof="0" dirty="0">
                  <a:ln>
                    <a:noFill/>
                  </a:ln>
                  <a:solidFill>
                    <a:srgbClr val="FF9900"/>
                  </a:solidFill>
                  <a:effectLst/>
                  <a:uLnTx/>
                  <a:uFillTx/>
                  <a:latin typeface="Amazon Ember"/>
                  <a:ea typeface="+mn-ea"/>
                  <a:cs typeface="+mn-cs"/>
                </a:rPr>
                <a:t>serverless</a:t>
              </a: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 when possible</a:t>
              </a:r>
            </a:p>
          </p:txBody>
        </p:sp>
      </p:grpSp>
      <p:grpSp>
        <p:nvGrpSpPr>
          <p:cNvPr id="119" name="Group 118">
            <a:extLst>
              <a:ext uri="{FF2B5EF4-FFF2-40B4-BE49-F238E27FC236}">
                <a16:creationId xmlns:a16="http://schemas.microsoft.com/office/drawing/2014/main" id="{11E7D29D-F05C-4447-98A9-5C649A823607}"/>
              </a:ext>
            </a:extLst>
          </p:cNvPr>
          <p:cNvGrpSpPr/>
          <p:nvPr/>
        </p:nvGrpSpPr>
        <p:grpSpPr>
          <a:xfrm>
            <a:off x="5023537" y="3541911"/>
            <a:ext cx="6527065" cy="1071928"/>
            <a:chOff x="5023537" y="3541911"/>
            <a:chExt cx="6527065" cy="1071928"/>
          </a:xfrm>
        </p:grpSpPr>
        <p:sp>
          <p:nvSpPr>
            <p:cNvPr id="107" name="Rectangle 106">
              <a:extLst>
                <a:ext uri="{FF2B5EF4-FFF2-40B4-BE49-F238E27FC236}">
                  <a16:creationId xmlns:a16="http://schemas.microsoft.com/office/drawing/2014/main" id="{6DCAA97D-CA44-4AFF-A13F-7A193497F60E}"/>
                </a:ext>
              </a:extLst>
            </p:cNvPr>
            <p:cNvSpPr/>
            <p:nvPr/>
          </p:nvSpPr>
          <p:spPr>
            <a:xfrm>
              <a:off x="5335467" y="3541911"/>
              <a:ext cx="6215135" cy="1071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3" name="Rectangle 102">
              <a:extLst>
                <a:ext uri="{FF2B5EF4-FFF2-40B4-BE49-F238E27FC236}">
                  <a16:creationId xmlns:a16="http://schemas.microsoft.com/office/drawing/2014/main" id="{BA9783F3-03EF-4048-AE27-98FEB279CC23}"/>
                </a:ext>
              </a:extLst>
            </p:cNvPr>
            <p:cNvSpPr/>
            <p:nvPr/>
          </p:nvSpPr>
          <p:spPr>
            <a:xfrm>
              <a:off x="5023537" y="3772862"/>
              <a:ext cx="704607" cy="644654"/>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6" name="Graphic 348">
              <a:extLst>
                <a:ext uri="{FF2B5EF4-FFF2-40B4-BE49-F238E27FC236}">
                  <a16:creationId xmlns:a16="http://schemas.microsoft.com/office/drawing/2014/main" id="{F36AA4C6-C51D-49B5-AD5E-575BAAAD8FA8}"/>
                </a:ext>
              </a:extLst>
            </p:cNvPr>
            <p:cNvGrpSpPr>
              <a:grpSpLocks noChangeAspect="1"/>
            </p:cNvGrpSpPr>
            <p:nvPr/>
          </p:nvGrpSpPr>
          <p:grpSpPr>
            <a:xfrm>
              <a:off x="5086950" y="3775551"/>
              <a:ext cx="633047" cy="633047"/>
              <a:chOff x="974109" y="923387"/>
              <a:chExt cx="643689" cy="643689"/>
            </a:xfrm>
          </p:grpSpPr>
          <p:sp>
            <p:nvSpPr>
              <p:cNvPr id="57" name="Freeform: Shape 56">
                <a:extLst>
                  <a:ext uri="{FF2B5EF4-FFF2-40B4-BE49-F238E27FC236}">
                    <a16:creationId xmlns:a16="http://schemas.microsoft.com/office/drawing/2014/main" id="{FDD753FA-DAB2-4312-BC29-D6934563FE3A}"/>
                  </a:ext>
                </a:extLst>
              </p:cNvPr>
              <p:cNvSpPr/>
              <p:nvPr/>
            </p:nvSpPr>
            <p:spPr>
              <a:xfrm>
                <a:off x="1082892" y="1184081"/>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58C9516B-0D39-4E9D-BC79-951470BAE083}"/>
                  </a:ext>
                </a:extLst>
              </p:cNvPr>
              <p:cNvSpPr/>
              <p:nvPr/>
            </p:nvSpPr>
            <p:spPr>
              <a:xfrm>
                <a:off x="1168181" y="1184081"/>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400F7456-9FE7-4206-AA14-A9AF2EC333A3}"/>
                  </a:ext>
                </a:extLst>
              </p:cNvPr>
              <p:cNvSpPr/>
              <p:nvPr/>
            </p:nvSpPr>
            <p:spPr>
              <a:xfrm>
                <a:off x="1253792" y="1184081"/>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38A832DA-1A85-41D3-8C07-E7F51659B812}"/>
                  </a:ext>
                </a:extLst>
              </p:cNvPr>
              <p:cNvSpPr/>
              <p:nvPr/>
            </p:nvSpPr>
            <p:spPr>
              <a:xfrm>
                <a:off x="1339081" y="1184081"/>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1" name="Freeform: Shape 60">
                <a:extLst>
                  <a:ext uri="{FF2B5EF4-FFF2-40B4-BE49-F238E27FC236}">
                    <a16:creationId xmlns:a16="http://schemas.microsoft.com/office/drawing/2014/main" id="{649107B6-70C3-4ADB-BC4E-4CBB5D431803}"/>
                  </a:ext>
                </a:extLst>
              </p:cNvPr>
              <p:cNvSpPr/>
              <p:nvPr/>
            </p:nvSpPr>
            <p:spPr>
              <a:xfrm>
                <a:off x="1314942" y="1045044"/>
                <a:ext cx="99772" cy="9655"/>
              </a:xfrm>
              <a:custGeom>
                <a:avLst/>
                <a:gdLst>
                  <a:gd name="connsiteX0" fmla="*/ 95588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588"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2" name="Freeform: Shape 61">
                <a:extLst>
                  <a:ext uri="{FF2B5EF4-FFF2-40B4-BE49-F238E27FC236}">
                    <a16:creationId xmlns:a16="http://schemas.microsoft.com/office/drawing/2014/main" id="{861B9F4F-78AB-4FB2-B8DA-C69E4DF836CC}"/>
                  </a:ext>
                </a:extLst>
              </p:cNvPr>
              <p:cNvSpPr/>
              <p:nvPr/>
            </p:nvSpPr>
            <p:spPr>
              <a:xfrm>
                <a:off x="1201975" y="1045044"/>
                <a:ext cx="99772" cy="9655"/>
              </a:xfrm>
              <a:custGeom>
                <a:avLst/>
                <a:gdLst>
                  <a:gd name="connsiteX0" fmla="*/ 95910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910"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3" name="Freeform: Shape 62">
                <a:extLst>
                  <a:ext uri="{FF2B5EF4-FFF2-40B4-BE49-F238E27FC236}">
                    <a16:creationId xmlns:a16="http://schemas.microsoft.com/office/drawing/2014/main" id="{D5797A68-5155-454B-A0CB-B770A44E765C}"/>
                  </a:ext>
                </a:extLst>
              </p:cNvPr>
              <p:cNvSpPr/>
              <p:nvPr/>
            </p:nvSpPr>
            <p:spPr>
              <a:xfrm>
                <a:off x="1036869" y="1045044"/>
                <a:ext cx="421616" cy="54714"/>
              </a:xfrm>
              <a:custGeom>
                <a:avLst/>
                <a:gdLst>
                  <a:gd name="connsiteX0" fmla="*/ 395547 w 421616"/>
                  <a:gd name="connsiteY0" fmla="*/ 4828 h 54713"/>
                  <a:gd name="connsiteX1" fmla="*/ 409708 w 421616"/>
                  <a:gd name="connsiteY1" fmla="*/ 4828 h 54713"/>
                  <a:gd name="connsiteX2" fmla="*/ 418398 w 421616"/>
                  <a:gd name="connsiteY2" fmla="*/ 13517 h 54713"/>
                  <a:gd name="connsiteX3" fmla="*/ 418398 w 421616"/>
                  <a:gd name="connsiteY3" fmla="*/ 50851 h 54713"/>
                  <a:gd name="connsiteX4" fmla="*/ 4828 w 421616"/>
                  <a:gd name="connsiteY4" fmla="*/ 50851 h 54713"/>
                  <a:gd name="connsiteX5" fmla="*/ 4828 w 421616"/>
                  <a:gd name="connsiteY5" fmla="*/ 13517 h 54713"/>
                  <a:gd name="connsiteX6" fmla="*/ 13517 w 421616"/>
                  <a:gd name="connsiteY6" fmla="*/ 4828 h 54713"/>
                  <a:gd name="connsiteX7" fmla="*/ 35725 w 421616"/>
                  <a:gd name="connsiteY7"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16" h="54713">
                    <a:moveTo>
                      <a:pt x="395547" y="4828"/>
                    </a:moveTo>
                    <a:lnTo>
                      <a:pt x="409708" y="4828"/>
                    </a:lnTo>
                    <a:cubicBezTo>
                      <a:pt x="414536" y="4828"/>
                      <a:pt x="418398" y="8690"/>
                      <a:pt x="418398" y="13517"/>
                    </a:cubicBezTo>
                    <a:lnTo>
                      <a:pt x="418398" y="50851"/>
                    </a:lnTo>
                    <a:lnTo>
                      <a:pt x="4828" y="50851"/>
                    </a:lnTo>
                    <a:lnTo>
                      <a:pt x="4828" y="13517"/>
                    </a:lnTo>
                    <a:cubicBezTo>
                      <a:pt x="4828" y="8690"/>
                      <a:pt x="8690" y="4828"/>
                      <a:pt x="13517" y="4828"/>
                    </a:cubicBezTo>
                    <a:lnTo>
                      <a:pt x="35725"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4" name="Freeform: Shape 63">
                <a:extLst>
                  <a:ext uri="{FF2B5EF4-FFF2-40B4-BE49-F238E27FC236}">
                    <a16:creationId xmlns:a16="http://schemas.microsoft.com/office/drawing/2014/main" id="{79720364-FC31-41B5-A291-E3865A666EF1}"/>
                  </a:ext>
                </a:extLst>
              </p:cNvPr>
              <p:cNvSpPr/>
              <p:nvPr/>
            </p:nvSpPr>
            <p:spPr>
              <a:xfrm>
                <a:off x="1089329" y="1045044"/>
                <a:ext cx="99772" cy="9655"/>
              </a:xfrm>
              <a:custGeom>
                <a:avLst/>
                <a:gdLst>
                  <a:gd name="connsiteX0" fmla="*/ 95910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910"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5" name="Freeform: Shape 64">
                <a:extLst>
                  <a:ext uri="{FF2B5EF4-FFF2-40B4-BE49-F238E27FC236}">
                    <a16:creationId xmlns:a16="http://schemas.microsoft.com/office/drawing/2014/main" id="{C2418CA8-CAC2-4F4A-96EC-AC8BFC4D40C7}"/>
                  </a:ext>
                </a:extLst>
              </p:cNvPr>
              <p:cNvSpPr/>
              <p:nvPr/>
            </p:nvSpPr>
            <p:spPr>
              <a:xfrm>
                <a:off x="1067766" y="1018653"/>
                <a:ext cx="9655" cy="57932"/>
              </a:xfrm>
              <a:custGeom>
                <a:avLst/>
                <a:gdLst>
                  <a:gd name="connsiteX0" fmla="*/ 4828 w 9655"/>
                  <a:gd name="connsiteY0" fmla="*/ 56001 h 57932"/>
                  <a:gd name="connsiteX1" fmla="*/ 4828 w 9655"/>
                  <a:gd name="connsiteY1" fmla="*/ 4828 h 57932"/>
                </a:gdLst>
                <a:ahLst/>
                <a:cxnLst>
                  <a:cxn ang="0">
                    <a:pos x="connsiteX0" y="connsiteY0"/>
                  </a:cxn>
                  <a:cxn ang="0">
                    <a:pos x="connsiteX1" y="connsiteY1"/>
                  </a:cxn>
                </a:cxnLst>
                <a:rect l="l" t="t" r="r" b="b"/>
                <a:pathLst>
                  <a:path w="9655" h="57932">
                    <a:moveTo>
                      <a:pt x="4828" y="56001"/>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6" name="Freeform: Shape 65">
                <a:extLst>
                  <a:ext uri="{FF2B5EF4-FFF2-40B4-BE49-F238E27FC236}">
                    <a16:creationId xmlns:a16="http://schemas.microsoft.com/office/drawing/2014/main" id="{AB670C08-D91E-4362-B4C8-68279E5871E6}"/>
                  </a:ext>
                </a:extLst>
              </p:cNvPr>
              <p:cNvSpPr/>
              <p:nvPr/>
            </p:nvSpPr>
            <p:spPr>
              <a:xfrm>
                <a:off x="1180411" y="1018653"/>
                <a:ext cx="9655" cy="57932"/>
              </a:xfrm>
              <a:custGeom>
                <a:avLst/>
                <a:gdLst>
                  <a:gd name="connsiteX0" fmla="*/ 4828 w 9655"/>
                  <a:gd name="connsiteY0" fmla="*/ 56001 h 57932"/>
                  <a:gd name="connsiteX1" fmla="*/ 4828 w 9655"/>
                  <a:gd name="connsiteY1" fmla="*/ 4828 h 57932"/>
                </a:gdLst>
                <a:ahLst/>
                <a:cxnLst>
                  <a:cxn ang="0">
                    <a:pos x="connsiteX0" y="connsiteY0"/>
                  </a:cxn>
                  <a:cxn ang="0">
                    <a:pos x="connsiteX1" y="connsiteY1"/>
                  </a:cxn>
                </a:cxnLst>
                <a:rect l="l" t="t" r="r" b="b"/>
                <a:pathLst>
                  <a:path w="9655" h="57932">
                    <a:moveTo>
                      <a:pt x="4828" y="56001"/>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7" name="Freeform: Shape 66">
                <a:extLst>
                  <a:ext uri="{FF2B5EF4-FFF2-40B4-BE49-F238E27FC236}">
                    <a16:creationId xmlns:a16="http://schemas.microsoft.com/office/drawing/2014/main" id="{526498B3-BE99-4E81-9CEA-CA147C91ADDE}"/>
                  </a:ext>
                </a:extLst>
              </p:cNvPr>
              <p:cNvSpPr/>
              <p:nvPr/>
            </p:nvSpPr>
            <p:spPr>
              <a:xfrm>
                <a:off x="1405702" y="1018653"/>
                <a:ext cx="9655" cy="57932"/>
              </a:xfrm>
              <a:custGeom>
                <a:avLst/>
                <a:gdLst>
                  <a:gd name="connsiteX0" fmla="*/ 4828 w 9655"/>
                  <a:gd name="connsiteY0" fmla="*/ 56001 h 57932"/>
                  <a:gd name="connsiteX1" fmla="*/ 4828 w 9655"/>
                  <a:gd name="connsiteY1" fmla="*/ 4828 h 57932"/>
                </a:gdLst>
                <a:ahLst/>
                <a:cxnLst>
                  <a:cxn ang="0">
                    <a:pos x="connsiteX0" y="connsiteY0"/>
                  </a:cxn>
                  <a:cxn ang="0">
                    <a:pos x="connsiteX1" y="connsiteY1"/>
                  </a:cxn>
                </a:cxnLst>
                <a:rect l="l" t="t" r="r" b="b"/>
                <a:pathLst>
                  <a:path w="9655" h="57932">
                    <a:moveTo>
                      <a:pt x="4828" y="56001"/>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90B0816C-6502-476A-BF14-F66B59717EDB}"/>
                  </a:ext>
                </a:extLst>
              </p:cNvPr>
              <p:cNvSpPr/>
              <p:nvPr/>
            </p:nvSpPr>
            <p:spPr>
              <a:xfrm>
                <a:off x="1293057" y="1018653"/>
                <a:ext cx="9655" cy="57932"/>
              </a:xfrm>
              <a:custGeom>
                <a:avLst/>
                <a:gdLst>
                  <a:gd name="connsiteX0" fmla="*/ 4828 w 9655"/>
                  <a:gd name="connsiteY0" fmla="*/ 56001 h 57932"/>
                  <a:gd name="connsiteX1" fmla="*/ 4828 w 9655"/>
                  <a:gd name="connsiteY1" fmla="*/ 4828 h 57932"/>
                </a:gdLst>
                <a:ahLst/>
                <a:cxnLst>
                  <a:cxn ang="0">
                    <a:pos x="connsiteX0" y="connsiteY0"/>
                  </a:cxn>
                  <a:cxn ang="0">
                    <a:pos x="connsiteX1" y="connsiteY1"/>
                  </a:cxn>
                </a:cxnLst>
                <a:rect l="l" t="t" r="r" b="b"/>
                <a:pathLst>
                  <a:path w="9655" h="57932">
                    <a:moveTo>
                      <a:pt x="4828" y="56001"/>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2C221671-4F44-412B-A994-091750484446}"/>
                  </a:ext>
                </a:extLst>
              </p:cNvPr>
              <p:cNvSpPr/>
              <p:nvPr/>
            </p:nvSpPr>
            <p:spPr>
              <a:xfrm>
                <a:off x="1082892" y="1226886"/>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B8A4A135-EF34-4D69-A2DD-B50DB33FEEC7}"/>
                  </a:ext>
                </a:extLst>
              </p:cNvPr>
              <p:cNvSpPr/>
              <p:nvPr/>
            </p:nvSpPr>
            <p:spPr>
              <a:xfrm>
                <a:off x="1168181" y="1226886"/>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DE48B2E2-3160-4DB5-B888-ACD13FBBD18D}"/>
                  </a:ext>
                </a:extLst>
              </p:cNvPr>
              <p:cNvSpPr/>
              <p:nvPr/>
            </p:nvSpPr>
            <p:spPr>
              <a:xfrm>
                <a:off x="1253792" y="1226886"/>
                <a:ext cx="64369" cy="9655"/>
              </a:xfrm>
              <a:custGeom>
                <a:avLst/>
                <a:gdLst>
                  <a:gd name="connsiteX0" fmla="*/ 62116 w 64368"/>
                  <a:gd name="connsiteY0" fmla="*/ 4828 h 9655"/>
                  <a:gd name="connsiteX1" fmla="*/ 4828 w 64368"/>
                  <a:gd name="connsiteY1" fmla="*/ 4828 h 9655"/>
                </a:gdLst>
                <a:ahLst/>
                <a:cxnLst>
                  <a:cxn ang="0">
                    <a:pos x="connsiteX0" y="connsiteY0"/>
                  </a:cxn>
                  <a:cxn ang="0">
                    <a:pos x="connsiteX1" y="connsiteY1"/>
                  </a:cxn>
                </a:cxnLst>
                <a:rect l="l" t="t" r="r" b="b"/>
                <a:pathLst>
                  <a:path w="64368" h="9655">
                    <a:moveTo>
                      <a:pt x="62116"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FAF30A72-840F-46C0-ADA9-ADC4A5738BAA}"/>
                  </a:ext>
                </a:extLst>
              </p:cNvPr>
              <p:cNvSpPr/>
              <p:nvPr/>
            </p:nvSpPr>
            <p:spPr>
              <a:xfrm>
                <a:off x="1082892" y="1269692"/>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08E38FC0-3159-4269-8E80-7C5EB9C2C5CD}"/>
                  </a:ext>
                </a:extLst>
              </p:cNvPr>
              <p:cNvSpPr/>
              <p:nvPr/>
            </p:nvSpPr>
            <p:spPr>
              <a:xfrm>
                <a:off x="1168181" y="1269692"/>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4" name="Freeform: Shape 73">
                <a:extLst>
                  <a:ext uri="{FF2B5EF4-FFF2-40B4-BE49-F238E27FC236}">
                    <a16:creationId xmlns:a16="http://schemas.microsoft.com/office/drawing/2014/main" id="{2CB6EB6D-8BC7-4ABA-9ADC-92574001EC90}"/>
                  </a:ext>
                </a:extLst>
              </p:cNvPr>
              <p:cNvSpPr/>
              <p:nvPr/>
            </p:nvSpPr>
            <p:spPr>
              <a:xfrm>
                <a:off x="1253792" y="1269692"/>
                <a:ext cx="38621" cy="9655"/>
              </a:xfrm>
              <a:custGeom>
                <a:avLst/>
                <a:gdLst>
                  <a:gd name="connsiteX0" fmla="*/ 33794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3794"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E6176614-A859-40E2-A4A0-78D19A0D068B}"/>
                  </a:ext>
                </a:extLst>
              </p:cNvPr>
              <p:cNvSpPr/>
              <p:nvPr/>
            </p:nvSpPr>
            <p:spPr>
              <a:xfrm>
                <a:off x="1082892" y="1312497"/>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18C7C8BF-0496-45BE-AD42-1FCAA82586EC}"/>
                  </a:ext>
                </a:extLst>
              </p:cNvPr>
              <p:cNvSpPr/>
              <p:nvPr/>
            </p:nvSpPr>
            <p:spPr>
              <a:xfrm>
                <a:off x="1168181" y="1312497"/>
                <a:ext cx="74024" cy="9655"/>
              </a:xfrm>
              <a:custGeom>
                <a:avLst/>
                <a:gdLst>
                  <a:gd name="connsiteX0" fmla="*/ 70162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70162"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123494EA-2691-43E1-9788-395644282017}"/>
                  </a:ext>
                </a:extLst>
              </p:cNvPr>
              <p:cNvSpPr/>
              <p:nvPr/>
            </p:nvSpPr>
            <p:spPr>
              <a:xfrm>
                <a:off x="1253792" y="1312497"/>
                <a:ext cx="22529" cy="9655"/>
              </a:xfrm>
              <a:custGeom>
                <a:avLst/>
                <a:gdLst>
                  <a:gd name="connsiteX0" fmla="*/ 19311 w 22529"/>
                  <a:gd name="connsiteY0" fmla="*/ 4828 h 9655"/>
                  <a:gd name="connsiteX1" fmla="*/ 4828 w 22529"/>
                  <a:gd name="connsiteY1" fmla="*/ 4828 h 9655"/>
                </a:gdLst>
                <a:ahLst/>
                <a:cxnLst>
                  <a:cxn ang="0">
                    <a:pos x="connsiteX0" y="connsiteY0"/>
                  </a:cxn>
                  <a:cxn ang="0">
                    <a:pos x="connsiteX1" y="connsiteY1"/>
                  </a:cxn>
                </a:cxnLst>
                <a:rect l="l" t="t" r="r" b="b"/>
                <a:pathLst>
                  <a:path w="22529" h="9655">
                    <a:moveTo>
                      <a:pt x="19311"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8" name="Freeform: Shape 77">
                <a:extLst>
                  <a:ext uri="{FF2B5EF4-FFF2-40B4-BE49-F238E27FC236}">
                    <a16:creationId xmlns:a16="http://schemas.microsoft.com/office/drawing/2014/main" id="{410EFE28-2818-4355-99DA-B0C55CAC5CF4}"/>
                  </a:ext>
                </a:extLst>
              </p:cNvPr>
              <p:cNvSpPr/>
              <p:nvPr/>
            </p:nvSpPr>
            <p:spPr>
              <a:xfrm>
                <a:off x="1036869" y="1134517"/>
                <a:ext cx="231728" cy="241383"/>
              </a:xfrm>
              <a:custGeom>
                <a:avLst/>
                <a:gdLst>
                  <a:gd name="connsiteX0" fmla="*/ 229475 w 231728"/>
                  <a:gd name="connsiteY0" fmla="*/ 237521 h 241383"/>
                  <a:gd name="connsiteX1" fmla="*/ 13517 w 231728"/>
                  <a:gd name="connsiteY1" fmla="*/ 237521 h 241383"/>
                  <a:gd name="connsiteX2" fmla="*/ 4828 w 231728"/>
                  <a:gd name="connsiteY2" fmla="*/ 228831 h 241383"/>
                  <a:gd name="connsiteX3" fmla="*/ 4828 w 231728"/>
                  <a:gd name="connsiteY3" fmla="*/ 13517 h 241383"/>
                  <a:gd name="connsiteX4" fmla="*/ 13517 w 231728"/>
                  <a:gd name="connsiteY4" fmla="*/ 4828 h 241383"/>
                  <a:gd name="connsiteX5" fmla="*/ 36047 w 231728"/>
                  <a:gd name="connsiteY5" fmla="*/ 4828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728" h="241383">
                    <a:moveTo>
                      <a:pt x="229475" y="237521"/>
                    </a:moveTo>
                    <a:lnTo>
                      <a:pt x="13517" y="237521"/>
                    </a:lnTo>
                    <a:cubicBezTo>
                      <a:pt x="8690" y="237521"/>
                      <a:pt x="4828" y="233659"/>
                      <a:pt x="4828" y="228831"/>
                    </a:cubicBezTo>
                    <a:lnTo>
                      <a:pt x="4828" y="13517"/>
                    </a:lnTo>
                    <a:cubicBezTo>
                      <a:pt x="4828" y="8690"/>
                      <a:pt x="8690" y="4828"/>
                      <a:pt x="13517" y="4828"/>
                    </a:cubicBezTo>
                    <a:lnTo>
                      <a:pt x="36047" y="4828"/>
                    </a:ln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C8628AD5-4D22-477C-8671-3A083E941542}"/>
                  </a:ext>
                </a:extLst>
              </p:cNvPr>
              <p:cNvSpPr/>
              <p:nvPr/>
            </p:nvSpPr>
            <p:spPr>
              <a:xfrm>
                <a:off x="1450439" y="1091068"/>
                <a:ext cx="9655" cy="102990"/>
              </a:xfrm>
              <a:custGeom>
                <a:avLst/>
                <a:gdLst>
                  <a:gd name="connsiteX0" fmla="*/ 4828 w 9655"/>
                  <a:gd name="connsiteY0" fmla="*/ 4828 h 102990"/>
                  <a:gd name="connsiteX1" fmla="*/ 4828 w 9655"/>
                  <a:gd name="connsiteY1" fmla="*/ 98484 h 102990"/>
                </a:gdLst>
                <a:ahLst/>
                <a:cxnLst>
                  <a:cxn ang="0">
                    <a:pos x="connsiteX0" y="connsiteY0"/>
                  </a:cxn>
                  <a:cxn ang="0">
                    <a:pos x="connsiteX1" y="connsiteY1"/>
                  </a:cxn>
                </a:cxnLst>
                <a:rect l="l" t="t" r="r" b="b"/>
                <a:pathLst>
                  <a:path w="9655" h="102990">
                    <a:moveTo>
                      <a:pt x="4828" y="4828"/>
                    </a:moveTo>
                    <a:lnTo>
                      <a:pt x="4828" y="98484"/>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DCCD60D4-3B58-4BA2-BCBF-B43293693554}"/>
                  </a:ext>
                </a:extLst>
              </p:cNvPr>
              <p:cNvSpPr/>
              <p:nvPr/>
            </p:nvSpPr>
            <p:spPr>
              <a:xfrm>
                <a:off x="1312689" y="1344681"/>
                <a:ext cx="38621" cy="9655"/>
              </a:xfrm>
              <a:custGeom>
                <a:avLst/>
                <a:gdLst>
                  <a:gd name="connsiteX0" fmla="*/ 34759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4759" y="4828"/>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A6A049C5-B1AB-46FD-AA0F-9CFB34F24C63}"/>
                  </a:ext>
                </a:extLst>
              </p:cNvPr>
              <p:cNvSpPr/>
              <p:nvPr/>
            </p:nvSpPr>
            <p:spPr>
              <a:xfrm>
                <a:off x="1403450" y="1226886"/>
                <a:ext cx="57932" cy="9655"/>
              </a:xfrm>
              <a:custGeom>
                <a:avLst/>
                <a:gdLst>
                  <a:gd name="connsiteX0" fmla="*/ 53748 w 57932"/>
                  <a:gd name="connsiteY0" fmla="*/ 7402 h 9655"/>
                  <a:gd name="connsiteX1" fmla="*/ 29288 w 57932"/>
                  <a:gd name="connsiteY1" fmla="*/ 4828 h 9655"/>
                  <a:gd name="connsiteX2" fmla="*/ 4828 w 57932"/>
                  <a:gd name="connsiteY2" fmla="*/ 7402 h 9655"/>
                </a:gdLst>
                <a:ahLst/>
                <a:cxnLst>
                  <a:cxn ang="0">
                    <a:pos x="connsiteX0" y="connsiteY0"/>
                  </a:cxn>
                  <a:cxn ang="0">
                    <a:pos x="connsiteX1" y="connsiteY1"/>
                  </a:cxn>
                  <a:cxn ang="0">
                    <a:pos x="connsiteX2" y="connsiteY2"/>
                  </a:cxn>
                </a:cxnLst>
                <a:rect l="l" t="t" r="r" b="b"/>
                <a:pathLst>
                  <a:path w="57932" h="9655">
                    <a:moveTo>
                      <a:pt x="53748" y="7402"/>
                    </a:moveTo>
                    <a:cubicBezTo>
                      <a:pt x="45702" y="5793"/>
                      <a:pt x="37656" y="4828"/>
                      <a:pt x="29288" y="4828"/>
                    </a:cubicBezTo>
                    <a:cubicBezTo>
                      <a:pt x="20920" y="4828"/>
                      <a:pt x="12552" y="5793"/>
                      <a:pt x="4828" y="7402"/>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9F3B8C2C-6299-4148-88F2-04B5A7793C18}"/>
                  </a:ext>
                </a:extLst>
              </p:cNvPr>
              <p:cNvSpPr/>
              <p:nvPr/>
            </p:nvSpPr>
            <p:spPr>
              <a:xfrm>
                <a:off x="1312689" y="1369142"/>
                <a:ext cx="99772" cy="99772"/>
              </a:xfrm>
              <a:custGeom>
                <a:avLst/>
                <a:gdLst>
                  <a:gd name="connsiteX0" fmla="*/ 4828 w 99771"/>
                  <a:gd name="connsiteY0" fmla="*/ 4828 h 99771"/>
                  <a:gd name="connsiteX1" fmla="*/ 95266 w 99771"/>
                  <a:gd name="connsiteY1" fmla="*/ 95266 h 99771"/>
                </a:gdLst>
                <a:ahLst/>
                <a:cxnLst>
                  <a:cxn ang="0">
                    <a:pos x="connsiteX0" y="connsiteY0"/>
                  </a:cxn>
                  <a:cxn ang="0">
                    <a:pos x="connsiteX1" y="connsiteY1"/>
                  </a:cxn>
                </a:cxnLst>
                <a:rect l="l" t="t" r="r" b="b"/>
                <a:pathLst>
                  <a:path w="99771" h="99771">
                    <a:moveTo>
                      <a:pt x="4828" y="4828"/>
                    </a:moveTo>
                    <a:cubicBezTo>
                      <a:pt x="14483" y="50208"/>
                      <a:pt x="50208" y="85932"/>
                      <a:pt x="95266" y="95266"/>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0D25271D-2137-4EB9-B4D6-764C8A9B4E7E}"/>
                  </a:ext>
                </a:extLst>
              </p:cNvPr>
              <p:cNvSpPr/>
              <p:nvPr/>
            </p:nvSpPr>
            <p:spPr>
              <a:xfrm>
                <a:off x="1403128" y="1459580"/>
                <a:ext cx="32184" cy="9655"/>
              </a:xfrm>
              <a:custGeom>
                <a:avLst/>
                <a:gdLst>
                  <a:gd name="connsiteX0" fmla="*/ 27679 w 32184"/>
                  <a:gd name="connsiteY0" fmla="*/ 7402 h 9655"/>
                  <a:gd name="connsiteX1" fmla="*/ 4828 w 32184"/>
                  <a:gd name="connsiteY1" fmla="*/ 4828 h 9655"/>
                </a:gdLst>
                <a:ahLst/>
                <a:cxnLst>
                  <a:cxn ang="0">
                    <a:pos x="connsiteX0" y="connsiteY0"/>
                  </a:cxn>
                  <a:cxn ang="0">
                    <a:pos x="connsiteX1" y="connsiteY1"/>
                  </a:cxn>
                </a:cxnLst>
                <a:rect l="l" t="t" r="r" b="b"/>
                <a:pathLst>
                  <a:path w="32184" h="9655">
                    <a:moveTo>
                      <a:pt x="27679" y="7402"/>
                    </a:moveTo>
                    <a:cubicBezTo>
                      <a:pt x="19954" y="7402"/>
                      <a:pt x="12230" y="6437"/>
                      <a:pt x="4828" y="482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74B27545-043D-4E19-8EC7-BE73A5F31705}"/>
                  </a:ext>
                </a:extLst>
              </p:cNvPr>
              <p:cNvSpPr/>
              <p:nvPr/>
            </p:nvSpPr>
            <p:spPr>
              <a:xfrm>
                <a:off x="1425979" y="1459580"/>
                <a:ext cx="35403" cy="9655"/>
              </a:xfrm>
              <a:custGeom>
                <a:avLst/>
                <a:gdLst>
                  <a:gd name="connsiteX0" fmla="*/ 4828 w 35402"/>
                  <a:gd name="connsiteY0" fmla="*/ 7402 h 9655"/>
                  <a:gd name="connsiteX1" fmla="*/ 6759 w 35402"/>
                  <a:gd name="connsiteY1" fmla="*/ 7402 h 9655"/>
                  <a:gd name="connsiteX2" fmla="*/ 31219 w 35402"/>
                  <a:gd name="connsiteY2" fmla="*/ 4828 h 9655"/>
                </a:gdLst>
                <a:ahLst/>
                <a:cxnLst>
                  <a:cxn ang="0">
                    <a:pos x="connsiteX0" y="connsiteY0"/>
                  </a:cxn>
                  <a:cxn ang="0">
                    <a:pos x="connsiteX1" y="connsiteY1"/>
                  </a:cxn>
                  <a:cxn ang="0">
                    <a:pos x="connsiteX2" y="connsiteY2"/>
                  </a:cxn>
                </a:cxnLst>
                <a:rect l="l" t="t" r="r" b="b"/>
                <a:pathLst>
                  <a:path w="35402" h="9655">
                    <a:moveTo>
                      <a:pt x="4828" y="7402"/>
                    </a:moveTo>
                    <a:cubicBezTo>
                      <a:pt x="5471" y="7402"/>
                      <a:pt x="6115" y="7402"/>
                      <a:pt x="6759" y="7402"/>
                    </a:cubicBezTo>
                    <a:cubicBezTo>
                      <a:pt x="15127" y="7402"/>
                      <a:pt x="23495" y="6437"/>
                      <a:pt x="31219" y="482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676F265D-C35C-4C90-B61B-48BF63B51E99}"/>
                  </a:ext>
                </a:extLst>
              </p:cNvPr>
              <p:cNvSpPr/>
              <p:nvPr/>
            </p:nvSpPr>
            <p:spPr>
              <a:xfrm>
                <a:off x="1542808" y="1320221"/>
                <a:ext cx="9655" cy="57932"/>
              </a:xfrm>
              <a:custGeom>
                <a:avLst/>
                <a:gdLst>
                  <a:gd name="connsiteX0" fmla="*/ 4828 w 9655"/>
                  <a:gd name="connsiteY0" fmla="*/ 53748 h 57932"/>
                  <a:gd name="connsiteX1" fmla="*/ 7402 w 9655"/>
                  <a:gd name="connsiteY1" fmla="*/ 29288 h 57932"/>
                  <a:gd name="connsiteX2" fmla="*/ 4828 w 9655"/>
                  <a:gd name="connsiteY2" fmla="*/ 4828 h 57932"/>
                </a:gdLst>
                <a:ahLst/>
                <a:cxnLst>
                  <a:cxn ang="0">
                    <a:pos x="connsiteX0" y="connsiteY0"/>
                  </a:cxn>
                  <a:cxn ang="0">
                    <a:pos x="connsiteX1" y="connsiteY1"/>
                  </a:cxn>
                  <a:cxn ang="0">
                    <a:pos x="connsiteX2" y="connsiteY2"/>
                  </a:cxn>
                </a:cxnLst>
                <a:rect l="l" t="t" r="r" b="b"/>
                <a:pathLst>
                  <a:path w="9655" h="57932">
                    <a:moveTo>
                      <a:pt x="4828" y="53748"/>
                    </a:moveTo>
                    <a:cubicBezTo>
                      <a:pt x="6437" y="45702"/>
                      <a:pt x="7402" y="37656"/>
                      <a:pt x="7402" y="29288"/>
                    </a:cubicBezTo>
                    <a:cubicBezTo>
                      <a:pt x="7402" y="20920"/>
                      <a:pt x="6437" y="12552"/>
                      <a:pt x="4828" y="482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6F3EFC55-F2F6-447A-A322-1AECF0781690}"/>
                  </a:ext>
                </a:extLst>
              </p:cNvPr>
              <p:cNvSpPr/>
              <p:nvPr/>
            </p:nvSpPr>
            <p:spPr>
              <a:xfrm>
                <a:off x="1452370" y="1369142"/>
                <a:ext cx="99772" cy="99772"/>
              </a:xfrm>
              <a:custGeom>
                <a:avLst/>
                <a:gdLst>
                  <a:gd name="connsiteX0" fmla="*/ 95266 w 99771"/>
                  <a:gd name="connsiteY0" fmla="*/ 4828 h 99771"/>
                  <a:gd name="connsiteX1" fmla="*/ 4828 w 99771"/>
                  <a:gd name="connsiteY1" fmla="*/ 95266 h 99771"/>
                </a:gdLst>
                <a:ahLst/>
                <a:cxnLst>
                  <a:cxn ang="0">
                    <a:pos x="connsiteX0" y="connsiteY0"/>
                  </a:cxn>
                  <a:cxn ang="0">
                    <a:pos x="connsiteX1" y="connsiteY1"/>
                  </a:cxn>
                </a:cxnLst>
                <a:rect l="l" t="t" r="r" b="b"/>
                <a:pathLst>
                  <a:path w="99771" h="99771">
                    <a:moveTo>
                      <a:pt x="95266" y="4828"/>
                    </a:moveTo>
                    <a:cubicBezTo>
                      <a:pt x="85611" y="50208"/>
                      <a:pt x="49886" y="85932"/>
                      <a:pt x="4828" y="95266"/>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3BF89666-78E8-4316-A2EA-3ECB18991DBB}"/>
                  </a:ext>
                </a:extLst>
              </p:cNvPr>
              <p:cNvSpPr/>
              <p:nvPr/>
            </p:nvSpPr>
            <p:spPr>
              <a:xfrm>
                <a:off x="1452370" y="1229461"/>
                <a:ext cx="99772" cy="99772"/>
              </a:xfrm>
              <a:custGeom>
                <a:avLst/>
                <a:gdLst>
                  <a:gd name="connsiteX0" fmla="*/ 4828 w 99771"/>
                  <a:gd name="connsiteY0" fmla="*/ 4828 h 99771"/>
                  <a:gd name="connsiteX1" fmla="*/ 95266 w 99771"/>
                  <a:gd name="connsiteY1" fmla="*/ 95266 h 99771"/>
                </a:gdLst>
                <a:ahLst/>
                <a:cxnLst>
                  <a:cxn ang="0">
                    <a:pos x="connsiteX0" y="connsiteY0"/>
                  </a:cxn>
                  <a:cxn ang="0">
                    <a:pos x="connsiteX1" y="connsiteY1"/>
                  </a:cxn>
                </a:cxnLst>
                <a:rect l="l" t="t" r="r" b="b"/>
                <a:pathLst>
                  <a:path w="99771" h="99771">
                    <a:moveTo>
                      <a:pt x="4828" y="4828"/>
                    </a:moveTo>
                    <a:cubicBezTo>
                      <a:pt x="50208" y="14483"/>
                      <a:pt x="85932" y="50208"/>
                      <a:pt x="95266" y="95266"/>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A4D64BCB-E305-4CB7-B3AC-A848292FA26A}"/>
                  </a:ext>
                </a:extLst>
              </p:cNvPr>
              <p:cNvSpPr/>
              <p:nvPr/>
            </p:nvSpPr>
            <p:spPr>
              <a:xfrm>
                <a:off x="1312689" y="1229461"/>
                <a:ext cx="99772" cy="99772"/>
              </a:xfrm>
              <a:custGeom>
                <a:avLst/>
                <a:gdLst>
                  <a:gd name="connsiteX0" fmla="*/ 4828 w 99771"/>
                  <a:gd name="connsiteY0" fmla="*/ 95266 h 99771"/>
                  <a:gd name="connsiteX1" fmla="*/ 95266 w 99771"/>
                  <a:gd name="connsiteY1" fmla="*/ 4828 h 99771"/>
                </a:gdLst>
                <a:ahLst/>
                <a:cxnLst>
                  <a:cxn ang="0">
                    <a:pos x="connsiteX0" y="connsiteY0"/>
                  </a:cxn>
                  <a:cxn ang="0">
                    <a:pos x="connsiteX1" y="connsiteY1"/>
                  </a:cxn>
                </a:cxnLst>
                <a:rect l="l" t="t" r="r" b="b"/>
                <a:pathLst>
                  <a:path w="99771" h="99771">
                    <a:moveTo>
                      <a:pt x="4828" y="95266"/>
                    </a:moveTo>
                    <a:cubicBezTo>
                      <a:pt x="14483" y="49886"/>
                      <a:pt x="50208" y="14161"/>
                      <a:pt x="95266" y="482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2C54E110-FE46-4CE1-8115-5665BBC0696C}"/>
                  </a:ext>
                </a:extLst>
              </p:cNvPr>
              <p:cNvSpPr/>
              <p:nvPr/>
            </p:nvSpPr>
            <p:spPr>
              <a:xfrm>
                <a:off x="1310115" y="1319899"/>
                <a:ext cx="9655" cy="57932"/>
              </a:xfrm>
              <a:custGeom>
                <a:avLst/>
                <a:gdLst>
                  <a:gd name="connsiteX0" fmla="*/ 7402 w 9655"/>
                  <a:gd name="connsiteY0" fmla="*/ 4828 h 57932"/>
                  <a:gd name="connsiteX1" fmla="*/ 4828 w 9655"/>
                  <a:gd name="connsiteY1" fmla="*/ 29288 h 57932"/>
                  <a:gd name="connsiteX2" fmla="*/ 7402 w 9655"/>
                  <a:gd name="connsiteY2" fmla="*/ 53748 h 57932"/>
                </a:gdLst>
                <a:ahLst/>
                <a:cxnLst>
                  <a:cxn ang="0">
                    <a:pos x="connsiteX0" y="connsiteY0"/>
                  </a:cxn>
                  <a:cxn ang="0">
                    <a:pos x="connsiteX1" y="connsiteY1"/>
                  </a:cxn>
                  <a:cxn ang="0">
                    <a:pos x="connsiteX2" y="connsiteY2"/>
                  </a:cxn>
                </a:cxnLst>
                <a:rect l="l" t="t" r="r" b="b"/>
                <a:pathLst>
                  <a:path w="9655" h="57932">
                    <a:moveTo>
                      <a:pt x="7402" y="4828"/>
                    </a:moveTo>
                    <a:cubicBezTo>
                      <a:pt x="5793" y="12874"/>
                      <a:pt x="4828" y="20920"/>
                      <a:pt x="4828" y="29288"/>
                    </a:cubicBezTo>
                    <a:cubicBezTo>
                      <a:pt x="4828" y="37656"/>
                      <a:pt x="5793" y="46024"/>
                      <a:pt x="7402" y="5374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111494E7-B51B-4FE2-9953-164AEB493641}"/>
                  </a:ext>
                </a:extLst>
              </p:cNvPr>
              <p:cNvSpPr/>
              <p:nvPr/>
            </p:nvSpPr>
            <p:spPr>
              <a:xfrm>
                <a:off x="1410208" y="1332130"/>
                <a:ext cx="38621" cy="38621"/>
              </a:xfrm>
              <a:custGeom>
                <a:avLst/>
                <a:gdLst>
                  <a:gd name="connsiteX0" fmla="*/ 36368 w 38621"/>
                  <a:gd name="connsiteY0" fmla="*/ 20598 h 38621"/>
                  <a:gd name="connsiteX1" fmla="*/ 20598 w 38621"/>
                  <a:gd name="connsiteY1" fmla="*/ 4828 h 38621"/>
                  <a:gd name="connsiteX2" fmla="*/ 4828 w 38621"/>
                  <a:gd name="connsiteY2" fmla="*/ 20598 h 38621"/>
                  <a:gd name="connsiteX3" fmla="*/ 20598 w 38621"/>
                  <a:gd name="connsiteY3" fmla="*/ 3636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11908"/>
                      <a:pt x="29288" y="4828"/>
                      <a:pt x="20598" y="4828"/>
                    </a:cubicBezTo>
                    <a:cubicBezTo>
                      <a:pt x="11908" y="4828"/>
                      <a:pt x="4828" y="11908"/>
                      <a:pt x="4828" y="20598"/>
                    </a:cubicBezTo>
                    <a:cubicBezTo>
                      <a:pt x="4828" y="29288"/>
                      <a:pt x="11908" y="36368"/>
                      <a:pt x="20598" y="36368"/>
                    </a:cubicBezTo>
                    <a:cubicBezTo>
                      <a:pt x="29288" y="36047"/>
                      <a:pt x="36368" y="28966"/>
                      <a:pt x="36368" y="2059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D5DB6238-0C76-4B2F-8EAB-4D22FCD9F9D4}"/>
                  </a:ext>
                </a:extLst>
              </p:cNvPr>
              <p:cNvSpPr/>
              <p:nvPr/>
            </p:nvSpPr>
            <p:spPr>
              <a:xfrm>
                <a:off x="1514808" y="1347900"/>
                <a:ext cx="38621" cy="9655"/>
              </a:xfrm>
              <a:custGeom>
                <a:avLst/>
                <a:gdLst>
                  <a:gd name="connsiteX0" fmla="*/ 34759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4759" y="4828"/>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F0F446AF-93AE-496B-8390-9DE042F63F63}"/>
                  </a:ext>
                </a:extLst>
              </p:cNvPr>
              <p:cNvSpPr/>
              <p:nvPr/>
            </p:nvSpPr>
            <p:spPr>
              <a:xfrm>
                <a:off x="1425979" y="1462155"/>
                <a:ext cx="9655" cy="9655"/>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lnTo>
                      <a:pt x="4828" y="4828"/>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A97BB105-CC88-4CA3-9C33-130610C83F41}"/>
                  </a:ext>
                </a:extLst>
              </p:cNvPr>
              <p:cNvSpPr/>
              <p:nvPr/>
            </p:nvSpPr>
            <p:spPr>
              <a:xfrm>
                <a:off x="1425979" y="1432223"/>
                <a:ext cx="9655" cy="38621"/>
              </a:xfrm>
              <a:custGeom>
                <a:avLst/>
                <a:gdLst>
                  <a:gd name="connsiteX0" fmla="*/ 4828 w 9655"/>
                  <a:gd name="connsiteY0" fmla="*/ 34759 h 38621"/>
                  <a:gd name="connsiteX1" fmla="*/ 4828 w 9655"/>
                  <a:gd name="connsiteY1" fmla="*/ 4828 h 38621"/>
                </a:gdLst>
                <a:ahLst/>
                <a:cxnLst>
                  <a:cxn ang="0">
                    <a:pos x="connsiteX0" y="connsiteY0"/>
                  </a:cxn>
                  <a:cxn ang="0">
                    <a:pos x="connsiteX1" y="connsiteY1"/>
                  </a:cxn>
                </a:cxnLst>
                <a:rect l="l" t="t" r="r" b="b"/>
                <a:pathLst>
                  <a:path w="9655" h="38621">
                    <a:moveTo>
                      <a:pt x="4828" y="34759"/>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0D32AD6C-4BD2-495A-BFD6-B55636C734D6}"/>
                  </a:ext>
                </a:extLst>
              </p:cNvPr>
              <p:cNvSpPr/>
              <p:nvPr/>
            </p:nvSpPr>
            <p:spPr>
              <a:xfrm>
                <a:off x="1427588" y="1229139"/>
                <a:ext cx="9655" cy="38621"/>
              </a:xfrm>
              <a:custGeom>
                <a:avLst/>
                <a:gdLst>
                  <a:gd name="connsiteX0" fmla="*/ 4828 w 9655"/>
                  <a:gd name="connsiteY0" fmla="*/ 34759 h 38621"/>
                  <a:gd name="connsiteX1" fmla="*/ 4828 w 9655"/>
                  <a:gd name="connsiteY1" fmla="*/ 4828 h 38621"/>
                </a:gdLst>
                <a:ahLst/>
                <a:cxnLst>
                  <a:cxn ang="0">
                    <a:pos x="connsiteX0" y="connsiteY0"/>
                  </a:cxn>
                  <a:cxn ang="0">
                    <a:pos x="connsiteX1" y="connsiteY1"/>
                  </a:cxn>
                </a:cxnLst>
                <a:rect l="l" t="t" r="r" b="b"/>
                <a:pathLst>
                  <a:path w="9655" h="38621">
                    <a:moveTo>
                      <a:pt x="4828" y="34759"/>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5FF43413-255A-4DD8-97DF-A3BD58E7FB0F}"/>
                  </a:ext>
                </a:extLst>
              </p:cNvPr>
              <p:cNvSpPr/>
              <p:nvPr/>
            </p:nvSpPr>
            <p:spPr>
              <a:xfrm>
                <a:off x="1365794" y="1284175"/>
                <a:ext cx="45058" cy="45058"/>
              </a:xfrm>
              <a:custGeom>
                <a:avLst/>
                <a:gdLst>
                  <a:gd name="connsiteX0" fmla="*/ 4828 w 45058"/>
                  <a:gd name="connsiteY0" fmla="*/ 4828 h 45058"/>
                  <a:gd name="connsiteX1" fmla="*/ 40552 w 45058"/>
                  <a:gd name="connsiteY1" fmla="*/ 40552 h 45058"/>
                </a:gdLst>
                <a:ahLst/>
                <a:cxnLst>
                  <a:cxn ang="0">
                    <a:pos x="connsiteX0" y="connsiteY0"/>
                  </a:cxn>
                  <a:cxn ang="0">
                    <a:pos x="connsiteX1" y="connsiteY1"/>
                  </a:cxn>
                </a:cxnLst>
                <a:rect l="l" t="t" r="r" b="b"/>
                <a:pathLst>
                  <a:path w="45058" h="45058">
                    <a:moveTo>
                      <a:pt x="4828" y="4828"/>
                    </a:moveTo>
                    <a:lnTo>
                      <a:pt x="40552" y="40552"/>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407BE754-80E8-4FF3-989D-A9B76C877B08}"/>
                  </a:ext>
                </a:extLst>
              </p:cNvPr>
              <p:cNvSpPr/>
              <p:nvPr/>
            </p:nvSpPr>
            <p:spPr>
              <a:xfrm>
                <a:off x="1401518" y="1319899"/>
                <a:ext cx="9655" cy="9655"/>
              </a:xfrm>
              <a:custGeom>
                <a:avLst/>
                <a:gdLst>
                  <a:gd name="connsiteX0" fmla="*/ 4828 w 9655"/>
                  <a:gd name="connsiteY0" fmla="*/ 4828 h 9655"/>
                  <a:gd name="connsiteX1" fmla="*/ 6437 w 9655"/>
                  <a:gd name="connsiteY1" fmla="*/ 6437 h 9655"/>
                </a:gdLst>
                <a:ahLst/>
                <a:cxnLst>
                  <a:cxn ang="0">
                    <a:pos x="connsiteX0" y="connsiteY0"/>
                  </a:cxn>
                  <a:cxn ang="0">
                    <a:pos x="connsiteX1" y="connsiteY1"/>
                  </a:cxn>
                </a:cxnLst>
                <a:rect l="l" t="t" r="r" b="b"/>
                <a:pathLst>
                  <a:path w="9655" h="9655">
                    <a:moveTo>
                      <a:pt x="4828" y="4828"/>
                    </a:moveTo>
                    <a:lnTo>
                      <a:pt x="6437" y="6437"/>
                    </a:lnTo>
                  </a:path>
                </a:pathLst>
              </a:custGeom>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55856017-3028-4465-9698-85C23DE21121}"/>
                  </a:ext>
                </a:extLst>
              </p:cNvPr>
              <p:cNvSpPr/>
              <p:nvPr/>
            </p:nvSpPr>
            <p:spPr>
              <a:xfrm>
                <a:off x="1403128" y="1321509"/>
                <a:ext cx="22529" cy="22529"/>
              </a:xfrm>
              <a:custGeom>
                <a:avLst/>
                <a:gdLst>
                  <a:gd name="connsiteX0" fmla="*/ 18345 w 22529"/>
                  <a:gd name="connsiteY0" fmla="*/ 18345 h 22529"/>
                  <a:gd name="connsiteX1" fmla="*/ 4828 w 22529"/>
                  <a:gd name="connsiteY1" fmla="*/ 4828 h 22529"/>
                </a:gdLst>
                <a:ahLst/>
                <a:cxnLst>
                  <a:cxn ang="0">
                    <a:pos x="connsiteX0" y="connsiteY0"/>
                  </a:cxn>
                  <a:cxn ang="0">
                    <a:pos x="connsiteX1" y="connsiteY1"/>
                  </a:cxn>
                </a:cxnLst>
                <a:rect l="l" t="t" r="r" b="b"/>
                <a:pathLst>
                  <a:path w="22529" h="22529">
                    <a:moveTo>
                      <a:pt x="18345" y="18345"/>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79F37CEF-0206-4461-9EB9-4B0B68DA7959}"/>
                  </a:ext>
                </a:extLst>
              </p:cNvPr>
              <p:cNvSpPr/>
              <p:nvPr/>
            </p:nvSpPr>
            <p:spPr>
              <a:xfrm>
                <a:off x="1452370" y="1347900"/>
                <a:ext cx="48277" cy="9655"/>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2BAB6177-13EB-4054-8365-C169058811DC}"/>
                  </a:ext>
                </a:extLst>
              </p:cNvPr>
              <p:cNvSpPr/>
              <p:nvPr/>
            </p:nvSpPr>
            <p:spPr>
              <a:xfrm>
                <a:off x="1441749" y="1347900"/>
                <a:ext cx="19311" cy="9655"/>
              </a:xfrm>
              <a:custGeom>
                <a:avLst/>
                <a:gdLst>
                  <a:gd name="connsiteX0" fmla="*/ 4828 w 19310"/>
                  <a:gd name="connsiteY0" fmla="*/ 4828 h 9655"/>
                  <a:gd name="connsiteX1" fmla="*/ 15449 w 19310"/>
                  <a:gd name="connsiteY1" fmla="*/ 4828 h 9655"/>
                </a:gdLst>
                <a:ahLst/>
                <a:cxnLst>
                  <a:cxn ang="0">
                    <a:pos x="connsiteX0" y="connsiteY0"/>
                  </a:cxn>
                  <a:cxn ang="0">
                    <a:pos x="connsiteX1" y="connsiteY1"/>
                  </a:cxn>
                </a:cxnLst>
                <a:rect l="l" t="t" r="r" b="b"/>
                <a:pathLst>
                  <a:path w="19310" h="9655">
                    <a:moveTo>
                      <a:pt x="4828" y="4828"/>
                    </a:moveTo>
                    <a:lnTo>
                      <a:pt x="15449"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66BA6B0A-4132-4911-9DD1-0932A38D656E}"/>
                  </a:ext>
                </a:extLst>
              </p:cNvPr>
              <p:cNvSpPr/>
              <p:nvPr/>
            </p:nvSpPr>
            <p:spPr>
              <a:xfrm>
                <a:off x="1401518" y="1319899"/>
                <a:ext cx="9655" cy="9655"/>
              </a:xfrm>
              <a:custGeom>
                <a:avLst/>
                <a:gdLst>
                  <a:gd name="connsiteX0" fmla="*/ 4828 w 9655"/>
                  <a:gd name="connsiteY0" fmla="*/ 4828 h 9655"/>
                  <a:gd name="connsiteX1" fmla="*/ 6437 w 9655"/>
                  <a:gd name="connsiteY1" fmla="*/ 4828 h 9655"/>
                </a:gdLst>
                <a:ahLst/>
                <a:cxnLst>
                  <a:cxn ang="0">
                    <a:pos x="connsiteX0" y="connsiteY0"/>
                  </a:cxn>
                  <a:cxn ang="0">
                    <a:pos x="connsiteX1" y="connsiteY1"/>
                  </a:cxn>
                </a:cxnLst>
                <a:rect l="l" t="t" r="r" b="b"/>
                <a:pathLst>
                  <a:path w="9655" h="9655">
                    <a:moveTo>
                      <a:pt x="4828" y="4828"/>
                    </a:moveTo>
                    <a:lnTo>
                      <a:pt x="6437"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21FF2FD5-18D6-4A13-8F49-BEEC9B613E89}"/>
                  </a:ext>
                </a:extLst>
              </p:cNvPr>
              <p:cNvSpPr/>
              <p:nvPr/>
            </p:nvSpPr>
            <p:spPr>
              <a:xfrm>
                <a:off x="1403128" y="1319899"/>
                <a:ext cx="9655" cy="9655"/>
              </a:xfrm>
              <a:custGeom>
                <a:avLst/>
                <a:gdLst>
                  <a:gd name="connsiteX0" fmla="*/ 4828 w 9655"/>
                  <a:gd name="connsiteY0" fmla="*/ 6437 h 9655"/>
                  <a:gd name="connsiteX1" fmla="*/ 4828 w 9655"/>
                  <a:gd name="connsiteY1" fmla="*/ 4828 h 9655"/>
                </a:gdLst>
                <a:ahLst/>
                <a:cxnLst>
                  <a:cxn ang="0">
                    <a:pos x="connsiteX0" y="connsiteY0"/>
                  </a:cxn>
                  <a:cxn ang="0">
                    <a:pos x="connsiteX1" y="connsiteY1"/>
                  </a:cxn>
                </a:cxnLst>
                <a:rect l="l" t="t" r="r" b="b"/>
                <a:pathLst>
                  <a:path w="9655" h="9655">
                    <a:moveTo>
                      <a:pt x="4828" y="6437"/>
                    </a:moveTo>
                    <a:lnTo>
                      <a:pt x="4828" y="4828"/>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15" name="Content Placeholder 2">
              <a:extLst>
                <a:ext uri="{FF2B5EF4-FFF2-40B4-BE49-F238E27FC236}">
                  <a16:creationId xmlns:a16="http://schemas.microsoft.com/office/drawing/2014/main" id="{4F524226-5F86-4745-AD7D-47FE95F31D92}"/>
                </a:ext>
              </a:extLst>
            </p:cNvPr>
            <p:cNvSpPr txBox="1">
              <a:spLocks/>
            </p:cNvSpPr>
            <p:nvPr/>
          </p:nvSpPr>
          <p:spPr>
            <a:xfrm>
              <a:off x="5886995" y="3808118"/>
              <a:ext cx="5364365" cy="590931"/>
            </a:xfrm>
            <a:prstGeom prst="rect">
              <a:avLst/>
            </a:prstGeom>
          </p:spPr>
          <p:txBody>
            <a:bodyPr vert="horz" wrap="square" lIns="0" tIns="45720" rIns="0" bIns="45720" rtlCol="0" anchor="ctr" anchorCtr="0">
              <a:spAutoFit/>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4200"/>
                </a:spcAft>
                <a:buClr>
                  <a:srgbClr val="FFFFFF"/>
                </a:buClr>
                <a:buSzPct val="90000"/>
                <a:buFont typeface="Amazon Ember" panose="020B0603020204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Integrate </a:t>
              </a:r>
              <a:r>
                <a:rPr kumimoji="0" lang="en-US" altLang="en-US" sz="1800" b="0" i="0" u="none" strike="noStrike" kern="1200" cap="none" spc="0" normalizeH="0" baseline="0" noProof="0" dirty="0">
                  <a:ln>
                    <a:noFill/>
                  </a:ln>
                  <a:solidFill>
                    <a:srgbClr val="FF9900"/>
                  </a:solidFill>
                  <a:effectLst/>
                  <a:uLnTx/>
                  <a:uFillTx/>
                  <a:latin typeface="Amazon Ember"/>
                  <a:ea typeface="+mn-ea"/>
                  <a:cs typeface="+mn-cs"/>
                </a:rPr>
                <a:t>AWS Instance Scheduler </a:t>
              </a: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to shut down and terminate when not in use</a:t>
              </a:r>
            </a:p>
          </p:txBody>
        </p:sp>
      </p:grpSp>
      <p:grpSp>
        <p:nvGrpSpPr>
          <p:cNvPr id="120" name="Group 119">
            <a:extLst>
              <a:ext uri="{FF2B5EF4-FFF2-40B4-BE49-F238E27FC236}">
                <a16:creationId xmlns:a16="http://schemas.microsoft.com/office/drawing/2014/main" id="{5D8CBDAE-2D66-4475-862F-49512DBA878C}"/>
              </a:ext>
            </a:extLst>
          </p:cNvPr>
          <p:cNvGrpSpPr/>
          <p:nvPr/>
        </p:nvGrpSpPr>
        <p:grpSpPr>
          <a:xfrm>
            <a:off x="5034837" y="4919558"/>
            <a:ext cx="6537200" cy="1071928"/>
            <a:chOff x="5034837" y="4919558"/>
            <a:chExt cx="6537200" cy="1071928"/>
          </a:xfrm>
        </p:grpSpPr>
        <p:sp>
          <p:nvSpPr>
            <p:cNvPr id="108" name="Rectangle 107">
              <a:extLst>
                <a:ext uri="{FF2B5EF4-FFF2-40B4-BE49-F238E27FC236}">
                  <a16:creationId xmlns:a16="http://schemas.microsoft.com/office/drawing/2014/main" id="{F32F5141-DEEF-4563-9D41-A2353F80CAA5}"/>
                </a:ext>
              </a:extLst>
            </p:cNvPr>
            <p:cNvSpPr/>
            <p:nvPr/>
          </p:nvSpPr>
          <p:spPr>
            <a:xfrm>
              <a:off x="5356902" y="4919558"/>
              <a:ext cx="6215135" cy="1071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4" name="Rectangle 103">
              <a:extLst>
                <a:ext uri="{FF2B5EF4-FFF2-40B4-BE49-F238E27FC236}">
                  <a16:creationId xmlns:a16="http://schemas.microsoft.com/office/drawing/2014/main" id="{3CE01EC2-52D1-41E6-B2D2-76BE799419BD}"/>
                </a:ext>
              </a:extLst>
            </p:cNvPr>
            <p:cNvSpPr/>
            <p:nvPr/>
          </p:nvSpPr>
          <p:spPr>
            <a:xfrm>
              <a:off x="5034837" y="5144520"/>
              <a:ext cx="704607" cy="644654"/>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45" name="Graphic 268">
              <a:extLst>
                <a:ext uri="{FF2B5EF4-FFF2-40B4-BE49-F238E27FC236}">
                  <a16:creationId xmlns:a16="http://schemas.microsoft.com/office/drawing/2014/main" id="{02D26AD2-5E87-4A59-A2D8-313A9E2683D8}"/>
                </a:ext>
              </a:extLst>
            </p:cNvPr>
            <p:cNvGrpSpPr>
              <a:grpSpLocks noChangeAspect="1"/>
            </p:cNvGrpSpPr>
            <p:nvPr/>
          </p:nvGrpSpPr>
          <p:grpSpPr>
            <a:xfrm>
              <a:off x="5076202" y="5150405"/>
              <a:ext cx="603181" cy="603181"/>
              <a:chOff x="4482890" y="6177234"/>
              <a:chExt cx="643689" cy="643689"/>
            </a:xfrm>
          </p:grpSpPr>
          <p:sp>
            <p:nvSpPr>
              <p:cNvPr id="46" name="Freeform: Shape 45">
                <a:extLst>
                  <a:ext uri="{FF2B5EF4-FFF2-40B4-BE49-F238E27FC236}">
                    <a16:creationId xmlns:a16="http://schemas.microsoft.com/office/drawing/2014/main" id="{35E946A4-9AAC-4F2C-B6A6-D40C089DBA2F}"/>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Freeform: Shape 46">
                <a:extLst>
                  <a:ext uri="{FF2B5EF4-FFF2-40B4-BE49-F238E27FC236}">
                    <a16:creationId xmlns:a16="http://schemas.microsoft.com/office/drawing/2014/main" id="{1507C312-1D6F-446D-9983-F35238407D32}"/>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8" name="Freeform: Shape 47">
                <a:extLst>
                  <a:ext uri="{FF2B5EF4-FFF2-40B4-BE49-F238E27FC236}">
                    <a16:creationId xmlns:a16="http://schemas.microsoft.com/office/drawing/2014/main" id="{0AEE54CB-0B0F-4155-A270-12EFC55B1DBE}"/>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BEF40DC2-094B-43AB-8238-EA33A08707C8}"/>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A4A5817C-4483-4D91-B651-8885E02E278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38A52DD7-0317-4908-AF62-80B42874E26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1D90EDFA-165E-4AC4-AB47-1213BAEB57FB}"/>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270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A26B5A7E-D385-4067-B5CF-65B5C02AD090}"/>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79FCE50C-DE6A-4375-8361-2E0BE6C6A746}"/>
                  </a:ext>
                </a:extLst>
              </p:cNvPr>
              <p:cNvSpPr/>
              <p:nvPr/>
            </p:nvSpPr>
            <p:spPr>
              <a:xfrm>
                <a:off x="4742297" y="6373881"/>
                <a:ext cx="122301" cy="23816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9900"/>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C4B7C3FE-C255-4868-9287-79BFA7B2D387}"/>
                  </a:ext>
                </a:extLst>
              </p:cNvPr>
              <p:cNvSpPr/>
              <p:nvPr/>
            </p:nvSpPr>
            <p:spPr>
              <a:xfrm>
                <a:off x="4805056" y="6347812"/>
                <a:ext cx="9655" cy="30253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2700" cap="flat">
                <a:solidFill>
                  <a:srgbClr val="FF990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16" name="Content Placeholder 2">
              <a:extLst>
                <a:ext uri="{FF2B5EF4-FFF2-40B4-BE49-F238E27FC236}">
                  <a16:creationId xmlns:a16="http://schemas.microsoft.com/office/drawing/2014/main" id="{9B73295A-A29B-4914-9AAF-96DF9A6FB038}"/>
                </a:ext>
              </a:extLst>
            </p:cNvPr>
            <p:cNvSpPr txBox="1">
              <a:spLocks/>
            </p:cNvSpPr>
            <p:nvPr/>
          </p:nvSpPr>
          <p:spPr>
            <a:xfrm>
              <a:off x="5886995" y="5182144"/>
              <a:ext cx="5364365" cy="590931"/>
            </a:xfrm>
            <a:prstGeom prst="rect">
              <a:avLst/>
            </a:prstGeom>
          </p:spPr>
          <p:txBody>
            <a:bodyPr vert="horz" wrap="square" lIns="0" tIns="45720" rIns="0" bIns="45720" rtlCol="0" anchor="ctr" anchorCtr="0">
              <a:spAutoFit/>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4200"/>
                </a:spcAft>
                <a:buClr>
                  <a:srgbClr val="FFFFFF"/>
                </a:buClr>
                <a:buSzPct val="90000"/>
                <a:buFont typeface="Amazon Ember" panose="020B0603020204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Use </a:t>
              </a:r>
              <a:r>
                <a:rPr kumimoji="0" lang="en-US" altLang="en-US" sz="1800" b="0" i="0" u="none" strike="noStrike" kern="1200" cap="none" spc="0" normalizeH="0" baseline="0" noProof="0" dirty="0">
                  <a:ln>
                    <a:noFill/>
                  </a:ln>
                  <a:solidFill>
                    <a:srgbClr val="FF9900"/>
                  </a:solidFill>
                  <a:effectLst/>
                  <a:uLnTx/>
                  <a:uFillTx/>
                  <a:latin typeface="Amazon Ember"/>
                  <a:ea typeface="+mn-ea"/>
                  <a:cs typeface="+mn-cs"/>
                </a:rPr>
                <a:t>AWS Compute Optimizer </a:t>
              </a: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for right-sizing recommendations of workloads</a:t>
              </a:r>
            </a:p>
          </p:txBody>
        </p:sp>
      </p:grpSp>
      <p:sp>
        <p:nvSpPr>
          <p:cNvPr id="118" name="Right Triangle 117">
            <a:extLst>
              <a:ext uri="{FF2B5EF4-FFF2-40B4-BE49-F238E27FC236}">
                <a16:creationId xmlns:a16="http://schemas.microsoft.com/office/drawing/2014/main" id="{E4BF94F6-EBC1-4C34-B5A8-0B0F47DF9D38}"/>
              </a:ext>
            </a:extLst>
          </p:cNvPr>
          <p:cNvSpPr/>
          <p:nvPr/>
        </p:nvSpPr>
        <p:spPr>
          <a:xfrm flipH="1">
            <a:off x="3320718" y="15549"/>
            <a:ext cx="1429354" cy="6842449"/>
          </a:xfrm>
          <a:prstGeom prst="rtTriangle">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21" name="Group 120">
            <a:extLst>
              <a:ext uri="{FF2B5EF4-FFF2-40B4-BE49-F238E27FC236}">
                <a16:creationId xmlns:a16="http://schemas.microsoft.com/office/drawing/2014/main" id="{40BD4712-C8DB-41EB-8EE7-1317A1D8147F}"/>
              </a:ext>
            </a:extLst>
          </p:cNvPr>
          <p:cNvGrpSpPr/>
          <p:nvPr/>
        </p:nvGrpSpPr>
        <p:grpSpPr>
          <a:xfrm>
            <a:off x="4999274" y="822339"/>
            <a:ext cx="6567227" cy="1071928"/>
            <a:chOff x="4999274" y="822339"/>
            <a:chExt cx="6567227" cy="1071928"/>
          </a:xfrm>
        </p:grpSpPr>
        <p:sp>
          <p:nvSpPr>
            <p:cNvPr id="105" name="Rectangle 104">
              <a:extLst>
                <a:ext uri="{FF2B5EF4-FFF2-40B4-BE49-F238E27FC236}">
                  <a16:creationId xmlns:a16="http://schemas.microsoft.com/office/drawing/2014/main" id="{26E336A5-9E92-4DB4-B8FB-499608B2C454}"/>
                </a:ext>
              </a:extLst>
            </p:cNvPr>
            <p:cNvSpPr/>
            <p:nvPr/>
          </p:nvSpPr>
          <p:spPr>
            <a:xfrm>
              <a:off x="5351366" y="822339"/>
              <a:ext cx="6215135" cy="1071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Rectangle 8">
              <a:extLst>
                <a:ext uri="{FF2B5EF4-FFF2-40B4-BE49-F238E27FC236}">
                  <a16:creationId xmlns:a16="http://schemas.microsoft.com/office/drawing/2014/main" id="{9FD7EB00-BFD8-404D-859A-96752AC8EED4}"/>
                </a:ext>
              </a:extLst>
            </p:cNvPr>
            <p:cNvSpPr/>
            <p:nvPr/>
          </p:nvSpPr>
          <p:spPr>
            <a:xfrm>
              <a:off x="4999274" y="1024983"/>
              <a:ext cx="704608" cy="644654"/>
            </a:xfrm>
            <a:prstGeom prst="rect">
              <a:avLst/>
            </a:prstGeom>
            <a:solidFill>
              <a:srgbClr val="1D5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0" name="Graphic 19">
              <a:extLst>
                <a:ext uri="{FF2B5EF4-FFF2-40B4-BE49-F238E27FC236}">
                  <a16:creationId xmlns:a16="http://schemas.microsoft.com/office/drawing/2014/main" id="{C57FDCCF-E073-4A3F-B68B-8039680BF0D2}"/>
                </a:ext>
              </a:extLst>
            </p:cNvPr>
            <p:cNvGrpSpPr/>
            <p:nvPr/>
          </p:nvGrpSpPr>
          <p:grpSpPr>
            <a:xfrm>
              <a:off x="5030366" y="1129615"/>
              <a:ext cx="575743" cy="466078"/>
              <a:chOff x="7764633" y="4752949"/>
              <a:chExt cx="1200150" cy="971550"/>
            </a:xfrm>
          </p:grpSpPr>
          <p:sp>
            <p:nvSpPr>
              <p:cNvPr id="12" name="Freeform: Shape 230">
                <a:extLst>
                  <a:ext uri="{FF2B5EF4-FFF2-40B4-BE49-F238E27FC236}">
                    <a16:creationId xmlns:a16="http://schemas.microsoft.com/office/drawing/2014/main" id="{AA082E24-1562-46C3-B9D1-233B6BF32F45}"/>
                  </a:ext>
                </a:extLst>
              </p:cNvPr>
              <p:cNvSpPr/>
              <p:nvPr/>
            </p:nvSpPr>
            <p:spPr>
              <a:xfrm>
                <a:off x="7757489" y="4745805"/>
                <a:ext cx="1209675" cy="981075"/>
              </a:xfrm>
              <a:custGeom>
                <a:avLst/>
                <a:gdLst>
                  <a:gd name="connsiteX0" fmla="*/ 116681 w 1209675"/>
                  <a:gd name="connsiteY0" fmla="*/ 21431 h 981075"/>
                  <a:gd name="connsiteX1" fmla="*/ 116681 w 1209675"/>
                  <a:gd name="connsiteY1" fmla="*/ 229076 h 981075"/>
                  <a:gd name="connsiteX2" fmla="*/ 21431 w 1209675"/>
                  <a:gd name="connsiteY2" fmla="*/ 229076 h 981075"/>
                  <a:gd name="connsiteX3" fmla="*/ 21431 w 1209675"/>
                  <a:gd name="connsiteY3" fmla="*/ 754856 h 981075"/>
                  <a:gd name="connsiteX4" fmla="*/ 116681 w 1209675"/>
                  <a:gd name="connsiteY4" fmla="*/ 754856 h 981075"/>
                  <a:gd name="connsiteX5" fmla="*/ 116681 w 1209675"/>
                  <a:gd name="connsiteY5" fmla="*/ 962501 h 981075"/>
                  <a:gd name="connsiteX6" fmla="*/ 1188244 w 1209675"/>
                  <a:gd name="connsiteY6" fmla="*/ 962501 h 981075"/>
                  <a:gd name="connsiteX7" fmla="*/ 1188244 w 1209675"/>
                  <a:gd name="connsiteY7" fmla="*/ 2143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981075">
                    <a:moveTo>
                      <a:pt x="116681" y="21431"/>
                    </a:moveTo>
                    <a:lnTo>
                      <a:pt x="116681" y="229076"/>
                    </a:lnTo>
                    <a:lnTo>
                      <a:pt x="21431" y="229076"/>
                    </a:lnTo>
                    <a:lnTo>
                      <a:pt x="21431" y="754856"/>
                    </a:lnTo>
                    <a:lnTo>
                      <a:pt x="116681" y="754856"/>
                    </a:lnTo>
                    <a:lnTo>
                      <a:pt x="116681" y="962501"/>
                    </a:lnTo>
                    <a:lnTo>
                      <a:pt x="1188244" y="962501"/>
                    </a:lnTo>
                    <a:lnTo>
                      <a:pt x="1188244" y="21431"/>
                    </a:lnTo>
                    <a:close/>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16" name="Freeform: Shape 231">
                <a:extLst>
                  <a:ext uri="{FF2B5EF4-FFF2-40B4-BE49-F238E27FC236}">
                    <a16:creationId xmlns:a16="http://schemas.microsoft.com/office/drawing/2014/main" id="{534EA737-036C-4AC4-9E34-42CA33DDD87D}"/>
                  </a:ext>
                </a:extLst>
              </p:cNvPr>
              <p:cNvSpPr/>
              <p:nvPr/>
            </p:nvSpPr>
            <p:spPr>
              <a:xfrm>
                <a:off x="8200402" y="4962975"/>
                <a:ext cx="542925" cy="542925"/>
              </a:xfrm>
              <a:custGeom>
                <a:avLst/>
                <a:gdLst>
                  <a:gd name="connsiteX0" fmla="*/ 21431 w 542925"/>
                  <a:gd name="connsiteY0" fmla="*/ 21431 h 542925"/>
                  <a:gd name="connsiteX1" fmla="*/ 529114 w 542925"/>
                  <a:gd name="connsiteY1" fmla="*/ 21431 h 542925"/>
                  <a:gd name="connsiteX2" fmla="*/ 529114 w 542925"/>
                  <a:gd name="connsiteY2" fmla="*/ 529114 h 542925"/>
                  <a:gd name="connsiteX3" fmla="*/ 21431 w 542925"/>
                  <a:gd name="connsiteY3" fmla="*/ 529114 h 542925"/>
                </a:gdLst>
                <a:ahLst/>
                <a:cxnLst>
                  <a:cxn ang="0">
                    <a:pos x="connsiteX0" y="connsiteY0"/>
                  </a:cxn>
                  <a:cxn ang="0">
                    <a:pos x="connsiteX1" y="connsiteY1"/>
                  </a:cxn>
                  <a:cxn ang="0">
                    <a:pos x="connsiteX2" y="connsiteY2"/>
                  </a:cxn>
                  <a:cxn ang="0">
                    <a:pos x="connsiteX3" y="connsiteY3"/>
                  </a:cxn>
                </a:cxnLst>
                <a:rect l="l" t="t" r="r" b="b"/>
                <a:pathLst>
                  <a:path w="542925" h="542925">
                    <a:moveTo>
                      <a:pt x="21431" y="21431"/>
                    </a:moveTo>
                    <a:lnTo>
                      <a:pt x="529114" y="21431"/>
                    </a:lnTo>
                    <a:lnTo>
                      <a:pt x="529114" y="529114"/>
                    </a:lnTo>
                    <a:lnTo>
                      <a:pt x="21431" y="529114"/>
                    </a:lnTo>
                    <a:close/>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18" name="Freeform: Shape 232">
                <a:extLst>
                  <a:ext uri="{FF2B5EF4-FFF2-40B4-BE49-F238E27FC236}">
                    <a16:creationId xmlns:a16="http://schemas.microsoft.com/office/drawing/2014/main" id="{73199A53-7D9E-4389-BE10-C49A4145AA1A}"/>
                  </a:ext>
                </a:extLst>
              </p:cNvPr>
              <p:cNvSpPr/>
              <p:nvPr/>
            </p:nvSpPr>
            <p:spPr>
              <a:xfrm>
                <a:off x="8342324" y="5103945"/>
                <a:ext cx="266700" cy="257175"/>
              </a:xfrm>
              <a:custGeom>
                <a:avLst/>
                <a:gdLst>
                  <a:gd name="connsiteX0" fmla="*/ 21431 w 266700"/>
                  <a:gd name="connsiteY0" fmla="*/ 21431 h 257175"/>
                  <a:gd name="connsiteX1" fmla="*/ 245269 w 266700"/>
                  <a:gd name="connsiteY1" fmla="*/ 21431 h 257175"/>
                  <a:gd name="connsiteX2" fmla="*/ 245269 w 266700"/>
                  <a:gd name="connsiteY2" fmla="*/ 245269 h 257175"/>
                  <a:gd name="connsiteX3" fmla="*/ 21431 w 266700"/>
                  <a:gd name="connsiteY3" fmla="*/ 245269 h 257175"/>
                </a:gdLst>
                <a:ahLst/>
                <a:cxnLst>
                  <a:cxn ang="0">
                    <a:pos x="connsiteX0" y="connsiteY0"/>
                  </a:cxn>
                  <a:cxn ang="0">
                    <a:pos x="connsiteX1" y="connsiteY1"/>
                  </a:cxn>
                  <a:cxn ang="0">
                    <a:pos x="connsiteX2" y="connsiteY2"/>
                  </a:cxn>
                  <a:cxn ang="0">
                    <a:pos x="connsiteX3" y="connsiteY3"/>
                  </a:cxn>
                </a:cxnLst>
                <a:rect l="l" t="t" r="r" b="b"/>
                <a:pathLst>
                  <a:path w="266700" h="257175">
                    <a:moveTo>
                      <a:pt x="21431" y="21431"/>
                    </a:moveTo>
                    <a:lnTo>
                      <a:pt x="245269" y="21431"/>
                    </a:lnTo>
                    <a:lnTo>
                      <a:pt x="245269" y="245269"/>
                    </a:lnTo>
                    <a:lnTo>
                      <a:pt x="21431" y="245269"/>
                    </a:lnTo>
                    <a:close/>
                  </a:path>
                </a:pathLst>
              </a:custGeom>
              <a:noFill/>
              <a:ln w="12700" cap="flat">
                <a:solidFill>
                  <a:srgbClr val="FF9900"/>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19" name="Freeform: Shape 233">
                <a:extLst>
                  <a:ext uri="{FF2B5EF4-FFF2-40B4-BE49-F238E27FC236}">
                    <a16:creationId xmlns:a16="http://schemas.microsoft.com/office/drawing/2014/main" id="{77675422-F5BF-4B2B-983C-4041131F0CDC}"/>
                  </a:ext>
                </a:extLst>
              </p:cNvPr>
              <p:cNvSpPr/>
              <p:nvPr/>
            </p:nvSpPr>
            <p:spPr>
              <a:xfrm>
                <a:off x="7757489" y="5216340"/>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0" name="Freeform: Shape 253">
                <a:extLst>
                  <a:ext uri="{FF2B5EF4-FFF2-40B4-BE49-F238E27FC236}">
                    <a16:creationId xmlns:a16="http://schemas.microsoft.com/office/drawing/2014/main" id="{8D489BE0-94B0-4008-A3CB-F39F08AFF500}"/>
                  </a:ext>
                </a:extLst>
              </p:cNvPr>
              <p:cNvSpPr/>
              <p:nvPr/>
            </p:nvSpPr>
            <p:spPr>
              <a:xfrm>
                <a:off x="7924177" y="5303018"/>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1" name="Freeform: Shape 259">
                <a:extLst>
                  <a:ext uri="{FF2B5EF4-FFF2-40B4-BE49-F238E27FC236}">
                    <a16:creationId xmlns:a16="http://schemas.microsoft.com/office/drawing/2014/main" id="{029F8F4A-EA85-4884-BABE-BD5D309235FF}"/>
                  </a:ext>
                </a:extLst>
              </p:cNvPr>
              <p:cNvSpPr/>
              <p:nvPr/>
            </p:nvSpPr>
            <p:spPr>
              <a:xfrm>
                <a:off x="7927987" y="5048700"/>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2" name="Freeform: Shape 260">
                <a:extLst>
                  <a:ext uri="{FF2B5EF4-FFF2-40B4-BE49-F238E27FC236}">
                    <a16:creationId xmlns:a16="http://schemas.microsoft.com/office/drawing/2014/main" id="{C79583F5-432A-4CA6-8BDB-42670EC11A7A}"/>
                  </a:ext>
                </a:extLst>
              </p:cNvPr>
              <p:cNvSpPr/>
              <p:nvPr/>
            </p:nvSpPr>
            <p:spPr>
              <a:xfrm>
                <a:off x="8708084" y="505441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3" name="Freeform: Shape 261">
                <a:extLst>
                  <a:ext uri="{FF2B5EF4-FFF2-40B4-BE49-F238E27FC236}">
                    <a16:creationId xmlns:a16="http://schemas.microsoft.com/office/drawing/2014/main" id="{7EB2EFE7-0123-4D8F-8C55-F3C76C965A1A}"/>
                  </a:ext>
                </a:extLst>
              </p:cNvPr>
              <p:cNvSpPr/>
              <p:nvPr/>
            </p:nvSpPr>
            <p:spPr>
              <a:xfrm>
                <a:off x="8708084" y="537826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4" name="Freeform: Shape 264">
                <a:extLst>
                  <a:ext uri="{FF2B5EF4-FFF2-40B4-BE49-F238E27FC236}">
                    <a16:creationId xmlns:a16="http://schemas.microsoft.com/office/drawing/2014/main" id="{CCD7BC90-E3CA-4799-92BF-183C9D78BEE8}"/>
                  </a:ext>
                </a:extLst>
              </p:cNvPr>
              <p:cNvSpPr/>
              <p:nvPr/>
            </p:nvSpPr>
            <p:spPr>
              <a:xfrm>
                <a:off x="8708084" y="5158238"/>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5" name="Freeform: Shape 265">
                <a:extLst>
                  <a:ext uri="{FF2B5EF4-FFF2-40B4-BE49-F238E27FC236}">
                    <a16:creationId xmlns:a16="http://schemas.microsoft.com/office/drawing/2014/main" id="{AA2FFB61-A309-4FE6-9F02-7234F73AAB01}"/>
                  </a:ext>
                </a:extLst>
              </p:cNvPr>
              <p:cNvSpPr/>
              <p:nvPr/>
            </p:nvSpPr>
            <p:spPr>
              <a:xfrm>
                <a:off x="8708084" y="5274443"/>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6" name="Freeform: Shape 268">
                <a:extLst>
                  <a:ext uri="{FF2B5EF4-FFF2-40B4-BE49-F238E27FC236}">
                    <a16:creationId xmlns:a16="http://schemas.microsoft.com/office/drawing/2014/main" id="{54C971B2-113A-41C0-A6F2-AFA698C9AA04}"/>
                  </a:ext>
                </a:extLst>
              </p:cNvPr>
              <p:cNvSpPr/>
              <p:nvPr/>
            </p:nvSpPr>
            <p:spPr>
              <a:xfrm>
                <a:off x="829184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7" name="Freeform: Shape 269">
                <a:extLst>
                  <a:ext uri="{FF2B5EF4-FFF2-40B4-BE49-F238E27FC236}">
                    <a16:creationId xmlns:a16="http://schemas.microsoft.com/office/drawing/2014/main" id="{1D9AF7B6-2322-4D88-BFBD-85641018DF69}"/>
                  </a:ext>
                </a:extLst>
              </p:cNvPr>
              <p:cNvSpPr/>
              <p:nvPr/>
            </p:nvSpPr>
            <p:spPr>
              <a:xfrm>
                <a:off x="861569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8" name="Freeform: Shape 270">
                <a:extLst>
                  <a:ext uri="{FF2B5EF4-FFF2-40B4-BE49-F238E27FC236}">
                    <a16:creationId xmlns:a16="http://schemas.microsoft.com/office/drawing/2014/main" id="{242C9367-B5BE-47CE-B8F3-EFFE31D523A2}"/>
                  </a:ext>
                </a:extLst>
              </p:cNvPr>
              <p:cNvSpPr/>
              <p:nvPr/>
            </p:nvSpPr>
            <p:spPr>
              <a:xfrm>
                <a:off x="8395664"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29" name="Freeform: Shape 271">
                <a:extLst>
                  <a:ext uri="{FF2B5EF4-FFF2-40B4-BE49-F238E27FC236}">
                    <a16:creationId xmlns:a16="http://schemas.microsoft.com/office/drawing/2014/main" id="{6CA49234-43F0-458D-B552-4D40F745B17D}"/>
                  </a:ext>
                </a:extLst>
              </p:cNvPr>
              <p:cNvSpPr/>
              <p:nvPr/>
            </p:nvSpPr>
            <p:spPr>
              <a:xfrm>
                <a:off x="851282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30" name="Freeform: Shape 272">
                <a:extLst>
                  <a:ext uri="{FF2B5EF4-FFF2-40B4-BE49-F238E27FC236}">
                    <a16:creationId xmlns:a16="http://schemas.microsoft.com/office/drawing/2014/main" id="{B460B877-70BA-4438-B354-D77763B9D5E8}"/>
                  </a:ext>
                </a:extLst>
              </p:cNvPr>
              <p:cNvSpPr/>
              <p:nvPr/>
            </p:nvSpPr>
            <p:spPr>
              <a:xfrm>
                <a:off x="829184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31" name="Freeform: Shape 273">
                <a:extLst>
                  <a:ext uri="{FF2B5EF4-FFF2-40B4-BE49-F238E27FC236}">
                    <a16:creationId xmlns:a16="http://schemas.microsoft.com/office/drawing/2014/main" id="{B3296CB1-09F7-4C2E-9872-74CD817D67EE}"/>
                  </a:ext>
                </a:extLst>
              </p:cNvPr>
              <p:cNvSpPr/>
              <p:nvPr/>
            </p:nvSpPr>
            <p:spPr>
              <a:xfrm>
                <a:off x="861569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32" name="Freeform: Shape 274">
                <a:extLst>
                  <a:ext uri="{FF2B5EF4-FFF2-40B4-BE49-F238E27FC236}">
                    <a16:creationId xmlns:a16="http://schemas.microsoft.com/office/drawing/2014/main" id="{6FB56B07-5AB0-4585-A636-2456514EAA6A}"/>
                  </a:ext>
                </a:extLst>
              </p:cNvPr>
              <p:cNvSpPr/>
              <p:nvPr/>
            </p:nvSpPr>
            <p:spPr>
              <a:xfrm>
                <a:off x="8395664"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sp>
            <p:nvSpPr>
              <p:cNvPr id="33" name="Freeform: Shape 275">
                <a:extLst>
                  <a:ext uri="{FF2B5EF4-FFF2-40B4-BE49-F238E27FC236}">
                    <a16:creationId xmlns:a16="http://schemas.microsoft.com/office/drawing/2014/main" id="{67AF74DA-8EE8-4FBE-ABC7-1988EA85D531}"/>
                  </a:ext>
                </a:extLst>
              </p:cNvPr>
              <p:cNvSpPr/>
              <p:nvPr/>
            </p:nvSpPr>
            <p:spPr>
              <a:xfrm>
                <a:off x="851282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500" b="0" i="0" u="none" strike="noStrike" kern="1200" cap="none" spc="0" normalizeH="0" baseline="0" noProof="0" dirty="0">
                  <a:ln>
                    <a:noFill/>
                  </a:ln>
                  <a:solidFill>
                    <a:srgbClr val="002D43"/>
                  </a:solidFill>
                  <a:effectLst/>
                  <a:uLnTx/>
                  <a:uFillTx/>
                  <a:latin typeface="Amazon Ember" panose="020B0603020204020204" pitchFamily="34" charset="0"/>
                  <a:ea typeface="+mn-ea"/>
                  <a:cs typeface="+mn-cs"/>
                </a:endParaRPr>
              </a:p>
            </p:txBody>
          </p:sp>
        </p:grpSp>
        <p:sp>
          <p:nvSpPr>
            <p:cNvPr id="123" name="Content Placeholder 2">
              <a:extLst>
                <a:ext uri="{FF2B5EF4-FFF2-40B4-BE49-F238E27FC236}">
                  <a16:creationId xmlns:a16="http://schemas.microsoft.com/office/drawing/2014/main" id="{7DD3E837-409B-4846-979E-D78575FA99C1}"/>
                </a:ext>
              </a:extLst>
            </p:cNvPr>
            <p:cNvSpPr txBox="1">
              <a:spLocks/>
            </p:cNvSpPr>
            <p:nvPr/>
          </p:nvSpPr>
          <p:spPr>
            <a:xfrm>
              <a:off x="5886995" y="1064501"/>
              <a:ext cx="5364363" cy="590931"/>
            </a:xfrm>
            <a:prstGeom prst="rect">
              <a:avLst/>
            </a:prstGeom>
          </p:spPr>
          <p:txBody>
            <a:bodyPr vert="horz" wrap="square" lIns="0" tIns="45720" rIns="0" bIns="45720" rtlCol="0" anchor="ctr" anchorCtr="0">
              <a:spAutoFit/>
            </a:bodyPr>
            <a:lst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4200"/>
                </a:spcAft>
                <a:buClr>
                  <a:srgbClr val="FFFFFF"/>
                </a:buClr>
                <a:buSzPct val="90000"/>
                <a:buFont typeface="Amazon Ember" panose="020B0603020204020204" pitchFamily="34" charset="0"/>
                <a:buNone/>
                <a:tabLst/>
                <a:defRPr/>
              </a:pPr>
              <a:r>
                <a:rPr kumimoji="0" lang="en-US" altLang="en-US" sz="1800" b="0" i="0" u="none" strike="noStrike" kern="1200" cap="none" spc="0" normalizeH="0" baseline="0" noProof="0" dirty="0">
                  <a:ln>
                    <a:noFill/>
                  </a:ln>
                  <a:solidFill>
                    <a:srgbClr val="FF9900"/>
                  </a:solidFill>
                  <a:effectLst/>
                  <a:uLnTx/>
                  <a:uFillTx/>
                  <a:latin typeface="Amazon Ember"/>
                  <a:ea typeface="+mn-ea"/>
                  <a:cs typeface="+mn-cs"/>
                </a:rPr>
                <a:t>Improve </a:t>
              </a:r>
              <a:r>
                <a:rPr lang="en-US" altLang="en-US" sz="1800" dirty="0">
                  <a:solidFill>
                    <a:srgbClr val="FF9900"/>
                  </a:solidFill>
                  <a:latin typeface="Amazon Ember"/>
                </a:rPr>
                <a:t>energy</a:t>
              </a:r>
              <a:r>
                <a:rPr kumimoji="0" lang="en-US" altLang="en-US" sz="1800" b="0" i="0" u="none" strike="noStrike" kern="1200" cap="none" spc="0" normalizeH="0" baseline="0" noProof="0" dirty="0">
                  <a:ln>
                    <a:noFill/>
                  </a:ln>
                  <a:solidFill>
                    <a:srgbClr val="FF9900"/>
                  </a:solidFill>
                  <a:effectLst/>
                  <a:uLnTx/>
                  <a:uFillTx/>
                  <a:latin typeface="Amazon Ember"/>
                  <a:ea typeface="+mn-ea"/>
                  <a:cs typeface="+mn-cs"/>
                </a:rPr>
                <a:t> efficiency </a:t>
              </a: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by switching to Graviton-based instances</a:t>
              </a:r>
            </a:p>
          </p:txBody>
        </p:sp>
      </p:grpSp>
    </p:spTree>
    <p:extLst>
      <p:ext uri="{BB962C8B-B14F-4D97-AF65-F5344CB8AC3E}">
        <p14:creationId xmlns:p14="http://schemas.microsoft.com/office/powerpoint/2010/main" val="35978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nodeType="withEffect">
                                  <p:stCondLst>
                                    <p:cond delay="0"/>
                                  </p:stCondLst>
                                  <p:childTnLst>
                                    <p:animMotion origin="layout" path="M 3.33333E-6 -7.40741E-7 L -0.03672 -7.40741E-7 " pathEditMode="relative" rAng="0" ptsTypes="AA">
                                      <p:cBhvr>
                                        <p:cTn id="9" dur="600" spd="-100000" fill="hold"/>
                                        <p:tgtEl>
                                          <p:spTgt spid="121"/>
                                        </p:tgtEl>
                                        <p:attrNameLst>
                                          <p:attrName>ppt_x</p:attrName>
                                          <p:attrName>ppt_y</p:attrName>
                                        </p:attrNameLst>
                                      </p:cBhvr>
                                      <p:rCtr x="-1836" y="0"/>
                                    </p:animMotion>
                                  </p:childTnLst>
                                </p:cTn>
                              </p:par>
                              <p:par>
                                <p:cTn id="10" presetID="10" presetClass="entr" presetSubtype="0" fill="hold" nodeType="withEffect">
                                  <p:stCondLst>
                                    <p:cond delay="2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200"/>
                                  </p:stCondLst>
                                  <p:childTnLst>
                                    <p:animMotion origin="layout" path="M 3.33333E-6 -7.40741E-7 L -0.03672 -7.40741E-7 " pathEditMode="relative" rAng="0" ptsTypes="AA">
                                      <p:cBhvr>
                                        <p:cTn id="14" dur="600" spd="-100000" fill="hold"/>
                                        <p:tgtEl>
                                          <p:spTgt spid="37"/>
                                        </p:tgtEl>
                                        <p:attrNameLst>
                                          <p:attrName>ppt_x</p:attrName>
                                          <p:attrName>ppt_y</p:attrName>
                                        </p:attrNameLst>
                                      </p:cBhvr>
                                      <p:rCtr x="-1836" y="0"/>
                                    </p:animMotion>
                                  </p:childTnLst>
                                </p:cTn>
                              </p:par>
                              <p:par>
                                <p:cTn id="15" presetID="10" presetClass="entr" presetSubtype="0" fill="hold" nodeType="withEffect">
                                  <p:stCondLst>
                                    <p:cond delay="4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par>
                                <p:cTn id="18" presetID="42" presetClass="path" presetSubtype="0" decel="100000" fill="hold" nodeType="withEffect">
                                  <p:stCondLst>
                                    <p:cond delay="400"/>
                                  </p:stCondLst>
                                  <p:childTnLst>
                                    <p:animMotion origin="layout" path="M 3.33333E-6 -7.40741E-7 L -0.03672 -7.40741E-7 " pathEditMode="relative" rAng="0" ptsTypes="AA">
                                      <p:cBhvr>
                                        <p:cTn id="19" dur="600" spd="-100000" fill="hold"/>
                                        <p:tgtEl>
                                          <p:spTgt spid="119"/>
                                        </p:tgtEl>
                                        <p:attrNameLst>
                                          <p:attrName>ppt_x</p:attrName>
                                          <p:attrName>ppt_y</p:attrName>
                                        </p:attrNameLst>
                                      </p:cBhvr>
                                      <p:rCtr x="-1836" y="0"/>
                                    </p:animMotion>
                                  </p:childTnLst>
                                </p:cTn>
                              </p:par>
                              <p:par>
                                <p:cTn id="20" presetID="10" presetClass="entr" presetSubtype="0" fill="hold" nodeType="withEffect">
                                  <p:stCondLst>
                                    <p:cond delay="60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par>
                                <p:cTn id="23" presetID="42" presetClass="path" presetSubtype="0" decel="100000" fill="hold" nodeType="withEffect">
                                  <p:stCondLst>
                                    <p:cond delay="600"/>
                                  </p:stCondLst>
                                  <p:childTnLst>
                                    <p:animMotion origin="layout" path="M 3.33333E-6 -7.40741E-7 L -0.03672 -7.40741E-7 " pathEditMode="relative" rAng="0" ptsTypes="AA">
                                      <p:cBhvr>
                                        <p:cTn id="24" dur="600" spd="-100000" fill="hold"/>
                                        <p:tgtEl>
                                          <p:spTgt spid="120"/>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50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F3C6-1BC9-7740-96E5-849555038C1F}"/>
              </a:ext>
            </a:extLst>
          </p:cNvPr>
          <p:cNvSpPr>
            <a:spLocks noGrp="1"/>
          </p:cNvSpPr>
          <p:nvPr>
            <p:ph type="title"/>
          </p:nvPr>
        </p:nvSpPr>
        <p:spPr/>
        <p:txBody>
          <a:bodyPr/>
          <a:lstStyle/>
          <a:p>
            <a:r>
              <a:rPr lang="en-US" dirty="0"/>
              <a:t>AWS customer carbon footprint tool</a:t>
            </a:r>
          </a:p>
        </p:txBody>
      </p:sp>
      <p:sp>
        <p:nvSpPr>
          <p:cNvPr id="5" name="Rectangle 4">
            <a:extLst>
              <a:ext uri="{FF2B5EF4-FFF2-40B4-BE49-F238E27FC236}">
                <a16:creationId xmlns:a16="http://schemas.microsoft.com/office/drawing/2014/main" id="{6894A952-120C-4587-A505-A09A446E3B8F}"/>
              </a:ext>
            </a:extLst>
          </p:cNvPr>
          <p:cNvSpPr/>
          <p:nvPr/>
        </p:nvSpPr>
        <p:spPr>
          <a:xfrm>
            <a:off x="6755544" y="1938082"/>
            <a:ext cx="4835402" cy="4147289"/>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550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Calculate carbon emissions generated from your AWS workloads</a:t>
            </a:r>
          </a:p>
          <a:p>
            <a:pPr marL="0" marR="0" lvl="0" indent="0" algn="l" defTabSz="609576" rtl="0" eaLnBrk="1" fontAlgn="auto" latinLnBrk="0" hangingPunct="1">
              <a:lnSpc>
                <a:spcPct val="100000"/>
              </a:lnSpc>
              <a:spcBef>
                <a:spcPts val="0"/>
              </a:spcBef>
              <a:spcAft>
                <a:spcPts val="550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Understand historical carbon footprint and review changes in emissions over time</a:t>
            </a:r>
          </a:p>
          <a:p>
            <a:pPr lvl="0" defTabSz="609576">
              <a:spcAft>
                <a:spcPts val="5500"/>
              </a:spcAft>
              <a:defRPr/>
            </a:pPr>
            <a:r>
              <a:rPr kumimoji="0" lang="en-US" altLang="en-US" sz="1800" b="0" i="0" u="none" strike="noStrike" kern="1200" cap="none" spc="0" normalizeH="0" baseline="0" noProof="0" dirty="0">
                <a:ln>
                  <a:noFill/>
                </a:ln>
                <a:solidFill>
                  <a:srgbClr val="FFFFFF"/>
                </a:solidFill>
                <a:effectLst/>
                <a:uLnTx/>
                <a:uFillTx/>
                <a:latin typeface="Amazon Ember"/>
                <a:ea typeface="+mn-ea"/>
                <a:cs typeface="+mn-cs"/>
              </a:rPr>
              <a:t>Forecast changes as</a:t>
            </a:r>
            <a:r>
              <a:rPr lang="en-US" dirty="0"/>
              <a:t> Amazon stays on a path to 100% renewable energy by 2025</a:t>
            </a: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6" name="Straight Connector 5">
            <a:extLst>
              <a:ext uri="{FF2B5EF4-FFF2-40B4-BE49-F238E27FC236}">
                <a16:creationId xmlns:a16="http://schemas.microsoft.com/office/drawing/2014/main" id="{7890FB2D-5D64-480A-A727-6384166A42AF}"/>
              </a:ext>
            </a:extLst>
          </p:cNvPr>
          <p:cNvCxnSpPr>
            <a:cxnSpLocks/>
          </p:cNvCxnSpPr>
          <p:nvPr/>
        </p:nvCxnSpPr>
        <p:spPr>
          <a:xfrm>
            <a:off x="6883478" y="2852611"/>
            <a:ext cx="4558554"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51D99A6-44E0-4145-9EDE-11D8F7EE727A}"/>
              </a:ext>
            </a:extLst>
          </p:cNvPr>
          <p:cNvCxnSpPr>
            <a:cxnSpLocks/>
          </p:cNvCxnSpPr>
          <p:nvPr/>
        </p:nvCxnSpPr>
        <p:spPr>
          <a:xfrm>
            <a:off x="6883478" y="4133833"/>
            <a:ext cx="4558554"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1A1338B-4CEA-4162-A836-A56EEE552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24000"/>
            <a:ext cx="5286703" cy="4578708"/>
          </a:xfrm>
          <a:prstGeom prst="rect">
            <a:avLst/>
          </a:prstGeom>
        </p:spPr>
      </p:pic>
    </p:spTree>
    <p:extLst>
      <p:ext uri="{BB962C8B-B14F-4D97-AF65-F5344CB8AC3E}">
        <p14:creationId xmlns:p14="http://schemas.microsoft.com/office/powerpoint/2010/main" val="318416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3.33333E-6 -2.59259E-6 L -0.03672 -2.59259E-6 " pathEditMode="relative" rAng="0" ptsTypes="AA">
                                      <p:cBhvr>
                                        <p:cTn id="9" dur="600" spd="-100000" fill="hold"/>
                                        <p:tgtEl>
                                          <p:spTgt spid="5">
                                            <p:txEl>
                                              <p:pRg st="0" end="0"/>
                                            </p:txEl>
                                          </p:spTgt>
                                        </p:tgtEl>
                                        <p:attrNameLst>
                                          <p:attrName>ppt_x</p:attrName>
                                          <p:attrName>ppt_y</p:attrName>
                                        </p:attrNameLst>
                                      </p:cBhvr>
                                      <p:rCtr x="-1836" y="0"/>
                                    </p:animMotion>
                                  </p:childTnLst>
                                </p:cTn>
                              </p:par>
                              <p:par>
                                <p:cTn id="10" presetID="22" presetClass="entr" presetSubtype="8"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42" presetClass="path" presetSubtype="0" decel="100000" fill="hold" grpId="1" nodeType="withEffect">
                                  <p:stCondLst>
                                    <p:cond delay="400"/>
                                  </p:stCondLst>
                                  <p:childTnLst>
                                    <p:animMotion origin="layout" path="M -4.375E-6 2.96296E-6 L -0.03671 2.96296E-6 " pathEditMode="relative" rAng="0" ptsTypes="AA">
                                      <p:cBhvr>
                                        <p:cTn id="17" dur="600" spd="-100000" fill="hold"/>
                                        <p:tgtEl>
                                          <p:spTgt spid="5">
                                            <p:txEl>
                                              <p:pRg st="1" end="1"/>
                                            </p:txEl>
                                          </p:spTgt>
                                        </p:tgtEl>
                                        <p:attrNameLst>
                                          <p:attrName>ppt_x</p:attrName>
                                          <p:attrName>ppt_y</p:attrName>
                                        </p:attrNameLst>
                                      </p:cBhvr>
                                      <p:rCtr x="-1836" y="0"/>
                                    </p:animMotion>
                                  </p:childTnLst>
                                </p:cTn>
                              </p:par>
                              <p:par>
                                <p:cTn id="18" presetID="22" presetClass="entr" presetSubtype="8" fill="hold" nodeType="withEffect">
                                  <p:stCondLst>
                                    <p:cond delay="6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42" presetClass="path" presetSubtype="0" decel="100000" fill="hold" grpId="1" nodeType="withEffect">
                                  <p:stCondLst>
                                    <p:cond delay="800"/>
                                  </p:stCondLst>
                                  <p:childTnLst>
                                    <p:animMotion origin="layout" path="M -1.04167E-6 1.11111E-6 L -0.03672 1.11111E-6 " pathEditMode="relative" rAng="0" ptsTypes="AA">
                                      <p:cBhvr>
                                        <p:cTn id="25" dur="600" spd="-100000" fill="hold"/>
                                        <p:tgtEl>
                                          <p:spTgt spid="5">
                                            <p:txEl>
                                              <p:pRg st="2" end="2"/>
                                            </p:txEl>
                                          </p:spTgt>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703BBFF5-097E-5448-9FD7-E754EC0F3AA2}"/>
              </a:ext>
            </a:extLst>
          </p:cNvPr>
          <p:cNvSpPr txBox="1">
            <a:spLocks/>
          </p:cNvSpPr>
          <p:nvPr/>
        </p:nvSpPr>
        <p:spPr>
          <a:xfrm>
            <a:off x="380103" y="405359"/>
            <a:ext cx="9766651" cy="992716"/>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altLang="en-US" sz="3167"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itle 6">
            <a:extLst>
              <a:ext uri="{FF2B5EF4-FFF2-40B4-BE49-F238E27FC236}">
                <a16:creationId xmlns:a16="http://schemas.microsoft.com/office/drawing/2014/main" id="{A01630AC-BD45-4C34-BE4E-72510D58B99D}"/>
              </a:ext>
            </a:extLst>
          </p:cNvPr>
          <p:cNvSpPr>
            <a:spLocks noGrp="1"/>
          </p:cNvSpPr>
          <p:nvPr>
            <p:ph type="title"/>
          </p:nvPr>
        </p:nvSpPr>
        <p:spPr/>
        <p:txBody>
          <a:bodyPr/>
          <a:lstStyle/>
          <a:p>
            <a:r>
              <a:rPr lang="en-US" dirty="0"/>
              <a:t>What are the next steps in customer’s journey?</a:t>
            </a:r>
          </a:p>
        </p:txBody>
      </p:sp>
      <p:sp>
        <p:nvSpPr>
          <p:cNvPr id="31" name="Rectangle 30">
            <a:extLst>
              <a:ext uri="{FF2B5EF4-FFF2-40B4-BE49-F238E27FC236}">
                <a16:creationId xmlns:a16="http://schemas.microsoft.com/office/drawing/2014/main" id="{0374FDA4-56D8-427B-B4D3-8C6BF7AFAAE3}"/>
              </a:ext>
            </a:extLst>
          </p:cNvPr>
          <p:cNvSpPr/>
          <p:nvPr/>
        </p:nvSpPr>
        <p:spPr>
          <a:xfrm>
            <a:off x="2005686" y="1833366"/>
            <a:ext cx="3312608" cy="1015663"/>
          </a:xfrm>
          <a:prstGeom prst="rect">
            <a:avLst/>
          </a:prstGeom>
          <a:ln>
            <a:noFill/>
          </a:ln>
        </p:spPr>
        <p:txBody>
          <a:bodyPr wrap="square" lIns="0" rIns="0">
            <a:spAutoFit/>
          </a:bodyPr>
          <a:lstStyle/>
          <a:p>
            <a:pPr algn="ctr" defTabSz="609576">
              <a:defRPr/>
            </a:pPr>
            <a:r>
              <a:rPr lang="en-US" sz="2000" dirty="0">
                <a:solidFill>
                  <a:srgbClr val="FFFFFF"/>
                </a:solidFill>
              </a:rPr>
              <a:t>Migrate and take advantage of </a:t>
            </a:r>
            <a:r>
              <a:rPr lang="en-US" sz="2000" dirty="0">
                <a:latin typeface="Amazon Ember"/>
              </a:rPr>
              <a:t>AWS sustainability investments and efficiencies</a:t>
            </a:r>
            <a:endParaRPr lang="en-US" sz="2000" dirty="0">
              <a:solidFill>
                <a:srgbClr val="FFFFFF"/>
              </a:solidFill>
              <a:latin typeface="+mj-lt"/>
            </a:endParaRPr>
          </a:p>
        </p:txBody>
      </p:sp>
      <p:grpSp>
        <p:nvGrpSpPr>
          <p:cNvPr id="38" name="Group 37">
            <a:extLst>
              <a:ext uri="{FF2B5EF4-FFF2-40B4-BE49-F238E27FC236}">
                <a16:creationId xmlns:a16="http://schemas.microsoft.com/office/drawing/2014/main" id="{46BB763C-87D9-407F-B063-43A0455435BE}"/>
              </a:ext>
            </a:extLst>
          </p:cNvPr>
          <p:cNvGrpSpPr/>
          <p:nvPr/>
        </p:nvGrpSpPr>
        <p:grpSpPr>
          <a:xfrm>
            <a:off x="720494" y="2162195"/>
            <a:ext cx="765134" cy="551314"/>
            <a:chOff x="5835826" y="-529298"/>
            <a:chExt cx="514561" cy="370765"/>
          </a:xfrm>
        </p:grpSpPr>
        <p:sp>
          <p:nvSpPr>
            <p:cNvPr id="40" name="Freeform: Shape 39">
              <a:extLst>
                <a:ext uri="{FF2B5EF4-FFF2-40B4-BE49-F238E27FC236}">
                  <a16:creationId xmlns:a16="http://schemas.microsoft.com/office/drawing/2014/main" id="{6F068700-7777-4FF0-89D1-1E6B2A94C02E}"/>
                </a:ext>
              </a:extLst>
            </p:cNvPr>
            <p:cNvSpPr/>
            <p:nvPr/>
          </p:nvSpPr>
          <p:spPr>
            <a:xfrm>
              <a:off x="5835826" y="-529298"/>
              <a:ext cx="437709" cy="299315"/>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5875"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nvGrpSpPr>
            <p:cNvPr id="41" name="Group 40">
              <a:extLst>
                <a:ext uri="{FF2B5EF4-FFF2-40B4-BE49-F238E27FC236}">
                  <a16:creationId xmlns:a16="http://schemas.microsoft.com/office/drawing/2014/main" id="{C90925D2-BC04-4E1A-A47B-E1B5AA6F9297}"/>
                </a:ext>
              </a:extLst>
            </p:cNvPr>
            <p:cNvGrpSpPr/>
            <p:nvPr/>
          </p:nvGrpSpPr>
          <p:grpSpPr>
            <a:xfrm rot="10800000">
              <a:off x="6212881" y="-305425"/>
              <a:ext cx="91082" cy="113933"/>
              <a:chOff x="6207166" y="-314950"/>
              <a:chExt cx="91082" cy="113933"/>
            </a:xfrm>
          </p:grpSpPr>
          <p:sp>
            <p:nvSpPr>
              <p:cNvPr id="43" name="Freeform: Shape 42">
                <a:extLst>
                  <a:ext uri="{FF2B5EF4-FFF2-40B4-BE49-F238E27FC236}">
                    <a16:creationId xmlns:a16="http://schemas.microsoft.com/office/drawing/2014/main" id="{C6F658AD-816D-4403-8E8D-3A070546F367}"/>
                  </a:ext>
                </a:extLst>
              </p:cNvPr>
              <p:cNvSpPr/>
              <p:nvPr/>
            </p:nvSpPr>
            <p:spPr>
              <a:xfrm>
                <a:off x="6207166" y="-314950"/>
                <a:ext cx="51495" cy="112646"/>
              </a:xfrm>
              <a:custGeom>
                <a:avLst/>
                <a:gdLst>
                  <a:gd name="connsiteX0" fmla="*/ 4828 w 51495"/>
                  <a:gd name="connsiteY0" fmla="*/ 70484 h 112645"/>
                  <a:gd name="connsiteX1" fmla="*/ 47633 w 51495"/>
                  <a:gd name="connsiteY1" fmla="*/ 110715 h 112645"/>
                  <a:gd name="connsiteX2" fmla="*/ 47633 w 51495"/>
                  <a:gd name="connsiteY2" fmla="*/ 4828 h 112645"/>
                </a:gdLst>
                <a:ahLst/>
                <a:cxnLst>
                  <a:cxn ang="0">
                    <a:pos x="connsiteX0" y="connsiteY0"/>
                  </a:cxn>
                  <a:cxn ang="0">
                    <a:pos x="connsiteX1" y="connsiteY1"/>
                  </a:cxn>
                  <a:cxn ang="0">
                    <a:pos x="connsiteX2" y="connsiteY2"/>
                  </a:cxn>
                </a:cxnLst>
                <a:rect l="l" t="t" r="r" b="b"/>
                <a:pathLst>
                  <a:path w="51495" h="112645">
                    <a:moveTo>
                      <a:pt x="4828" y="70484"/>
                    </a:moveTo>
                    <a:lnTo>
                      <a:pt x="47633" y="110715"/>
                    </a:lnTo>
                    <a:lnTo>
                      <a:pt x="47633" y="4828"/>
                    </a:lnTo>
                  </a:path>
                </a:pathLst>
              </a:custGeom>
              <a:noFill/>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44" name="Freeform: Shape 43">
                <a:extLst>
                  <a:ext uri="{FF2B5EF4-FFF2-40B4-BE49-F238E27FC236}">
                    <a16:creationId xmlns:a16="http://schemas.microsoft.com/office/drawing/2014/main" id="{A67B2CAA-D039-4D1B-9729-F55B9B5A15AD}"/>
                  </a:ext>
                </a:extLst>
              </p:cNvPr>
              <p:cNvSpPr/>
              <p:nvPr/>
            </p:nvSpPr>
            <p:spPr>
              <a:xfrm>
                <a:off x="6249971" y="-249294"/>
                <a:ext cx="48277" cy="48277"/>
              </a:xfrm>
              <a:custGeom>
                <a:avLst/>
                <a:gdLst>
                  <a:gd name="connsiteX0" fmla="*/ 43771 w 48276"/>
                  <a:gd name="connsiteY0" fmla="*/ 4828 h 48276"/>
                  <a:gd name="connsiteX1" fmla="*/ 4828 w 48276"/>
                  <a:gd name="connsiteY1" fmla="*/ 45058 h 48276"/>
                </a:gdLst>
                <a:ahLst/>
                <a:cxnLst>
                  <a:cxn ang="0">
                    <a:pos x="connsiteX0" y="connsiteY0"/>
                  </a:cxn>
                  <a:cxn ang="0">
                    <a:pos x="connsiteX1" y="connsiteY1"/>
                  </a:cxn>
                </a:cxnLst>
                <a:rect l="l" t="t" r="r" b="b"/>
                <a:pathLst>
                  <a:path w="48276" h="48276">
                    <a:moveTo>
                      <a:pt x="43771" y="4828"/>
                    </a:moveTo>
                    <a:lnTo>
                      <a:pt x="4828" y="45058"/>
                    </a:lnTo>
                  </a:path>
                </a:pathLst>
              </a:custGeom>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grpSp>
        <p:sp>
          <p:nvSpPr>
            <p:cNvPr id="42" name="Freeform: Shape 41">
              <a:extLst>
                <a:ext uri="{FF2B5EF4-FFF2-40B4-BE49-F238E27FC236}">
                  <a16:creationId xmlns:a16="http://schemas.microsoft.com/office/drawing/2014/main" id="{198E323C-5461-4C44-B453-ACC1AAD33F23}"/>
                </a:ext>
              </a:extLst>
            </p:cNvPr>
            <p:cNvSpPr/>
            <p:nvPr/>
          </p:nvSpPr>
          <p:spPr>
            <a:xfrm>
              <a:off x="6157280" y="-351640"/>
              <a:ext cx="193107" cy="193107"/>
            </a:xfrm>
            <a:custGeom>
              <a:avLst/>
              <a:gdLst>
                <a:gd name="connsiteX0" fmla="*/ 190210 w 193106"/>
                <a:gd name="connsiteY0" fmla="*/ 97519 h 193106"/>
                <a:gd name="connsiteX1" fmla="*/ 97519 w 193106"/>
                <a:gd name="connsiteY1" fmla="*/ 190210 h 193106"/>
                <a:gd name="connsiteX2" fmla="*/ 4828 w 193106"/>
                <a:gd name="connsiteY2" fmla="*/ 97519 h 193106"/>
                <a:gd name="connsiteX3" fmla="*/ 97519 w 193106"/>
                <a:gd name="connsiteY3" fmla="*/ 4828 h 193106"/>
                <a:gd name="connsiteX4" fmla="*/ 190210 w 193106"/>
                <a:gd name="connsiteY4" fmla="*/ 97519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90210" y="97519"/>
                  </a:moveTo>
                  <a:cubicBezTo>
                    <a:pt x="190210" y="148711"/>
                    <a:pt x="148711" y="190210"/>
                    <a:pt x="97519" y="190210"/>
                  </a:cubicBezTo>
                  <a:cubicBezTo>
                    <a:pt x="46327" y="190210"/>
                    <a:pt x="4828" y="148711"/>
                    <a:pt x="4828" y="97519"/>
                  </a:cubicBezTo>
                  <a:cubicBezTo>
                    <a:pt x="4828" y="46327"/>
                    <a:pt x="46327" y="4828"/>
                    <a:pt x="97519" y="4828"/>
                  </a:cubicBezTo>
                  <a:cubicBezTo>
                    <a:pt x="148711" y="4828"/>
                    <a:pt x="190210" y="46327"/>
                    <a:pt x="190210" y="97519"/>
                  </a:cubicBezTo>
                  <a:close/>
                </a:path>
              </a:pathLst>
            </a:custGeom>
            <a:noFill/>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grpSp>
      <p:sp>
        <p:nvSpPr>
          <p:cNvPr id="39" name="Oval 38">
            <a:extLst>
              <a:ext uri="{FF2B5EF4-FFF2-40B4-BE49-F238E27FC236}">
                <a16:creationId xmlns:a16="http://schemas.microsoft.com/office/drawing/2014/main" id="{50B128DA-3E87-42C1-BEDC-25E2DADCF7F5}"/>
              </a:ext>
            </a:extLst>
          </p:cNvPr>
          <p:cNvSpPr/>
          <p:nvPr/>
        </p:nvSpPr>
        <p:spPr>
          <a:xfrm>
            <a:off x="504347" y="1839138"/>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sp>
        <p:nvSpPr>
          <p:cNvPr id="47" name="Rectangle 46">
            <a:extLst>
              <a:ext uri="{FF2B5EF4-FFF2-40B4-BE49-F238E27FC236}">
                <a16:creationId xmlns:a16="http://schemas.microsoft.com/office/drawing/2014/main" id="{721C1CA7-87C5-4CFB-BB29-113D6C725871}"/>
              </a:ext>
            </a:extLst>
          </p:cNvPr>
          <p:cNvSpPr/>
          <p:nvPr/>
        </p:nvSpPr>
        <p:spPr>
          <a:xfrm>
            <a:off x="1932408" y="5129202"/>
            <a:ext cx="3725658" cy="1323439"/>
          </a:xfrm>
          <a:prstGeom prst="rect">
            <a:avLst/>
          </a:prstGeom>
          <a:ln>
            <a:noFill/>
          </a:ln>
        </p:spPr>
        <p:txBody>
          <a:bodyPr wrap="square" lIns="0" rIns="0">
            <a:spAutoFit/>
          </a:bodyPr>
          <a:lstStyle/>
          <a:p>
            <a:pPr algn="ctr" defTabSz="609576">
              <a:defRPr/>
            </a:pPr>
            <a:r>
              <a:rPr lang="en-US" sz="2000" dirty="0">
                <a:latin typeface="Amazon Ember"/>
              </a:rPr>
              <a:t>Optimize your workloads with the Sustainability Pillar of the</a:t>
            </a:r>
            <a:br>
              <a:rPr lang="en-US" sz="2000" dirty="0">
                <a:latin typeface="Amazon Ember"/>
              </a:rPr>
            </a:br>
            <a:r>
              <a:rPr lang="en-US" sz="2000" dirty="0">
                <a:latin typeface="Amazon Ember"/>
              </a:rPr>
              <a:t>Well-Architected framework</a:t>
            </a:r>
          </a:p>
          <a:p>
            <a:pPr defTabSz="609576">
              <a:defRPr/>
            </a:pPr>
            <a:endParaRPr lang="en-US" sz="2000" dirty="0">
              <a:solidFill>
                <a:srgbClr val="FFFFFF"/>
              </a:solidFill>
              <a:latin typeface="+mj-lt"/>
            </a:endParaRPr>
          </a:p>
        </p:txBody>
      </p:sp>
      <p:grpSp>
        <p:nvGrpSpPr>
          <p:cNvPr id="52" name="Group 51">
            <a:extLst>
              <a:ext uri="{FF2B5EF4-FFF2-40B4-BE49-F238E27FC236}">
                <a16:creationId xmlns:a16="http://schemas.microsoft.com/office/drawing/2014/main" id="{1C402822-C2B6-469F-91EF-D79746B2EC97}"/>
              </a:ext>
            </a:extLst>
          </p:cNvPr>
          <p:cNvGrpSpPr/>
          <p:nvPr/>
        </p:nvGrpSpPr>
        <p:grpSpPr>
          <a:xfrm>
            <a:off x="504347" y="4890702"/>
            <a:ext cx="1197429" cy="1197429"/>
            <a:chOff x="3175540" y="2650849"/>
            <a:chExt cx="1197429" cy="1197429"/>
          </a:xfrm>
        </p:grpSpPr>
        <p:grpSp>
          <p:nvGrpSpPr>
            <p:cNvPr id="54" name="Graphic 86">
              <a:extLst>
                <a:ext uri="{FF2B5EF4-FFF2-40B4-BE49-F238E27FC236}">
                  <a16:creationId xmlns:a16="http://schemas.microsoft.com/office/drawing/2014/main" id="{B5894138-1770-44A1-8925-53F79F69C00A}"/>
                </a:ext>
              </a:extLst>
            </p:cNvPr>
            <p:cNvGrpSpPr/>
            <p:nvPr/>
          </p:nvGrpSpPr>
          <p:grpSpPr>
            <a:xfrm>
              <a:off x="3242171" y="2681724"/>
              <a:ext cx="1029436" cy="1029434"/>
              <a:chOff x="10589686" y="2890588"/>
              <a:chExt cx="643689" cy="643689"/>
            </a:xfrm>
          </p:grpSpPr>
          <p:sp>
            <p:nvSpPr>
              <p:cNvPr id="59" name="Freeform: Shape 58">
                <a:extLst>
                  <a:ext uri="{FF2B5EF4-FFF2-40B4-BE49-F238E27FC236}">
                    <a16:creationId xmlns:a16="http://schemas.microsoft.com/office/drawing/2014/main" id="{25F485AF-FF30-45DD-8AD9-E459155622CF}"/>
                  </a:ext>
                </a:extLst>
              </p:cNvPr>
              <p:cNvSpPr/>
              <p:nvPr/>
            </p:nvSpPr>
            <p:spPr>
              <a:xfrm>
                <a:off x="10709090" y="3074399"/>
                <a:ext cx="463456" cy="302534"/>
              </a:xfrm>
              <a:custGeom>
                <a:avLst/>
                <a:gdLst>
                  <a:gd name="connsiteX0" fmla="*/ 67587 w 463456"/>
                  <a:gd name="connsiteY0" fmla="*/ 135781 h 302533"/>
                  <a:gd name="connsiteX1" fmla="*/ 66622 w 463456"/>
                  <a:gd name="connsiteY1" fmla="*/ 121298 h 302533"/>
                  <a:gd name="connsiteX2" fmla="*/ 135175 w 463456"/>
                  <a:gd name="connsiteY2" fmla="*/ 14767 h 302533"/>
                  <a:gd name="connsiteX3" fmla="*/ 265522 w 463456"/>
                  <a:gd name="connsiteY3" fmla="*/ 40837 h 302533"/>
                  <a:gd name="connsiteX4" fmla="*/ 297384 w 463456"/>
                  <a:gd name="connsiteY4" fmla="*/ 93297 h 302533"/>
                  <a:gd name="connsiteX5" fmla="*/ 297384 w 463456"/>
                  <a:gd name="connsiteY5" fmla="*/ 93297 h 302533"/>
                  <a:gd name="connsiteX6" fmla="*/ 387179 w 463456"/>
                  <a:gd name="connsiteY6" fmla="*/ 133528 h 302533"/>
                  <a:gd name="connsiteX7" fmla="*/ 387179 w 463456"/>
                  <a:gd name="connsiteY7" fmla="*/ 134493 h 302533"/>
                  <a:gd name="connsiteX8" fmla="*/ 461203 w 463456"/>
                  <a:gd name="connsiteY8" fmla="*/ 217529 h 302533"/>
                  <a:gd name="connsiteX9" fmla="*/ 384926 w 463456"/>
                  <a:gd name="connsiteY9" fmla="*/ 300565 h 302533"/>
                  <a:gd name="connsiteX10" fmla="*/ 89151 w 463456"/>
                  <a:gd name="connsiteY10" fmla="*/ 300243 h 302533"/>
                  <a:gd name="connsiteX11" fmla="*/ 5150 w 463456"/>
                  <a:gd name="connsiteY11" fmla="*/ 223644 h 302533"/>
                  <a:gd name="connsiteX12" fmla="*/ 4828 w 463456"/>
                  <a:gd name="connsiteY12" fmla="*/ 216886 h 302533"/>
                  <a:gd name="connsiteX13" fmla="*/ 67587 w 463456"/>
                  <a:gd name="connsiteY13" fmla="*/ 135781 h 302533"/>
                  <a:gd name="connsiteX14" fmla="*/ 67587 w 463456"/>
                  <a:gd name="connsiteY14" fmla="*/ 135781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456" h="302533">
                    <a:moveTo>
                      <a:pt x="67587" y="135781"/>
                    </a:moveTo>
                    <a:cubicBezTo>
                      <a:pt x="66944" y="130953"/>
                      <a:pt x="66622" y="126126"/>
                      <a:pt x="66622" y="121298"/>
                    </a:cubicBezTo>
                    <a:cubicBezTo>
                      <a:pt x="66622" y="79780"/>
                      <a:pt x="94944" y="31825"/>
                      <a:pt x="135175" y="14767"/>
                    </a:cubicBezTo>
                    <a:cubicBezTo>
                      <a:pt x="186992" y="-7118"/>
                      <a:pt x="234303" y="9618"/>
                      <a:pt x="265522" y="40837"/>
                    </a:cubicBezTo>
                    <a:cubicBezTo>
                      <a:pt x="280005" y="55320"/>
                      <a:pt x="290626" y="73343"/>
                      <a:pt x="297384" y="93297"/>
                    </a:cubicBezTo>
                    <a:lnTo>
                      <a:pt x="297384" y="93297"/>
                    </a:lnTo>
                    <a:cubicBezTo>
                      <a:pt x="323776" y="57573"/>
                      <a:pt x="382673" y="68837"/>
                      <a:pt x="387179" y="133528"/>
                    </a:cubicBezTo>
                    <a:lnTo>
                      <a:pt x="387179" y="134493"/>
                    </a:lnTo>
                    <a:cubicBezTo>
                      <a:pt x="413892" y="138999"/>
                      <a:pt x="461203" y="157988"/>
                      <a:pt x="461203" y="217529"/>
                    </a:cubicBezTo>
                    <a:cubicBezTo>
                      <a:pt x="461203" y="294128"/>
                      <a:pt x="384926" y="300565"/>
                      <a:pt x="384926" y="300565"/>
                    </a:cubicBezTo>
                    <a:lnTo>
                      <a:pt x="89151" y="300243"/>
                    </a:lnTo>
                    <a:cubicBezTo>
                      <a:pt x="45702" y="300243"/>
                      <a:pt x="7724" y="267093"/>
                      <a:pt x="5150" y="223644"/>
                    </a:cubicBezTo>
                    <a:cubicBezTo>
                      <a:pt x="5150" y="221391"/>
                      <a:pt x="4828" y="219139"/>
                      <a:pt x="4828" y="216886"/>
                    </a:cubicBezTo>
                    <a:cubicBezTo>
                      <a:pt x="4828" y="165712"/>
                      <a:pt x="38300" y="143505"/>
                      <a:pt x="67587" y="135781"/>
                    </a:cubicBezTo>
                    <a:lnTo>
                      <a:pt x="67587" y="135781"/>
                    </a:lnTo>
                    <a:close/>
                  </a:path>
                </a:pathLst>
              </a:custGeom>
              <a:noFill/>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0" name="Freeform: Shape 59">
                <a:extLst>
                  <a:ext uri="{FF2B5EF4-FFF2-40B4-BE49-F238E27FC236}">
                    <a16:creationId xmlns:a16="http://schemas.microsoft.com/office/drawing/2014/main" id="{9CA78B39-893C-49F5-94BD-4A8CAD1681A2}"/>
                  </a:ext>
                </a:extLst>
              </p:cNvPr>
              <p:cNvSpPr/>
              <p:nvPr/>
            </p:nvSpPr>
            <p:spPr>
              <a:xfrm>
                <a:off x="10758333" y="3284526"/>
                <a:ext cx="157704" cy="9655"/>
              </a:xfrm>
              <a:custGeom>
                <a:avLst/>
                <a:gdLst>
                  <a:gd name="connsiteX0" fmla="*/ 4828 w 157703"/>
                  <a:gd name="connsiteY0" fmla="*/ 4828 h 9655"/>
                  <a:gd name="connsiteX1" fmla="*/ 155451 w 157703"/>
                  <a:gd name="connsiteY1" fmla="*/ 4828 h 9655"/>
                </a:gdLst>
                <a:ahLst/>
                <a:cxnLst>
                  <a:cxn ang="0">
                    <a:pos x="connsiteX0" y="connsiteY0"/>
                  </a:cxn>
                  <a:cxn ang="0">
                    <a:pos x="connsiteX1" y="connsiteY1"/>
                  </a:cxn>
                </a:cxnLst>
                <a:rect l="l" t="t" r="r" b="b"/>
                <a:pathLst>
                  <a:path w="157703" h="9655">
                    <a:moveTo>
                      <a:pt x="4828" y="4828"/>
                    </a:moveTo>
                    <a:lnTo>
                      <a:pt x="155451"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1" name="Freeform: Shape 60">
                <a:extLst>
                  <a:ext uri="{FF2B5EF4-FFF2-40B4-BE49-F238E27FC236}">
                    <a16:creationId xmlns:a16="http://schemas.microsoft.com/office/drawing/2014/main" id="{E2692261-523E-44AF-8AF6-5AC8408BCBD5}"/>
                  </a:ext>
                </a:extLst>
              </p:cNvPr>
              <p:cNvSpPr/>
              <p:nvPr/>
            </p:nvSpPr>
            <p:spPr>
              <a:xfrm>
                <a:off x="10681090"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2" name="Freeform: Shape 61">
                <a:extLst>
                  <a:ext uri="{FF2B5EF4-FFF2-40B4-BE49-F238E27FC236}">
                    <a16:creationId xmlns:a16="http://schemas.microsoft.com/office/drawing/2014/main" id="{D35DCB8B-82AF-4F01-A78E-52ABEA90F280}"/>
                  </a:ext>
                </a:extLst>
              </p:cNvPr>
              <p:cNvSpPr/>
              <p:nvPr/>
            </p:nvSpPr>
            <p:spPr>
              <a:xfrm>
                <a:off x="10737734" y="324107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5875" cap="flat">
                <a:solidFill>
                  <a:srgbClr val="FF9900"/>
                </a:solidFill>
                <a:custDash>
                  <a:ds d="869873" sp="869873"/>
                </a:custDash>
                <a:round/>
              </a:ln>
            </p:spPr>
            <p:txBody>
              <a:bodyPr rtlCol="0" anchor="ctr"/>
              <a:lstStyle/>
              <a:p>
                <a:pPr defTabSz="609576">
                  <a:defRPr/>
                </a:pPr>
                <a:endParaRPr lang="en-US" sz="2800" dirty="0">
                  <a:solidFill>
                    <a:srgbClr val="FFFFFF"/>
                  </a:solidFill>
                  <a:latin typeface="Amazon Ember"/>
                </a:endParaRPr>
              </a:p>
            </p:txBody>
          </p:sp>
          <p:sp>
            <p:nvSpPr>
              <p:cNvPr id="63" name="Freeform: Shape 62">
                <a:extLst>
                  <a:ext uri="{FF2B5EF4-FFF2-40B4-BE49-F238E27FC236}">
                    <a16:creationId xmlns:a16="http://schemas.microsoft.com/office/drawing/2014/main" id="{26DFE832-8EA7-46E9-A35A-98FC0EC698EE}"/>
                  </a:ext>
                </a:extLst>
              </p:cNvPr>
              <p:cNvSpPr/>
              <p:nvPr/>
            </p:nvSpPr>
            <p:spPr>
              <a:xfrm>
                <a:off x="10812402"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4" name="Freeform: Shape 63">
                <a:extLst>
                  <a:ext uri="{FF2B5EF4-FFF2-40B4-BE49-F238E27FC236}">
                    <a16:creationId xmlns:a16="http://schemas.microsoft.com/office/drawing/2014/main" id="{89B362B5-7E0E-4918-9958-8E6B56066952}"/>
                  </a:ext>
                </a:extLst>
              </p:cNvPr>
              <p:cNvSpPr/>
              <p:nvPr/>
            </p:nvSpPr>
            <p:spPr>
              <a:xfrm>
                <a:off x="10942428" y="3284526"/>
                <a:ext cx="64369" cy="9655"/>
              </a:xfrm>
              <a:custGeom>
                <a:avLst/>
                <a:gdLst>
                  <a:gd name="connsiteX0" fmla="*/ 4828 w 64368"/>
                  <a:gd name="connsiteY0" fmla="*/ 4828 h 9655"/>
                  <a:gd name="connsiteX1" fmla="*/ 59863 w 64368"/>
                  <a:gd name="connsiteY1" fmla="*/ 4828 h 9655"/>
                </a:gdLst>
                <a:ahLst/>
                <a:cxnLst>
                  <a:cxn ang="0">
                    <a:pos x="connsiteX0" y="connsiteY0"/>
                  </a:cxn>
                  <a:cxn ang="0">
                    <a:pos x="connsiteX1" y="connsiteY1"/>
                  </a:cxn>
                </a:cxnLst>
                <a:rect l="l" t="t" r="r" b="b"/>
                <a:pathLst>
                  <a:path w="64368" h="9655">
                    <a:moveTo>
                      <a:pt x="4828" y="4828"/>
                    </a:moveTo>
                    <a:lnTo>
                      <a:pt x="59863"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5" name="Freeform: Shape 64">
                <a:extLst>
                  <a:ext uri="{FF2B5EF4-FFF2-40B4-BE49-F238E27FC236}">
                    <a16:creationId xmlns:a16="http://schemas.microsoft.com/office/drawing/2014/main" id="{EE26A264-7F2B-4F13-BED2-D61BD80C528B}"/>
                  </a:ext>
                </a:extLst>
              </p:cNvPr>
              <p:cNvSpPr/>
              <p:nvPr/>
            </p:nvSpPr>
            <p:spPr>
              <a:xfrm>
                <a:off x="10855851" y="3241077"/>
                <a:ext cx="205980" cy="9655"/>
              </a:xfrm>
              <a:custGeom>
                <a:avLst/>
                <a:gdLst>
                  <a:gd name="connsiteX0" fmla="*/ 4828 w 205980"/>
                  <a:gd name="connsiteY0" fmla="*/ 4828 h 9655"/>
                  <a:gd name="connsiteX1" fmla="*/ 201796 w 205980"/>
                  <a:gd name="connsiteY1" fmla="*/ 4828 h 9655"/>
                </a:gdLst>
                <a:ahLst/>
                <a:cxnLst>
                  <a:cxn ang="0">
                    <a:pos x="connsiteX0" y="connsiteY0"/>
                  </a:cxn>
                  <a:cxn ang="0">
                    <a:pos x="connsiteX1" y="connsiteY1"/>
                  </a:cxn>
                </a:cxnLst>
                <a:rect l="l" t="t" r="r" b="b"/>
                <a:pathLst>
                  <a:path w="205980" h="9655">
                    <a:moveTo>
                      <a:pt x="4828" y="4828"/>
                    </a:moveTo>
                    <a:lnTo>
                      <a:pt x="201796"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6" name="Freeform: Shape 65">
                <a:extLst>
                  <a:ext uri="{FF2B5EF4-FFF2-40B4-BE49-F238E27FC236}">
                    <a16:creationId xmlns:a16="http://schemas.microsoft.com/office/drawing/2014/main" id="{24995BBF-C742-4ED0-BB6F-B0523B39C60D}"/>
                  </a:ext>
                </a:extLst>
              </p:cNvPr>
              <p:cNvSpPr/>
              <p:nvPr/>
            </p:nvSpPr>
            <p:spPr>
              <a:xfrm>
                <a:off x="10616721" y="3328297"/>
                <a:ext cx="25748" cy="9655"/>
              </a:xfrm>
              <a:custGeom>
                <a:avLst/>
                <a:gdLst>
                  <a:gd name="connsiteX0" fmla="*/ 4828 w 25747"/>
                  <a:gd name="connsiteY0" fmla="*/ 4828 h 9655"/>
                  <a:gd name="connsiteX1" fmla="*/ 24138 w 25747"/>
                  <a:gd name="connsiteY1" fmla="*/ 4828 h 9655"/>
                </a:gdLst>
                <a:ahLst/>
                <a:cxnLst>
                  <a:cxn ang="0">
                    <a:pos x="connsiteX0" y="connsiteY0"/>
                  </a:cxn>
                  <a:cxn ang="0">
                    <a:pos x="connsiteX1" y="connsiteY1"/>
                  </a:cxn>
                </a:cxnLst>
                <a:rect l="l" t="t" r="r" b="b"/>
                <a:pathLst>
                  <a:path w="25747"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7" name="Freeform: Shape 66">
                <a:extLst>
                  <a:ext uri="{FF2B5EF4-FFF2-40B4-BE49-F238E27FC236}">
                    <a16:creationId xmlns:a16="http://schemas.microsoft.com/office/drawing/2014/main" id="{C9BD6BD1-F1D2-4CE1-8385-BB504F446392}"/>
                  </a:ext>
                </a:extLst>
              </p:cNvPr>
              <p:cNvSpPr/>
              <p:nvPr/>
            </p:nvSpPr>
            <p:spPr>
              <a:xfrm>
                <a:off x="10670147" y="3328297"/>
                <a:ext cx="128738" cy="9655"/>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15875" cap="flat">
                <a:solidFill>
                  <a:srgbClr val="FF9900"/>
                </a:solidFill>
                <a:custDash>
                  <a:ds d="795000" sp="795000"/>
                </a:custDash>
                <a:round/>
              </a:ln>
            </p:spPr>
            <p:txBody>
              <a:bodyPr rtlCol="0" anchor="ctr"/>
              <a:lstStyle/>
              <a:p>
                <a:pPr defTabSz="609576">
                  <a:defRPr/>
                </a:pPr>
                <a:endParaRPr lang="en-US" sz="2800" dirty="0">
                  <a:solidFill>
                    <a:srgbClr val="FFFFFF"/>
                  </a:solidFill>
                  <a:latin typeface="Amazon Ember"/>
                </a:endParaRPr>
              </a:p>
            </p:txBody>
          </p:sp>
          <p:sp>
            <p:nvSpPr>
              <p:cNvPr id="68" name="Freeform: Shape 67">
                <a:extLst>
                  <a:ext uri="{FF2B5EF4-FFF2-40B4-BE49-F238E27FC236}">
                    <a16:creationId xmlns:a16="http://schemas.microsoft.com/office/drawing/2014/main" id="{648F90CD-96FB-4094-B3BF-FC27A67392EA}"/>
                  </a:ext>
                </a:extLst>
              </p:cNvPr>
              <p:cNvSpPr/>
              <p:nvPr/>
            </p:nvSpPr>
            <p:spPr>
              <a:xfrm>
                <a:off x="10806609" y="332829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9" name="Freeform: Shape 68">
                <a:extLst>
                  <a:ext uri="{FF2B5EF4-FFF2-40B4-BE49-F238E27FC236}">
                    <a16:creationId xmlns:a16="http://schemas.microsoft.com/office/drawing/2014/main" id="{A9E554CD-CDB5-467D-8F5B-BEDA84145FC6}"/>
                  </a:ext>
                </a:extLst>
              </p:cNvPr>
              <p:cNvSpPr/>
              <p:nvPr/>
            </p:nvSpPr>
            <p:spPr>
              <a:xfrm>
                <a:off x="10977509"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70" name="Freeform: Shape 69">
                <a:extLst>
                  <a:ext uri="{FF2B5EF4-FFF2-40B4-BE49-F238E27FC236}">
                    <a16:creationId xmlns:a16="http://schemas.microsoft.com/office/drawing/2014/main" id="{8A7EF97F-EF65-4924-9D22-7AFBB2DEBF08}"/>
                  </a:ext>
                </a:extLst>
              </p:cNvPr>
              <p:cNvSpPr/>
              <p:nvPr/>
            </p:nvSpPr>
            <p:spPr>
              <a:xfrm>
                <a:off x="11034153" y="311201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5875" cap="flat">
                <a:solidFill>
                  <a:srgbClr val="FF9900"/>
                </a:solidFill>
                <a:custDash>
                  <a:ds d="869873" sp="869873"/>
                </a:custDash>
                <a:round/>
              </a:ln>
            </p:spPr>
            <p:txBody>
              <a:bodyPr rtlCol="0" anchor="ctr"/>
              <a:lstStyle/>
              <a:p>
                <a:pPr defTabSz="609576">
                  <a:defRPr/>
                </a:pPr>
                <a:endParaRPr lang="en-US" sz="2800" dirty="0">
                  <a:solidFill>
                    <a:srgbClr val="FFFFFF"/>
                  </a:solidFill>
                  <a:latin typeface="Amazon Ember"/>
                </a:endParaRPr>
              </a:p>
            </p:txBody>
          </p:sp>
          <p:sp>
            <p:nvSpPr>
              <p:cNvPr id="71" name="Freeform: Shape 70">
                <a:extLst>
                  <a:ext uri="{FF2B5EF4-FFF2-40B4-BE49-F238E27FC236}">
                    <a16:creationId xmlns:a16="http://schemas.microsoft.com/office/drawing/2014/main" id="{27E60164-3748-4EAB-A43B-C1090ADFAF61}"/>
                  </a:ext>
                </a:extLst>
              </p:cNvPr>
              <p:cNvSpPr/>
              <p:nvPr/>
            </p:nvSpPr>
            <p:spPr>
              <a:xfrm>
                <a:off x="11108821"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grpSp>
        <p:sp>
          <p:nvSpPr>
            <p:cNvPr id="58" name="Oval 57">
              <a:extLst>
                <a:ext uri="{FF2B5EF4-FFF2-40B4-BE49-F238E27FC236}">
                  <a16:creationId xmlns:a16="http://schemas.microsoft.com/office/drawing/2014/main" id="{94C71D80-29B9-44B7-98C1-10676EA8DEA4}"/>
                </a:ext>
              </a:extLst>
            </p:cNvPr>
            <p:cNvSpPr/>
            <p:nvPr/>
          </p:nvSpPr>
          <p:spPr>
            <a:xfrm>
              <a:off x="3175540" y="2650849"/>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2000" dirty="0">
                <a:solidFill>
                  <a:schemeClr val="tx1"/>
                </a:solidFill>
              </a:endParaRPr>
            </a:p>
          </p:txBody>
        </p:sp>
      </p:grpSp>
      <p:grpSp>
        <p:nvGrpSpPr>
          <p:cNvPr id="2" name="Group 1">
            <a:extLst>
              <a:ext uri="{FF2B5EF4-FFF2-40B4-BE49-F238E27FC236}">
                <a16:creationId xmlns:a16="http://schemas.microsoft.com/office/drawing/2014/main" id="{DFD26848-0C6A-4B43-A608-746E711FD746}"/>
              </a:ext>
            </a:extLst>
          </p:cNvPr>
          <p:cNvGrpSpPr/>
          <p:nvPr/>
        </p:nvGrpSpPr>
        <p:grpSpPr>
          <a:xfrm>
            <a:off x="505805" y="3336443"/>
            <a:ext cx="1197429" cy="1197429"/>
            <a:chOff x="10074053" y="1696726"/>
            <a:chExt cx="1197429" cy="1197429"/>
          </a:xfrm>
        </p:grpSpPr>
        <p:sp>
          <p:nvSpPr>
            <p:cNvPr id="75" name="Oval 74">
              <a:extLst>
                <a:ext uri="{FF2B5EF4-FFF2-40B4-BE49-F238E27FC236}">
                  <a16:creationId xmlns:a16="http://schemas.microsoft.com/office/drawing/2014/main" id="{4FEC6181-9B09-434C-8A67-EACB6CB804F7}"/>
                </a:ext>
              </a:extLst>
            </p:cNvPr>
            <p:cNvSpPr/>
            <p:nvPr/>
          </p:nvSpPr>
          <p:spPr>
            <a:xfrm>
              <a:off x="10074053" y="1696726"/>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grpSp>
          <p:nvGrpSpPr>
            <p:cNvPr id="76" name="Graphic 286">
              <a:extLst>
                <a:ext uri="{FF2B5EF4-FFF2-40B4-BE49-F238E27FC236}">
                  <a16:creationId xmlns:a16="http://schemas.microsoft.com/office/drawing/2014/main" id="{26C9A3BD-7CF7-476A-B5E7-22507C56952C}"/>
                </a:ext>
              </a:extLst>
            </p:cNvPr>
            <p:cNvGrpSpPr>
              <a:grpSpLocks noChangeAspect="1"/>
            </p:cNvGrpSpPr>
            <p:nvPr/>
          </p:nvGrpSpPr>
          <p:grpSpPr>
            <a:xfrm>
              <a:off x="10166910" y="1778098"/>
              <a:ext cx="1011714" cy="1011714"/>
              <a:chOff x="313727" y="2246899"/>
              <a:chExt cx="643689" cy="643689"/>
            </a:xfrm>
          </p:grpSpPr>
          <p:sp>
            <p:nvSpPr>
              <p:cNvPr id="77" name="Freeform: Shape 76">
                <a:extLst>
                  <a:ext uri="{FF2B5EF4-FFF2-40B4-BE49-F238E27FC236}">
                    <a16:creationId xmlns:a16="http://schemas.microsoft.com/office/drawing/2014/main" id="{62523E53-5FCD-42CC-868F-C0D6166D243B}"/>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rgbClr val="FF9900"/>
                </a:solidFill>
                <a:custDash>
                  <a:ds d="300000" sp="450000"/>
                </a:custDash>
                <a:round/>
              </a:ln>
            </p:spPr>
            <p:txBody>
              <a:bodyPr rtlCol="0" anchor="ctr"/>
              <a:lstStyle/>
              <a:p>
                <a:endParaRPr lang="en-US" dirty="0"/>
              </a:p>
            </p:txBody>
          </p:sp>
          <p:sp>
            <p:nvSpPr>
              <p:cNvPr id="78" name="Freeform: Shape 77">
                <a:extLst>
                  <a:ext uri="{FF2B5EF4-FFF2-40B4-BE49-F238E27FC236}">
                    <a16:creationId xmlns:a16="http://schemas.microsoft.com/office/drawing/2014/main" id="{FABE6457-EDAB-462C-88A5-AAB32CB9B390}"/>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rgbClr val="FF9900"/>
                </a:solidFill>
                <a:custDash>
                  <a:ds d="300000" sp="450000"/>
                </a:custDash>
                <a:round/>
              </a:ln>
            </p:spPr>
            <p:txBody>
              <a:bodyPr rtlCol="0" anchor="ctr"/>
              <a:lstStyle/>
              <a:p>
                <a:endParaRPr lang="en-US" dirty="0"/>
              </a:p>
            </p:txBody>
          </p:sp>
          <p:sp>
            <p:nvSpPr>
              <p:cNvPr id="79" name="Freeform: Shape 78">
                <a:extLst>
                  <a:ext uri="{FF2B5EF4-FFF2-40B4-BE49-F238E27FC236}">
                    <a16:creationId xmlns:a16="http://schemas.microsoft.com/office/drawing/2014/main" id="{EFBCE89D-4193-41C6-BAEE-1637C0F9EB64}"/>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rgbClr val="FF9900"/>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F2BF7C79-3147-49A8-8AAB-3B085240EF92}"/>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rgbClr val="FF9900"/>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749F13E9-002F-4439-B663-7C30FF35FE4A}"/>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08197580-FB3C-40B2-9A38-B7B89AD7A9E0}"/>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FC9CF075-B624-49B3-BEE5-9B5C6B07FC76}"/>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9050" cap="flat">
                <a:solidFill>
                  <a:schemeClr val="tx1"/>
                </a:solidFill>
                <a:prstDash val="solid"/>
                <a:round/>
              </a:ln>
            </p:spPr>
            <p:txBody>
              <a:bodyPr rtlCol="0" anchor="ctr"/>
              <a:lstStyle/>
              <a:p>
                <a:endParaRPr lang="en-US" dirty="0"/>
              </a:p>
            </p:txBody>
          </p:sp>
        </p:grpSp>
      </p:grpSp>
      <p:sp>
        <p:nvSpPr>
          <p:cNvPr id="86" name="Rectangle 85">
            <a:extLst>
              <a:ext uri="{FF2B5EF4-FFF2-40B4-BE49-F238E27FC236}">
                <a16:creationId xmlns:a16="http://schemas.microsoft.com/office/drawing/2014/main" id="{96B12F89-3569-45BD-B6D0-9567BA233F95}"/>
              </a:ext>
            </a:extLst>
          </p:cNvPr>
          <p:cNvSpPr/>
          <p:nvPr/>
        </p:nvSpPr>
        <p:spPr>
          <a:xfrm>
            <a:off x="2005686" y="3589457"/>
            <a:ext cx="3312608" cy="1015663"/>
          </a:xfrm>
          <a:prstGeom prst="rect">
            <a:avLst/>
          </a:prstGeom>
          <a:ln>
            <a:noFill/>
          </a:ln>
        </p:spPr>
        <p:txBody>
          <a:bodyPr wrap="square" lIns="0" rIns="0">
            <a:spAutoFit/>
          </a:bodyPr>
          <a:lstStyle/>
          <a:p>
            <a:pPr algn="ctr" defTabSz="609576">
              <a:defRPr/>
            </a:pPr>
            <a:r>
              <a:rPr lang="en-US" sz="2000" dirty="0">
                <a:latin typeface="Amazon Ember"/>
              </a:rPr>
              <a:t>Leverage AWS services and expertise to build for sustainability</a:t>
            </a:r>
          </a:p>
        </p:txBody>
      </p:sp>
      <p:sp>
        <p:nvSpPr>
          <p:cNvPr id="88" name="Rectangle 87">
            <a:extLst>
              <a:ext uri="{FF2B5EF4-FFF2-40B4-BE49-F238E27FC236}">
                <a16:creationId xmlns:a16="http://schemas.microsoft.com/office/drawing/2014/main" id="{F82ED013-D8B4-492E-B691-DCF9D75C7EC4}"/>
              </a:ext>
            </a:extLst>
          </p:cNvPr>
          <p:cNvSpPr/>
          <p:nvPr/>
        </p:nvSpPr>
        <p:spPr>
          <a:xfrm>
            <a:off x="6470154" y="2353219"/>
            <a:ext cx="4961816" cy="2862322"/>
          </a:xfrm>
          <a:prstGeom prst="rect">
            <a:avLst/>
          </a:prstGeom>
          <a:ln>
            <a:noFill/>
          </a:ln>
        </p:spPr>
        <p:txBody>
          <a:bodyPr wrap="square" lIns="0" rIns="0">
            <a:spAutoFit/>
          </a:bodyPr>
          <a:lstStyle/>
          <a:p>
            <a:pPr algn="l"/>
            <a:r>
              <a:rPr lang="en-US" sz="2000" b="0" i="1" dirty="0">
                <a:solidFill>
                  <a:srgbClr val="FF9900"/>
                </a:solidFill>
                <a:effectLst/>
                <a:latin typeface="AmazonEmber" panose="020B0603020204020204" pitchFamily="34" charset="0"/>
              </a:rPr>
              <a:t>“At Amazon, we thrive on pushing the boundaries of what’s possible. We are taking the same tenacity we use to invent and problem solve for our customers and applying it to how we help address some of the world’s biggest challenges.”</a:t>
            </a:r>
          </a:p>
          <a:p>
            <a:pPr algn="ctr"/>
            <a:r>
              <a:rPr lang="en-US" b="1" i="1" dirty="0">
                <a:solidFill>
                  <a:srgbClr val="FF9900"/>
                </a:solidFill>
                <a:effectLst/>
                <a:latin typeface="var(--font-1)"/>
              </a:rPr>
              <a:t>Kara Hurst</a:t>
            </a:r>
          </a:p>
          <a:p>
            <a:pPr algn="ctr"/>
            <a:r>
              <a:rPr lang="en-US" b="0" i="1" dirty="0">
                <a:solidFill>
                  <a:srgbClr val="FF9900"/>
                </a:solidFill>
                <a:effectLst/>
                <a:latin typeface="var(--font-1)"/>
              </a:rPr>
              <a:t>Vice President, Worldwide Sustainability, Amazon</a:t>
            </a:r>
          </a:p>
          <a:p>
            <a:pPr algn="ctr" defTabSz="609576">
              <a:defRPr/>
            </a:pPr>
            <a:endParaRPr lang="en-GB" sz="2400" b="1" dirty="0">
              <a:solidFill>
                <a:srgbClr val="FFC000"/>
              </a:solidFill>
              <a:latin typeface="Amazon Ember"/>
            </a:endParaRPr>
          </a:p>
        </p:txBody>
      </p:sp>
    </p:spTree>
    <p:extLst>
      <p:ext uri="{BB962C8B-B14F-4D97-AF65-F5344CB8AC3E}">
        <p14:creationId xmlns:p14="http://schemas.microsoft.com/office/powerpoint/2010/main" val="194110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7"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E09BB-A6BA-4B9E-801B-D4066AE72913}"/>
              </a:ext>
            </a:extLst>
          </p:cNvPr>
          <p:cNvSpPr>
            <a:spLocks noGrp="1"/>
          </p:cNvSpPr>
          <p:nvPr>
            <p:ph type="body" sz="quarter" idx="4294967295"/>
          </p:nvPr>
        </p:nvSpPr>
        <p:spPr>
          <a:xfrm>
            <a:off x="571501" y="3706813"/>
            <a:ext cx="6286500" cy="652462"/>
          </a:xfrm>
        </p:spPr>
        <p:txBody>
          <a:bodyPr/>
          <a:lstStyle/>
          <a:p>
            <a:pPr marL="0" indent="0">
              <a:buNone/>
            </a:pPr>
            <a:r>
              <a:rPr lang="en-US" sz="2000" dirty="0">
                <a:solidFill>
                  <a:schemeClr val="bg1"/>
                </a:solidFill>
              </a:rPr>
              <a:t>For more case studies and other AWS sustainability news visit our website.</a:t>
            </a:r>
          </a:p>
          <a:p>
            <a:pPr marL="0" indent="0">
              <a:buNone/>
            </a:pPr>
            <a:r>
              <a:rPr lang="en-US" sz="2000" dirty="0">
                <a:solidFill>
                  <a:srgbClr val="FF9900"/>
                </a:solidFill>
                <a:hlinkClick r:id="rId3" action="ppaction://hlinkfile">
                  <a:extLst>
                    <a:ext uri="{A12FA001-AC4F-418D-AE19-62706E023703}">
                      <ahyp:hlinkClr xmlns:ahyp="http://schemas.microsoft.com/office/drawing/2018/hyperlinkcolor" val="tx"/>
                    </a:ext>
                  </a:extLst>
                </a:hlinkClick>
              </a:rPr>
              <a:t>aws.amazon.com/sustainability</a:t>
            </a:r>
            <a:endParaRPr lang="en-US" sz="2000" dirty="0">
              <a:solidFill>
                <a:srgbClr val="FF9900"/>
              </a:solidFill>
            </a:endParaRPr>
          </a:p>
        </p:txBody>
      </p:sp>
      <p:sp>
        <p:nvSpPr>
          <p:cNvPr id="6" name="TextBox 5">
            <a:extLst>
              <a:ext uri="{FF2B5EF4-FFF2-40B4-BE49-F238E27FC236}">
                <a16:creationId xmlns:a16="http://schemas.microsoft.com/office/drawing/2014/main" id="{0513BD7C-BF70-4C37-ACCF-FD47009F893D}"/>
              </a:ext>
            </a:extLst>
          </p:cNvPr>
          <p:cNvSpPr txBox="1"/>
          <p:nvPr/>
        </p:nvSpPr>
        <p:spPr>
          <a:xfrm>
            <a:off x="609599" y="2088978"/>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9" name="Picture 8" descr="A black and white sign&#10;&#10;Description automatically generated with low confidence">
            <a:extLst>
              <a:ext uri="{FF2B5EF4-FFF2-40B4-BE49-F238E27FC236}">
                <a16:creationId xmlns:a16="http://schemas.microsoft.com/office/drawing/2014/main" id="{A0659B06-B866-400A-9788-422D056D446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725" y="521943"/>
            <a:ext cx="1091354" cy="652462"/>
          </a:xfrm>
          <a:prstGeom prst="rect">
            <a:avLst/>
          </a:prstGeom>
        </p:spPr>
      </p:pic>
    </p:spTree>
    <p:extLst>
      <p:ext uri="{BB962C8B-B14F-4D97-AF65-F5344CB8AC3E}">
        <p14:creationId xmlns:p14="http://schemas.microsoft.com/office/powerpoint/2010/main" val="186454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279745-D269-475B-8A86-62BAE9825B55}"/>
              </a:ext>
            </a:extLst>
          </p:cNvPr>
          <p:cNvSpPr>
            <a:spLocks noGrp="1"/>
          </p:cNvSpPr>
          <p:nvPr>
            <p:ph type="sldNum" sz="quarter" idx="12"/>
          </p:nvPr>
        </p:nvSpPr>
        <p:spPr/>
        <p:txBody>
          <a:bodyPr/>
          <a:lstStyle/>
          <a:p>
            <a:fld id="{7834CDD4-D76F-4459-B025-0310E913C243}" type="slidenum">
              <a:rPr lang="en-US" smtClean="0"/>
              <a:pPr/>
              <a:t>3</a:t>
            </a:fld>
            <a:endParaRPr lang="en-US"/>
          </a:p>
        </p:txBody>
      </p:sp>
      <p:sp>
        <p:nvSpPr>
          <p:cNvPr id="6" name="Title 1">
            <a:extLst>
              <a:ext uri="{FF2B5EF4-FFF2-40B4-BE49-F238E27FC236}">
                <a16:creationId xmlns:a16="http://schemas.microsoft.com/office/drawing/2014/main" id="{8C9D6CA8-63A6-CE82-9664-8638889BF421}"/>
              </a:ext>
            </a:extLst>
          </p:cNvPr>
          <p:cNvSpPr>
            <a:spLocks noGrp="1"/>
          </p:cNvSpPr>
          <p:nvPr>
            <p:ph type="title"/>
          </p:nvPr>
        </p:nvSpPr>
        <p:spPr>
          <a:xfrm>
            <a:off x="609600" y="2830435"/>
            <a:ext cx="10972800" cy="598565"/>
          </a:xfrm>
        </p:spPr>
        <p:txBody>
          <a:bodyPr/>
          <a:lstStyle/>
          <a:p>
            <a:r>
              <a:rPr lang="en-US" dirty="0"/>
              <a:t>Let’s talk Cloud</a:t>
            </a:r>
          </a:p>
        </p:txBody>
      </p:sp>
    </p:spTree>
    <p:extLst>
      <p:ext uri="{BB962C8B-B14F-4D97-AF65-F5344CB8AC3E}">
        <p14:creationId xmlns:p14="http://schemas.microsoft.com/office/powerpoint/2010/main" val="37568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62D983-7594-E79E-17A2-46D86239346B}"/>
              </a:ext>
            </a:extLst>
          </p:cNvPr>
          <p:cNvGrpSpPr/>
          <p:nvPr/>
        </p:nvGrpSpPr>
        <p:grpSpPr>
          <a:xfrm>
            <a:off x="587035" y="2140085"/>
            <a:ext cx="10035570" cy="3362966"/>
            <a:chOff x="859602" y="2207843"/>
            <a:chExt cx="13221520" cy="4720024"/>
          </a:xfrm>
        </p:grpSpPr>
        <p:sp>
          <p:nvSpPr>
            <p:cNvPr id="4" name="Freeform 52">
              <a:extLst>
                <a:ext uri="{FF2B5EF4-FFF2-40B4-BE49-F238E27FC236}">
                  <a16:creationId xmlns:a16="http://schemas.microsoft.com/office/drawing/2014/main" id="{94C69E1C-B1AB-4536-2D1C-081AF07D816E}"/>
                </a:ext>
              </a:extLst>
            </p:cNvPr>
            <p:cNvSpPr>
              <a:spLocks/>
            </p:cNvSpPr>
            <p:nvPr/>
          </p:nvSpPr>
          <p:spPr bwMode="auto">
            <a:xfrm>
              <a:off x="5825246" y="3693776"/>
              <a:ext cx="1361136" cy="2532601"/>
            </a:xfrm>
            <a:custGeom>
              <a:avLst/>
              <a:gdLst>
                <a:gd name="T0" fmla="*/ 792 w 792"/>
                <a:gd name="T1" fmla="*/ 1302 h 1474"/>
                <a:gd name="T2" fmla="*/ 149 w 792"/>
                <a:gd name="T3" fmla="*/ 1185 h 1474"/>
                <a:gd name="T4" fmla="*/ 29 w 792"/>
                <a:gd name="T5" fmla="*/ 717 h 1474"/>
                <a:gd name="T6" fmla="*/ 179 w 792"/>
                <a:gd name="T7" fmla="*/ 73 h 1474"/>
                <a:gd name="T8" fmla="*/ 608 w 792"/>
                <a:gd name="T9" fmla="*/ 33 h 1474"/>
                <a:gd name="T10" fmla="*/ 239 w 792"/>
                <a:gd name="T11" fmla="*/ 966 h 1474"/>
                <a:gd name="T12" fmla="*/ 758 w 792"/>
                <a:gd name="T13" fmla="*/ 1290 h 1474"/>
                <a:gd name="T14" fmla="*/ 792 w 792"/>
                <a:gd name="T15" fmla="*/ 1302 h 1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2" h="1474">
                  <a:moveTo>
                    <a:pt x="792" y="1302"/>
                  </a:moveTo>
                  <a:cubicBezTo>
                    <a:pt x="792" y="1302"/>
                    <a:pt x="365" y="1459"/>
                    <a:pt x="149" y="1185"/>
                  </a:cubicBezTo>
                  <a:cubicBezTo>
                    <a:pt x="52" y="1062"/>
                    <a:pt x="54" y="905"/>
                    <a:pt x="29" y="717"/>
                  </a:cubicBezTo>
                  <a:cubicBezTo>
                    <a:pt x="0" y="495"/>
                    <a:pt x="95" y="219"/>
                    <a:pt x="179" y="73"/>
                  </a:cubicBezTo>
                  <a:cubicBezTo>
                    <a:pt x="179" y="73"/>
                    <a:pt x="352" y="0"/>
                    <a:pt x="608" y="33"/>
                  </a:cubicBezTo>
                  <a:cubicBezTo>
                    <a:pt x="608" y="33"/>
                    <a:pt x="216" y="534"/>
                    <a:pt x="239" y="966"/>
                  </a:cubicBezTo>
                  <a:cubicBezTo>
                    <a:pt x="239" y="966"/>
                    <a:pt x="232" y="1474"/>
                    <a:pt x="758" y="1290"/>
                  </a:cubicBezTo>
                  <a:lnTo>
                    <a:pt x="792" y="1302"/>
                  </a:lnTo>
                  <a:close/>
                </a:path>
              </a:pathLst>
            </a:custGeom>
            <a:solidFill>
              <a:srgbClr val="6AAF35"/>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E4B7394E-023A-76AE-CF78-0708ED5D163B}"/>
                </a:ext>
              </a:extLst>
            </p:cNvPr>
            <p:cNvGrpSpPr/>
            <p:nvPr/>
          </p:nvGrpSpPr>
          <p:grpSpPr>
            <a:xfrm>
              <a:off x="5505493" y="2827532"/>
              <a:ext cx="3196818" cy="3280391"/>
              <a:chOff x="2983887" y="2297131"/>
              <a:chExt cx="2930416" cy="3007025"/>
            </a:xfrm>
          </p:grpSpPr>
          <p:sp>
            <p:nvSpPr>
              <p:cNvPr id="30" name="Freeform 45">
                <a:extLst>
                  <a:ext uri="{FF2B5EF4-FFF2-40B4-BE49-F238E27FC236}">
                    <a16:creationId xmlns:a16="http://schemas.microsoft.com/office/drawing/2014/main" id="{C524A446-57BD-E649-1798-ACE6FA62FA0E}"/>
                  </a:ext>
                </a:extLst>
              </p:cNvPr>
              <p:cNvSpPr>
                <a:spLocks/>
              </p:cNvSpPr>
              <p:nvPr/>
            </p:nvSpPr>
            <p:spPr bwMode="auto">
              <a:xfrm>
                <a:off x="2983887" y="3338331"/>
                <a:ext cx="408354" cy="836025"/>
              </a:xfrm>
              <a:custGeom>
                <a:avLst/>
                <a:gdLst>
                  <a:gd name="T0" fmla="*/ 215 w 259"/>
                  <a:gd name="T1" fmla="*/ 0 h 531"/>
                  <a:gd name="T2" fmla="*/ 218 w 259"/>
                  <a:gd name="T3" fmla="*/ 531 h 531"/>
                  <a:gd name="T4" fmla="*/ 259 w 259"/>
                  <a:gd name="T5" fmla="*/ 199 h 531"/>
                  <a:gd name="T6" fmla="*/ 215 w 259"/>
                  <a:gd name="T7" fmla="*/ 0 h 531"/>
                </a:gdLst>
                <a:ahLst/>
                <a:cxnLst>
                  <a:cxn ang="0">
                    <a:pos x="T0" y="T1"/>
                  </a:cxn>
                  <a:cxn ang="0">
                    <a:pos x="T2" y="T3"/>
                  </a:cxn>
                  <a:cxn ang="0">
                    <a:pos x="T4" y="T5"/>
                  </a:cxn>
                  <a:cxn ang="0">
                    <a:pos x="T6" y="T7"/>
                  </a:cxn>
                </a:cxnLst>
                <a:rect l="0" t="0" r="r" b="b"/>
                <a:pathLst>
                  <a:path w="259" h="531">
                    <a:moveTo>
                      <a:pt x="215" y="0"/>
                    </a:moveTo>
                    <a:cubicBezTo>
                      <a:pt x="106" y="87"/>
                      <a:pt x="0" y="257"/>
                      <a:pt x="218" y="531"/>
                    </a:cubicBezTo>
                    <a:cubicBezTo>
                      <a:pt x="202" y="384"/>
                      <a:pt x="259" y="199"/>
                      <a:pt x="259" y="199"/>
                    </a:cubicBezTo>
                    <a:cubicBezTo>
                      <a:pt x="207" y="139"/>
                      <a:pt x="215" y="0"/>
                      <a:pt x="215" y="0"/>
                    </a:cubicBezTo>
                    <a:close/>
                  </a:path>
                </a:pathLst>
              </a:custGeom>
              <a:solidFill>
                <a:srgbClr val="D5DBDB"/>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46">
                <a:extLst>
                  <a:ext uri="{FF2B5EF4-FFF2-40B4-BE49-F238E27FC236}">
                    <a16:creationId xmlns:a16="http://schemas.microsoft.com/office/drawing/2014/main" id="{36666B56-E194-EB6E-F4E5-4879FDA360F3}"/>
                  </a:ext>
                </a:extLst>
              </p:cNvPr>
              <p:cNvSpPr>
                <a:spLocks/>
              </p:cNvSpPr>
              <p:nvPr/>
            </p:nvSpPr>
            <p:spPr bwMode="auto">
              <a:xfrm>
                <a:off x="3699337" y="4878482"/>
                <a:ext cx="774739" cy="425674"/>
              </a:xfrm>
              <a:custGeom>
                <a:avLst/>
                <a:gdLst>
                  <a:gd name="T0" fmla="*/ 0 w 492"/>
                  <a:gd name="T1" fmla="*/ 0 h 270"/>
                  <a:gd name="T2" fmla="*/ 492 w 492"/>
                  <a:gd name="T3" fmla="*/ 155 h 270"/>
                  <a:gd name="T4" fmla="*/ 208 w 492"/>
                  <a:gd name="T5" fmla="*/ 11 h 270"/>
                  <a:gd name="T6" fmla="*/ 0 w 492"/>
                  <a:gd name="T7" fmla="*/ 0 h 270"/>
                </a:gdLst>
                <a:ahLst/>
                <a:cxnLst>
                  <a:cxn ang="0">
                    <a:pos x="T0" y="T1"/>
                  </a:cxn>
                  <a:cxn ang="0">
                    <a:pos x="T2" y="T3"/>
                  </a:cxn>
                  <a:cxn ang="0">
                    <a:pos x="T4" y="T5"/>
                  </a:cxn>
                  <a:cxn ang="0">
                    <a:pos x="T6" y="T7"/>
                  </a:cxn>
                </a:cxnLst>
                <a:rect l="0" t="0" r="r" b="b"/>
                <a:pathLst>
                  <a:path w="492" h="270">
                    <a:moveTo>
                      <a:pt x="0" y="0"/>
                    </a:moveTo>
                    <a:cubicBezTo>
                      <a:pt x="47" y="132"/>
                      <a:pt x="161" y="270"/>
                      <a:pt x="492" y="155"/>
                    </a:cubicBezTo>
                    <a:cubicBezTo>
                      <a:pt x="362" y="106"/>
                      <a:pt x="208" y="11"/>
                      <a:pt x="208" y="11"/>
                    </a:cubicBezTo>
                    <a:cubicBezTo>
                      <a:pt x="134" y="40"/>
                      <a:pt x="1" y="0"/>
                      <a:pt x="0" y="0"/>
                    </a:cubicBezTo>
                    <a:close/>
                  </a:path>
                </a:pathLst>
              </a:custGeom>
              <a:solidFill>
                <a:srgbClr val="1E8900"/>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47">
                <a:extLst>
                  <a:ext uri="{FF2B5EF4-FFF2-40B4-BE49-F238E27FC236}">
                    <a16:creationId xmlns:a16="http://schemas.microsoft.com/office/drawing/2014/main" id="{CF69417C-A917-B8A6-A3DE-399249BCFBA7}"/>
                  </a:ext>
                </a:extLst>
              </p:cNvPr>
              <p:cNvSpPr>
                <a:spLocks/>
              </p:cNvSpPr>
              <p:nvPr/>
            </p:nvSpPr>
            <p:spPr bwMode="auto">
              <a:xfrm>
                <a:off x="3869206" y="2297131"/>
                <a:ext cx="798720" cy="645505"/>
              </a:xfrm>
              <a:custGeom>
                <a:avLst/>
                <a:gdLst>
                  <a:gd name="T0" fmla="*/ 507 w 507"/>
                  <a:gd name="T1" fmla="*/ 133 h 410"/>
                  <a:gd name="T2" fmla="*/ 0 w 507"/>
                  <a:gd name="T3" fmla="*/ 304 h 410"/>
                  <a:gd name="T4" fmla="*/ 328 w 507"/>
                  <a:gd name="T5" fmla="*/ 239 h 410"/>
                  <a:gd name="T6" fmla="*/ 507 w 507"/>
                  <a:gd name="T7" fmla="*/ 133 h 410"/>
                </a:gdLst>
                <a:ahLst/>
                <a:cxnLst>
                  <a:cxn ang="0">
                    <a:pos x="T0" y="T1"/>
                  </a:cxn>
                  <a:cxn ang="0">
                    <a:pos x="T2" y="T3"/>
                  </a:cxn>
                  <a:cxn ang="0">
                    <a:pos x="T4" y="T5"/>
                  </a:cxn>
                  <a:cxn ang="0">
                    <a:pos x="T6" y="T7"/>
                  </a:cxn>
                </a:cxnLst>
                <a:rect l="0" t="0" r="r" b="b"/>
                <a:pathLst>
                  <a:path w="507" h="410">
                    <a:moveTo>
                      <a:pt x="507" y="133"/>
                    </a:moveTo>
                    <a:cubicBezTo>
                      <a:pt x="384" y="53"/>
                      <a:pt x="200" y="0"/>
                      <a:pt x="0" y="304"/>
                    </a:cubicBezTo>
                    <a:cubicBezTo>
                      <a:pt x="238" y="410"/>
                      <a:pt x="328" y="239"/>
                      <a:pt x="328" y="239"/>
                    </a:cubicBezTo>
                    <a:cubicBezTo>
                      <a:pt x="369" y="171"/>
                      <a:pt x="507" y="133"/>
                      <a:pt x="507" y="133"/>
                    </a:cubicBezTo>
                    <a:close/>
                  </a:path>
                </a:pathLst>
              </a:custGeom>
              <a:solidFill>
                <a:srgbClr val="545B64"/>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48">
                <a:extLst>
                  <a:ext uri="{FF2B5EF4-FFF2-40B4-BE49-F238E27FC236}">
                    <a16:creationId xmlns:a16="http://schemas.microsoft.com/office/drawing/2014/main" id="{AF9CDC69-2E6F-56E7-54F1-DA2F423B06D0}"/>
                  </a:ext>
                </a:extLst>
              </p:cNvPr>
              <p:cNvSpPr>
                <a:spLocks/>
              </p:cNvSpPr>
              <p:nvPr/>
            </p:nvSpPr>
            <p:spPr bwMode="auto">
              <a:xfrm>
                <a:off x="5374051" y="2868692"/>
                <a:ext cx="540252" cy="648835"/>
              </a:xfrm>
              <a:custGeom>
                <a:avLst/>
                <a:gdLst>
                  <a:gd name="T0" fmla="*/ 309 w 343"/>
                  <a:gd name="T1" fmla="*/ 412 h 412"/>
                  <a:gd name="T2" fmla="*/ 0 w 343"/>
                  <a:gd name="T3" fmla="*/ 0 h 412"/>
                  <a:gd name="T4" fmla="*/ 159 w 343"/>
                  <a:gd name="T5" fmla="*/ 289 h 412"/>
                  <a:gd name="T6" fmla="*/ 309 w 343"/>
                  <a:gd name="T7" fmla="*/ 412 h 412"/>
                </a:gdLst>
                <a:ahLst/>
                <a:cxnLst>
                  <a:cxn ang="0">
                    <a:pos x="T0" y="T1"/>
                  </a:cxn>
                  <a:cxn ang="0">
                    <a:pos x="T2" y="T3"/>
                  </a:cxn>
                  <a:cxn ang="0">
                    <a:pos x="T4" y="T5"/>
                  </a:cxn>
                  <a:cxn ang="0">
                    <a:pos x="T6" y="T7"/>
                  </a:cxn>
                </a:cxnLst>
                <a:rect l="0" t="0" r="r" b="b"/>
                <a:pathLst>
                  <a:path w="343" h="412">
                    <a:moveTo>
                      <a:pt x="309" y="412"/>
                    </a:moveTo>
                    <a:cubicBezTo>
                      <a:pt x="343" y="306"/>
                      <a:pt x="336" y="98"/>
                      <a:pt x="0" y="0"/>
                    </a:cubicBezTo>
                    <a:cubicBezTo>
                      <a:pt x="46" y="153"/>
                      <a:pt x="56" y="215"/>
                      <a:pt x="159" y="289"/>
                    </a:cubicBezTo>
                    <a:cubicBezTo>
                      <a:pt x="237" y="308"/>
                      <a:pt x="309" y="411"/>
                      <a:pt x="309" y="412"/>
                    </a:cubicBezTo>
                    <a:close/>
                  </a:path>
                </a:pathLst>
              </a:custGeom>
              <a:solidFill>
                <a:srgbClr val="DF3312"/>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49">
                <a:extLst>
                  <a:ext uri="{FF2B5EF4-FFF2-40B4-BE49-F238E27FC236}">
                    <a16:creationId xmlns:a16="http://schemas.microsoft.com/office/drawing/2014/main" id="{0E14F5AF-2745-2147-FA3F-CC73F9BEEAA2}"/>
                  </a:ext>
                </a:extLst>
              </p:cNvPr>
              <p:cNvSpPr>
                <a:spLocks/>
              </p:cNvSpPr>
              <p:nvPr/>
            </p:nvSpPr>
            <p:spPr bwMode="auto">
              <a:xfrm>
                <a:off x="5271463" y="4355550"/>
                <a:ext cx="482296" cy="634845"/>
              </a:xfrm>
              <a:custGeom>
                <a:avLst/>
                <a:gdLst>
                  <a:gd name="T0" fmla="*/ 0 w 306"/>
                  <a:gd name="T1" fmla="*/ 403 h 403"/>
                  <a:gd name="T2" fmla="*/ 294 w 306"/>
                  <a:gd name="T3" fmla="*/ 0 h 403"/>
                  <a:gd name="T4" fmla="*/ 78 w 306"/>
                  <a:gd name="T5" fmla="*/ 219 h 403"/>
                  <a:gd name="T6" fmla="*/ 0 w 306"/>
                  <a:gd name="T7" fmla="*/ 403 h 403"/>
                </a:gdLst>
                <a:ahLst/>
                <a:cxnLst>
                  <a:cxn ang="0">
                    <a:pos x="T0" y="T1"/>
                  </a:cxn>
                  <a:cxn ang="0">
                    <a:pos x="T2" y="T3"/>
                  </a:cxn>
                  <a:cxn ang="0">
                    <a:pos x="T4" y="T5"/>
                  </a:cxn>
                  <a:cxn ang="0">
                    <a:pos x="T6" y="T7"/>
                  </a:cxn>
                </a:cxnLst>
                <a:rect l="0" t="0" r="r" b="b"/>
                <a:pathLst>
                  <a:path w="306" h="403">
                    <a:moveTo>
                      <a:pt x="0" y="403"/>
                    </a:moveTo>
                    <a:cubicBezTo>
                      <a:pt x="140" y="398"/>
                      <a:pt x="306" y="350"/>
                      <a:pt x="294" y="0"/>
                    </a:cubicBezTo>
                    <a:cubicBezTo>
                      <a:pt x="228" y="64"/>
                      <a:pt x="78" y="219"/>
                      <a:pt x="78" y="219"/>
                    </a:cubicBezTo>
                    <a:cubicBezTo>
                      <a:pt x="84" y="298"/>
                      <a:pt x="0" y="403"/>
                      <a:pt x="0" y="403"/>
                    </a:cubicBezTo>
                    <a:close/>
                  </a:path>
                </a:pathLst>
              </a:custGeom>
              <a:solidFill>
                <a:srgbClr val="007DBC"/>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51">
              <a:extLst>
                <a:ext uri="{FF2B5EF4-FFF2-40B4-BE49-F238E27FC236}">
                  <a16:creationId xmlns:a16="http://schemas.microsoft.com/office/drawing/2014/main" id="{C9559C04-E3AA-F582-A477-59A3AFA90460}"/>
                </a:ext>
              </a:extLst>
            </p:cNvPr>
            <p:cNvSpPr>
              <a:spLocks/>
            </p:cNvSpPr>
            <p:nvPr/>
          </p:nvSpPr>
          <p:spPr bwMode="auto">
            <a:xfrm>
              <a:off x="5291110" y="3219230"/>
              <a:ext cx="2562396" cy="1720134"/>
            </a:xfrm>
            <a:custGeom>
              <a:avLst/>
              <a:gdLst>
                <a:gd name="T0" fmla="*/ 341 w 1491"/>
                <a:gd name="T1" fmla="*/ 1001 h 1001"/>
                <a:gd name="T2" fmla="*/ 235 w 1491"/>
                <a:gd name="T3" fmla="*/ 356 h 1001"/>
                <a:gd name="T4" fmla="*/ 665 w 1491"/>
                <a:gd name="T5" fmla="*/ 80 h 1001"/>
                <a:gd name="T6" fmla="*/ 1324 w 1491"/>
                <a:gd name="T7" fmla="*/ 30 h 1001"/>
                <a:gd name="T8" fmla="*/ 1491 w 1491"/>
                <a:gd name="T9" fmla="*/ 412 h 1001"/>
                <a:gd name="T10" fmla="*/ 473 w 1491"/>
                <a:gd name="T11" fmla="*/ 360 h 1001"/>
                <a:gd name="T12" fmla="*/ 347 w 1491"/>
                <a:gd name="T13" fmla="*/ 966 h 1001"/>
                <a:gd name="T14" fmla="*/ 341 w 1491"/>
                <a:gd name="T15" fmla="*/ 1001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1" h="1001">
                  <a:moveTo>
                    <a:pt x="341" y="1001"/>
                  </a:moveTo>
                  <a:cubicBezTo>
                    <a:pt x="341" y="1001"/>
                    <a:pt x="48" y="651"/>
                    <a:pt x="235" y="356"/>
                  </a:cubicBezTo>
                  <a:cubicBezTo>
                    <a:pt x="319" y="225"/>
                    <a:pt x="482" y="135"/>
                    <a:pt x="665" y="80"/>
                  </a:cubicBezTo>
                  <a:cubicBezTo>
                    <a:pt x="891" y="13"/>
                    <a:pt x="1158" y="0"/>
                    <a:pt x="1324" y="30"/>
                  </a:cubicBezTo>
                  <a:cubicBezTo>
                    <a:pt x="1324" y="30"/>
                    <a:pt x="1462" y="194"/>
                    <a:pt x="1491" y="412"/>
                  </a:cubicBezTo>
                  <a:cubicBezTo>
                    <a:pt x="1491" y="412"/>
                    <a:pt x="847" y="221"/>
                    <a:pt x="473" y="360"/>
                  </a:cubicBezTo>
                  <a:cubicBezTo>
                    <a:pt x="473" y="360"/>
                    <a:pt x="0" y="531"/>
                    <a:pt x="347" y="966"/>
                  </a:cubicBezTo>
                  <a:lnTo>
                    <a:pt x="341" y="1001"/>
                  </a:lnTo>
                  <a:close/>
                </a:path>
              </a:pathLst>
            </a:custGeom>
            <a:solidFill>
              <a:srgbClr val="FAFAFA"/>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Line 50">
              <a:extLst>
                <a:ext uri="{FF2B5EF4-FFF2-40B4-BE49-F238E27FC236}">
                  <a16:creationId xmlns:a16="http://schemas.microsoft.com/office/drawing/2014/main" id="{3F8EF20E-0FAD-A172-8142-DC7F045FC0EE}"/>
                </a:ext>
              </a:extLst>
            </p:cNvPr>
            <p:cNvSpPr>
              <a:spLocks noChangeShapeType="1"/>
            </p:cNvSpPr>
            <p:nvPr/>
          </p:nvSpPr>
          <p:spPr bwMode="auto">
            <a:xfrm>
              <a:off x="7741591" y="4934276"/>
              <a:ext cx="0" cy="0"/>
            </a:xfrm>
            <a:prstGeom prst="line">
              <a:avLst/>
            </a:prstGeom>
            <a:noFill/>
            <a:ln w="14288"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Line 54">
              <a:extLst>
                <a:ext uri="{FF2B5EF4-FFF2-40B4-BE49-F238E27FC236}">
                  <a16:creationId xmlns:a16="http://schemas.microsoft.com/office/drawing/2014/main" id="{28987508-040B-9A03-47E3-F4F7BE0176C2}"/>
                </a:ext>
              </a:extLst>
            </p:cNvPr>
            <p:cNvSpPr>
              <a:spLocks noChangeShapeType="1"/>
            </p:cNvSpPr>
            <p:nvPr/>
          </p:nvSpPr>
          <p:spPr bwMode="auto">
            <a:xfrm>
              <a:off x="6562861" y="4514963"/>
              <a:ext cx="0" cy="0"/>
            </a:xfrm>
            <a:prstGeom prst="line">
              <a:avLst/>
            </a:prstGeom>
            <a:noFill/>
            <a:ln w="14288"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56">
              <a:extLst>
                <a:ext uri="{FF2B5EF4-FFF2-40B4-BE49-F238E27FC236}">
                  <a16:creationId xmlns:a16="http://schemas.microsoft.com/office/drawing/2014/main" id="{AE178EF3-9099-344D-4D22-47F91ABA1AF1}"/>
                </a:ext>
              </a:extLst>
            </p:cNvPr>
            <p:cNvSpPr>
              <a:spLocks/>
            </p:cNvSpPr>
            <p:nvPr/>
          </p:nvSpPr>
          <p:spPr bwMode="auto">
            <a:xfrm>
              <a:off x="6216944" y="4618156"/>
              <a:ext cx="2407606" cy="1449796"/>
            </a:xfrm>
            <a:custGeom>
              <a:avLst/>
              <a:gdLst>
                <a:gd name="T0" fmla="*/ 1353 w 1401"/>
                <a:gd name="T1" fmla="*/ 229 h 844"/>
                <a:gd name="T2" fmla="*/ 1075 w 1401"/>
                <a:gd name="T3" fmla="*/ 789 h 844"/>
                <a:gd name="T4" fmla="*/ 551 w 1401"/>
                <a:gd name="T5" fmla="*/ 761 h 844"/>
                <a:gd name="T6" fmla="*/ 9 w 1401"/>
                <a:gd name="T7" fmla="*/ 419 h 844"/>
                <a:gd name="T8" fmla="*/ 88 w 1401"/>
                <a:gd name="T9" fmla="*/ 0 h 844"/>
                <a:gd name="T10" fmla="*/ 863 w 1401"/>
                <a:gd name="T11" fmla="*/ 641 h 844"/>
                <a:gd name="T12" fmla="*/ 1329 w 1401"/>
                <a:gd name="T13" fmla="*/ 260 h 844"/>
                <a:gd name="T14" fmla="*/ 1353 w 1401"/>
                <a:gd name="T15" fmla="*/ 229 h 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1" h="844">
                  <a:moveTo>
                    <a:pt x="1353" y="229"/>
                  </a:moveTo>
                  <a:cubicBezTo>
                    <a:pt x="1353" y="229"/>
                    <a:pt x="1401" y="664"/>
                    <a:pt x="1075" y="789"/>
                  </a:cubicBezTo>
                  <a:cubicBezTo>
                    <a:pt x="929" y="844"/>
                    <a:pt x="730" y="826"/>
                    <a:pt x="551" y="761"/>
                  </a:cubicBezTo>
                  <a:cubicBezTo>
                    <a:pt x="329" y="680"/>
                    <a:pt x="123" y="543"/>
                    <a:pt x="9" y="419"/>
                  </a:cubicBezTo>
                  <a:cubicBezTo>
                    <a:pt x="9" y="419"/>
                    <a:pt x="0" y="167"/>
                    <a:pt x="88" y="0"/>
                  </a:cubicBezTo>
                  <a:cubicBezTo>
                    <a:pt x="88" y="0"/>
                    <a:pt x="480" y="528"/>
                    <a:pt x="863" y="641"/>
                  </a:cubicBezTo>
                  <a:cubicBezTo>
                    <a:pt x="863" y="641"/>
                    <a:pt x="1347" y="817"/>
                    <a:pt x="1329" y="260"/>
                  </a:cubicBezTo>
                  <a:lnTo>
                    <a:pt x="1353" y="229"/>
                  </a:lnTo>
                  <a:close/>
                </a:path>
              </a:pathLst>
            </a:custGeom>
            <a:solidFill>
              <a:srgbClr val="00A1C9"/>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55">
              <a:extLst>
                <a:ext uri="{FF2B5EF4-FFF2-40B4-BE49-F238E27FC236}">
                  <a16:creationId xmlns:a16="http://schemas.microsoft.com/office/drawing/2014/main" id="{999C6A7D-E373-0908-A040-68646557F71F}"/>
                </a:ext>
              </a:extLst>
            </p:cNvPr>
            <p:cNvSpPr>
              <a:spLocks/>
            </p:cNvSpPr>
            <p:nvPr/>
          </p:nvSpPr>
          <p:spPr bwMode="auto">
            <a:xfrm>
              <a:off x="7078102" y="3385648"/>
              <a:ext cx="1951956" cy="2337115"/>
            </a:xfrm>
            <a:custGeom>
              <a:avLst/>
              <a:gdLst>
                <a:gd name="T0" fmla="*/ 575 w 1136"/>
                <a:gd name="T1" fmla="*/ 0 h 1360"/>
                <a:gd name="T2" fmla="*/ 1047 w 1136"/>
                <a:gd name="T3" fmla="*/ 496 h 1360"/>
                <a:gd name="T4" fmla="*/ 847 w 1136"/>
                <a:gd name="T5" fmla="*/ 962 h 1360"/>
                <a:gd name="T6" fmla="*/ 368 w 1136"/>
                <a:gd name="T7" fmla="*/ 1360 h 1360"/>
                <a:gd name="T8" fmla="*/ 0 w 1136"/>
                <a:gd name="T9" fmla="*/ 1149 h 1360"/>
                <a:gd name="T10" fmla="*/ 833 w 1136"/>
                <a:gd name="T11" fmla="*/ 612 h 1360"/>
                <a:gd name="T12" fmla="*/ 602 w 1136"/>
                <a:gd name="T13" fmla="*/ 43 h 1360"/>
                <a:gd name="T14" fmla="*/ 575 w 1136"/>
                <a:gd name="T15" fmla="*/ 0 h 1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6" h="1360">
                  <a:moveTo>
                    <a:pt x="575" y="0"/>
                  </a:moveTo>
                  <a:cubicBezTo>
                    <a:pt x="575" y="0"/>
                    <a:pt x="1043" y="109"/>
                    <a:pt x="1047" y="496"/>
                  </a:cubicBezTo>
                  <a:cubicBezTo>
                    <a:pt x="1049" y="651"/>
                    <a:pt x="965" y="812"/>
                    <a:pt x="847" y="962"/>
                  </a:cubicBezTo>
                  <a:cubicBezTo>
                    <a:pt x="702" y="1147"/>
                    <a:pt x="521" y="1290"/>
                    <a:pt x="368" y="1360"/>
                  </a:cubicBezTo>
                  <a:cubicBezTo>
                    <a:pt x="368" y="1360"/>
                    <a:pt x="118" y="1311"/>
                    <a:pt x="0" y="1149"/>
                  </a:cubicBezTo>
                  <a:cubicBezTo>
                    <a:pt x="0" y="1149"/>
                    <a:pt x="614" y="959"/>
                    <a:pt x="833" y="612"/>
                  </a:cubicBezTo>
                  <a:cubicBezTo>
                    <a:pt x="833" y="612"/>
                    <a:pt x="1136" y="198"/>
                    <a:pt x="602" y="43"/>
                  </a:cubicBezTo>
                  <a:lnTo>
                    <a:pt x="575" y="0"/>
                  </a:lnTo>
                  <a:close/>
                </a:path>
              </a:pathLst>
            </a:custGeom>
            <a:solidFill>
              <a:srgbClr val="FF5746"/>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53">
              <a:extLst>
                <a:ext uri="{FF2B5EF4-FFF2-40B4-BE49-F238E27FC236}">
                  <a16:creationId xmlns:a16="http://schemas.microsoft.com/office/drawing/2014/main" id="{9334FB90-A5C5-2E0E-5B31-98B506CAF542}"/>
                </a:ext>
              </a:extLst>
            </p:cNvPr>
            <p:cNvSpPr>
              <a:spLocks/>
            </p:cNvSpPr>
            <p:nvPr/>
          </p:nvSpPr>
          <p:spPr bwMode="auto">
            <a:xfrm>
              <a:off x="6413158" y="2549200"/>
              <a:ext cx="2100205" cy="2390166"/>
            </a:xfrm>
            <a:custGeom>
              <a:avLst/>
              <a:gdLst>
                <a:gd name="T0" fmla="*/ 0 w 1222"/>
                <a:gd name="T1" fmla="*/ 477 h 1391"/>
                <a:gd name="T2" fmla="*/ 578 w 1222"/>
                <a:gd name="T3" fmla="*/ 178 h 1391"/>
                <a:gd name="T4" fmla="*/ 974 w 1222"/>
                <a:gd name="T5" fmla="*/ 500 h 1391"/>
                <a:gd name="T6" fmla="*/ 1222 w 1222"/>
                <a:gd name="T7" fmla="*/ 1099 h 1391"/>
                <a:gd name="T8" fmla="*/ 918 w 1222"/>
                <a:gd name="T9" fmla="*/ 1391 h 1391"/>
                <a:gd name="T10" fmla="*/ 648 w 1222"/>
                <a:gd name="T11" fmla="*/ 405 h 1391"/>
                <a:gd name="T12" fmla="*/ 37 w 1222"/>
                <a:gd name="T13" fmla="*/ 466 h 1391"/>
                <a:gd name="T14" fmla="*/ 0 w 1222"/>
                <a:gd name="T15" fmla="*/ 477 h 1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2" h="1391">
                  <a:moveTo>
                    <a:pt x="0" y="477"/>
                  </a:moveTo>
                  <a:cubicBezTo>
                    <a:pt x="0" y="477"/>
                    <a:pt x="239" y="92"/>
                    <a:pt x="578" y="178"/>
                  </a:cubicBezTo>
                  <a:cubicBezTo>
                    <a:pt x="729" y="216"/>
                    <a:pt x="866" y="344"/>
                    <a:pt x="974" y="500"/>
                  </a:cubicBezTo>
                  <a:cubicBezTo>
                    <a:pt x="1109" y="694"/>
                    <a:pt x="1200" y="932"/>
                    <a:pt x="1222" y="1099"/>
                  </a:cubicBezTo>
                  <a:cubicBezTo>
                    <a:pt x="1222" y="1099"/>
                    <a:pt x="1133" y="1325"/>
                    <a:pt x="918" y="1391"/>
                  </a:cubicBezTo>
                  <a:cubicBezTo>
                    <a:pt x="918" y="1391"/>
                    <a:pt x="896" y="717"/>
                    <a:pt x="648" y="405"/>
                  </a:cubicBezTo>
                  <a:cubicBezTo>
                    <a:pt x="648" y="405"/>
                    <a:pt x="342" y="0"/>
                    <a:pt x="37" y="466"/>
                  </a:cubicBezTo>
                  <a:lnTo>
                    <a:pt x="0" y="477"/>
                  </a:lnTo>
                  <a:close/>
                </a:path>
              </a:pathLst>
            </a:custGeom>
            <a:solidFill>
              <a:srgbClr val="879196"/>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87">
              <a:extLst>
                <a:ext uri="{FF2B5EF4-FFF2-40B4-BE49-F238E27FC236}">
                  <a16:creationId xmlns:a16="http://schemas.microsoft.com/office/drawing/2014/main" id="{B6E1BAC0-CE52-F2DD-E1E8-890B94889EC9}"/>
                </a:ext>
              </a:extLst>
            </p:cNvPr>
            <p:cNvSpPr>
              <a:spLocks/>
            </p:cNvSpPr>
            <p:nvPr/>
          </p:nvSpPr>
          <p:spPr bwMode="auto">
            <a:xfrm>
              <a:off x="6278819" y="6746937"/>
              <a:ext cx="1675607" cy="180930"/>
            </a:xfrm>
            <a:custGeom>
              <a:avLst/>
              <a:gdLst>
                <a:gd name="T0" fmla="*/ 975 w 975"/>
                <a:gd name="T1" fmla="*/ 21 h 105"/>
                <a:gd name="T2" fmla="*/ 513 w 975"/>
                <a:gd name="T3" fmla="*/ 105 h 105"/>
                <a:gd name="T4" fmla="*/ 0 w 975"/>
                <a:gd name="T5" fmla="*/ 0 h 105"/>
              </a:gdLst>
              <a:ahLst/>
              <a:cxnLst>
                <a:cxn ang="0">
                  <a:pos x="T0" y="T1"/>
                </a:cxn>
                <a:cxn ang="0">
                  <a:pos x="T2" y="T3"/>
                </a:cxn>
                <a:cxn ang="0">
                  <a:pos x="T4" y="T5"/>
                </a:cxn>
              </a:cxnLst>
              <a:rect l="0" t="0" r="r" b="b"/>
              <a:pathLst>
                <a:path w="975" h="105">
                  <a:moveTo>
                    <a:pt x="975" y="21"/>
                  </a:moveTo>
                  <a:cubicBezTo>
                    <a:pt x="831" y="76"/>
                    <a:pt x="676" y="105"/>
                    <a:pt x="513" y="105"/>
                  </a:cubicBezTo>
                  <a:cubicBezTo>
                    <a:pt x="331" y="105"/>
                    <a:pt x="157" y="68"/>
                    <a:pt x="0" y="0"/>
                  </a:cubicBezTo>
                </a:path>
              </a:pathLst>
            </a:custGeom>
            <a:noFill/>
            <a:ln w="12700" cap="flat">
              <a:solidFill>
                <a:schemeClr val="tx1">
                  <a:lumMod val="65000"/>
                  <a:lumOff val="3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BA56A1D9-BA2B-CCD3-5279-5735847E1355}"/>
                </a:ext>
              </a:extLst>
            </p:cNvPr>
            <p:cNvGrpSpPr/>
            <p:nvPr/>
          </p:nvGrpSpPr>
          <p:grpSpPr>
            <a:xfrm>
              <a:off x="859602" y="2354992"/>
              <a:ext cx="3688110" cy="1465416"/>
              <a:chOff x="-296828" y="2968954"/>
              <a:chExt cx="2862102" cy="1221181"/>
            </a:xfrm>
          </p:grpSpPr>
          <p:sp>
            <p:nvSpPr>
              <p:cNvPr id="28" name="TextBox 27">
                <a:extLst>
                  <a:ext uri="{FF2B5EF4-FFF2-40B4-BE49-F238E27FC236}">
                    <a16:creationId xmlns:a16="http://schemas.microsoft.com/office/drawing/2014/main" id="{600A95EC-24F6-2A31-00D6-C897DE72B7FF}"/>
                  </a:ext>
                </a:extLst>
              </p:cNvPr>
              <p:cNvSpPr txBox="1"/>
              <p:nvPr/>
            </p:nvSpPr>
            <p:spPr>
              <a:xfrm>
                <a:off x="-296828" y="2968954"/>
                <a:ext cx="2862102" cy="256545"/>
              </a:xfrm>
              <a:prstGeom prst="rect">
                <a:avLst/>
              </a:prstGeom>
              <a:noFill/>
              <a:ln w="6350">
                <a:noFill/>
                <a:prstDash val="dash"/>
              </a:ln>
            </p:spPr>
            <p:txBody>
              <a:bodyPr wrap="square" lIns="0" tIns="0" rIns="0" bIns="0"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9900"/>
                    </a:solidFill>
                    <a:effectLst/>
                    <a:uLnTx/>
                    <a:uFillTx/>
                    <a:latin typeface="Amazon Ember"/>
                    <a:ea typeface="+mn-ea"/>
                    <a:cs typeface="+mn-cs"/>
                  </a:rPr>
                  <a:t>Zero upfront cost</a:t>
                </a:r>
              </a:p>
            </p:txBody>
          </p:sp>
          <p:sp>
            <p:nvSpPr>
              <p:cNvPr id="29" name="TextBox 28">
                <a:extLst>
                  <a:ext uri="{FF2B5EF4-FFF2-40B4-BE49-F238E27FC236}">
                    <a16:creationId xmlns:a16="http://schemas.microsoft.com/office/drawing/2014/main" id="{B51030A5-6E12-713B-32A1-12169909D7FB}"/>
                  </a:ext>
                </a:extLst>
              </p:cNvPr>
              <p:cNvSpPr txBox="1"/>
              <p:nvPr/>
            </p:nvSpPr>
            <p:spPr>
              <a:xfrm>
                <a:off x="-273151" y="3328360"/>
                <a:ext cx="2838425" cy="861775"/>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mazon Ember"/>
                    <a:ea typeface="+mn-ea"/>
                    <a:cs typeface="+mn-cs"/>
                  </a:rPr>
                  <a:t>With AWS’s infrastructure-on-demand, startups can pay only for the resources they use instead of investing in servers upfront</a:t>
                </a:r>
              </a:p>
            </p:txBody>
          </p:sp>
        </p:grpSp>
        <p:grpSp>
          <p:nvGrpSpPr>
            <p:cNvPr id="14" name="Group 13">
              <a:extLst>
                <a:ext uri="{FF2B5EF4-FFF2-40B4-BE49-F238E27FC236}">
                  <a16:creationId xmlns:a16="http://schemas.microsoft.com/office/drawing/2014/main" id="{00DB7012-3DA6-7652-5F04-19FABB83B6E2}"/>
                </a:ext>
              </a:extLst>
            </p:cNvPr>
            <p:cNvGrpSpPr/>
            <p:nvPr/>
          </p:nvGrpSpPr>
          <p:grpSpPr>
            <a:xfrm>
              <a:off x="865018" y="5415899"/>
              <a:ext cx="3682694" cy="948352"/>
              <a:chOff x="-499125" y="2968954"/>
              <a:chExt cx="3068912" cy="790294"/>
            </a:xfrm>
          </p:grpSpPr>
          <p:sp>
            <p:nvSpPr>
              <p:cNvPr id="26" name="TextBox 25">
                <a:extLst>
                  <a:ext uri="{FF2B5EF4-FFF2-40B4-BE49-F238E27FC236}">
                    <a16:creationId xmlns:a16="http://schemas.microsoft.com/office/drawing/2014/main" id="{8A0BFF36-CECB-44F9-23AC-0E06E8C6EF93}"/>
                  </a:ext>
                </a:extLst>
              </p:cNvPr>
              <p:cNvSpPr txBox="1"/>
              <p:nvPr/>
            </p:nvSpPr>
            <p:spPr>
              <a:xfrm>
                <a:off x="-499125" y="2968954"/>
                <a:ext cx="3068912" cy="256545"/>
              </a:xfrm>
              <a:prstGeom prst="rect">
                <a:avLst/>
              </a:prstGeom>
              <a:noFill/>
              <a:ln w="6350">
                <a:noFill/>
                <a:prstDash val="dash"/>
              </a:ln>
            </p:spPr>
            <p:txBody>
              <a:bodyPr wrap="square" lIns="0" tIns="0" rIns="0" bIns="0"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9900"/>
                    </a:solidFill>
                    <a:effectLst/>
                    <a:uLnTx/>
                    <a:uFillTx/>
                    <a:latin typeface="Amazon Ember"/>
                    <a:ea typeface="+mn-ea"/>
                    <a:cs typeface="+mn-cs"/>
                  </a:rPr>
                  <a:t>Focus on core business value</a:t>
                </a:r>
              </a:p>
            </p:txBody>
          </p:sp>
          <p:sp>
            <p:nvSpPr>
              <p:cNvPr id="27" name="TextBox 26">
                <a:extLst>
                  <a:ext uri="{FF2B5EF4-FFF2-40B4-BE49-F238E27FC236}">
                    <a16:creationId xmlns:a16="http://schemas.microsoft.com/office/drawing/2014/main" id="{DEC17F06-BBA0-95D3-3A55-557F060F4E34}"/>
                  </a:ext>
                </a:extLst>
              </p:cNvPr>
              <p:cNvSpPr txBox="1"/>
              <p:nvPr/>
            </p:nvSpPr>
            <p:spPr>
              <a:xfrm>
                <a:off x="-478213" y="3328360"/>
                <a:ext cx="3048000" cy="430888"/>
              </a:xfrm>
              <a:prstGeom prst="rect">
                <a:avLst/>
              </a:prstGeom>
              <a:noFill/>
              <a:ln w="6350">
                <a:noFill/>
                <a:prstDash val="dash"/>
              </a:ln>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mazon Ember"/>
                    <a:ea typeface="+mn-ea"/>
                    <a:cs typeface="+mn-cs"/>
                  </a:rPr>
                  <a:t>Startups can focus on growing their business rather than on infrastructure</a:t>
                </a:r>
                <a:endParaRPr kumimoji="0" lang="en-US" sz="1400" b="0" i="0" u="none" strike="noStrike" kern="1200" cap="none" spc="0" normalizeH="0" baseline="0" noProof="0" dirty="0">
                  <a:ln>
                    <a:noFill/>
                  </a:ln>
                  <a:solidFill>
                    <a:prstClr val="white"/>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BF63CEBF-050A-C6CA-8171-F645C62F7C2D}"/>
                </a:ext>
              </a:extLst>
            </p:cNvPr>
            <p:cNvGrpSpPr/>
            <p:nvPr/>
          </p:nvGrpSpPr>
          <p:grpSpPr>
            <a:xfrm>
              <a:off x="9824669" y="2354993"/>
              <a:ext cx="3657600" cy="1190981"/>
              <a:chOff x="6811521" y="2995238"/>
              <a:chExt cx="1491282" cy="992485"/>
            </a:xfrm>
          </p:grpSpPr>
          <p:sp>
            <p:nvSpPr>
              <p:cNvPr id="24" name="TextBox 23">
                <a:extLst>
                  <a:ext uri="{FF2B5EF4-FFF2-40B4-BE49-F238E27FC236}">
                    <a16:creationId xmlns:a16="http://schemas.microsoft.com/office/drawing/2014/main" id="{58FD2A6C-1546-F3FC-0ED0-B02A54C440C0}"/>
                  </a:ext>
                </a:extLst>
              </p:cNvPr>
              <p:cNvSpPr txBox="1"/>
              <p:nvPr/>
            </p:nvSpPr>
            <p:spPr>
              <a:xfrm>
                <a:off x="6811521" y="2995238"/>
                <a:ext cx="1413700" cy="256545"/>
              </a:xfrm>
              <a:prstGeom prst="rect">
                <a:avLst/>
              </a:prstGeom>
              <a:noFill/>
              <a:ln w="6350">
                <a:noFill/>
                <a:prstDash val="dash"/>
              </a:ln>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9900"/>
                    </a:solidFill>
                    <a:effectLst/>
                    <a:uLnTx/>
                    <a:uFillTx/>
                    <a:latin typeface="Amazon Ember"/>
                    <a:ea typeface="+mn-ea"/>
                    <a:cs typeface="+mn-cs"/>
                  </a:rPr>
                  <a:t>Launch faster</a:t>
                </a:r>
              </a:p>
            </p:txBody>
          </p:sp>
          <p:sp>
            <p:nvSpPr>
              <p:cNvPr id="25" name="TextBox 24">
                <a:extLst>
                  <a:ext uri="{FF2B5EF4-FFF2-40B4-BE49-F238E27FC236}">
                    <a16:creationId xmlns:a16="http://schemas.microsoft.com/office/drawing/2014/main" id="{90C2EF88-7D19-6BA4-AC15-278410FF1F09}"/>
                  </a:ext>
                </a:extLst>
              </p:cNvPr>
              <p:cNvSpPr txBox="1"/>
              <p:nvPr/>
            </p:nvSpPr>
            <p:spPr>
              <a:xfrm>
                <a:off x="6811521" y="3341392"/>
                <a:ext cx="1491282" cy="646331"/>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mazon Ember"/>
                    <a:ea typeface="+mn-ea"/>
                    <a:cs typeface="+mn-cs"/>
                  </a:rPr>
                  <a:t>Startups can have new IT resources available in just a few clicks, increasing agility</a:t>
                </a:r>
              </a:p>
            </p:txBody>
          </p:sp>
        </p:grpSp>
        <p:grpSp>
          <p:nvGrpSpPr>
            <p:cNvPr id="16" name="Group 15">
              <a:extLst>
                <a:ext uri="{FF2B5EF4-FFF2-40B4-BE49-F238E27FC236}">
                  <a16:creationId xmlns:a16="http://schemas.microsoft.com/office/drawing/2014/main" id="{1D922076-C261-EF37-0BFF-7B21FB3FCAB3}"/>
                </a:ext>
              </a:extLst>
            </p:cNvPr>
            <p:cNvGrpSpPr/>
            <p:nvPr/>
          </p:nvGrpSpPr>
          <p:grpSpPr>
            <a:xfrm>
              <a:off x="9824668" y="5415902"/>
              <a:ext cx="4256454" cy="1206884"/>
              <a:chOff x="6811519" y="2995238"/>
              <a:chExt cx="3401879" cy="1005736"/>
            </a:xfrm>
          </p:grpSpPr>
          <p:sp>
            <p:nvSpPr>
              <p:cNvPr id="22" name="TextBox 21">
                <a:extLst>
                  <a:ext uri="{FF2B5EF4-FFF2-40B4-BE49-F238E27FC236}">
                    <a16:creationId xmlns:a16="http://schemas.microsoft.com/office/drawing/2014/main" id="{F3D6E83B-7428-1B5D-4B10-17884CD01878}"/>
                  </a:ext>
                </a:extLst>
              </p:cNvPr>
              <p:cNvSpPr txBox="1"/>
              <p:nvPr/>
            </p:nvSpPr>
            <p:spPr>
              <a:xfrm>
                <a:off x="6811519" y="2995238"/>
                <a:ext cx="3401879" cy="256545"/>
              </a:xfrm>
              <a:prstGeom prst="rect">
                <a:avLst/>
              </a:prstGeom>
              <a:noFill/>
              <a:ln w="6350">
                <a:noFill/>
                <a:prstDash val="dash"/>
              </a:ln>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9900"/>
                    </a:solidFill>
                    <a:effectLst/>
                    <a:uLnTx/>
                    <a:uFillTx/>
                    <a:latin typeface="Amazon Ember"/>
                    <a:ea typeface="+mn-ea"/>
                    <a:cs typeface="+mn-cs"/>
                  </a:rPr>
                  <a:t>Experiment often at lower risk</a:t>
                </a:r>
              </a:p>
            </p:txBody>
          </p:sp>
          <p:sp>
            <p:nvSpPr>
              <p:cNvPr id="23" name="TextBox 22">
                <a:extLst>
                  <a:ext uri="{FF2B5EF4-FFF2-40B4-BE49-F238E27FC236}">
                    <a16:creationId xmlns:a16="http://schemas.microsoft.com/office/drawing/2014/main" id="{23001C62-C6B9-0E06-175C-EB039CB5C42C}"/>
                  </a:ext>
                </a:extLst>
              </p:cNvPr>
              <p:cNvSpPr txBox="1"/>
              <p:nvPr/>
            </p:nvSpPr>
            <p:spPr>
              <a:xfrm>
                <a:off x="6811519" y="3354644"/>
                <a:ext cx="3335832" cy="646330"/>
              </a:xfrm>
              <a:prstGeom prst="rect">
                <a:avLst/>
              </a:prstGeom>
              <a:noFill/>
              <a:ln w="6350">
                <a:noFill/>
                <a:prstDash val="dash"/>
              </a:ln>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mazon Ember"/>
                    <a:ea typeface="+mn-ea"/>
                    <a:cs typeface="+mn-cs"/>
                  </a:rPr>
                  <a:t>Being able to </a:t>
                </a:r>
                <a:r>
                  <a:rPr kumimoji="0" lang="en-US" sz="1400" b="0" i="1" u="none" strike="noStrike" kern="1200" cap="none" spc="0" normalizeH="0" baseline="0" noProof="0" dirty="0" err="1">
                    <a:ln>
                      <a:noFill/>
                    </a:ln>
                    <a:solidFill>
                      <a:prstClr val="white"/>
                    </a:solidFill>
                    <a:effectLst/>
                    <a:uLnTx/>
                    <a:uFillTx/>
                    <a:latin typeface="Amazon Ember"/>
                    <a:ea typeface="+mn-ea"/>
                    <a:cs typeface="+mn-cs"/>
                  </a:rPr>
                  <a:t>deprovision</a:t>
                </a:r>
                <a:r>
                  <a:rPr kumimoji="0" lang="en-US" sz="1400" b="0" i="1" u="none" strike="noStrike" kern="1200" cap="none" spc="0" normalizeH="0" baseline="0" noProof="0" dirty="0">
                    <a:ln>
                      <a:noFill/>
                    </a:ln>
                    <a:solidFill>
                      <a:prstClr val="white"/>
                    </a:solidFill>
                    <a:effectLst/>
                    <a:uLnTx/>
                    <a:uFillTx/>
                    <a:latin typeface="Amazon Ember"/>
                    <a:ea typeface="+mn-ea"/>
                    <a:cs typeface="+mn-cs"/>
                  </a:rPr>
                  <a:t> servers as needed enables startups to experiment often and fail fast if an idea doesn’t work</a:t>
                </a:r>
              </a:p>
            </p:txBody>
          </p:sp>
        </p:grpSp>
        <p:sp>
          <p:nvSpPr>
            <p:cNvPr id="17" name="Freeform 87">
              <a:extLst>
                <a:ext uri="{FF2B5EF4-FFF2-40B4-BE49-F238E27FC236}">
                  <a16:creationId xmlns:a16="http://schemas.microsoft.com/office/drawing/2014/main" id="{D0C6CE23-B5BF-A174-87FC-B9BD7E1FBEA4}"/>
                </a:ext>
              </a:extLst>
            </p:cNvPr>
            <p:cNvSpPr>
              <a:spLocks/>
            </p:cNvSpPr>
            <p:nvPr/>
          </p:nvSpPr>
          <p:spPr bwMode="auto">
            <a:xfrm flipH="1" flipV="1">
              <a:off x="6267994" y="2207843"/>
              <a:ext cx="1675607" cy="180930"/>
            </a:xfrm>
            <a:custGeom>
              <a:avLst/>
              <a:gdLst>
                <a:gd name="T0" fmla="*/ 975 w 975"/>
                <a:gd name="T1" fmla="*/ 21 h 105"/>
                <a:gd name="T2" fmla="*/ 513 w 975"/>
                <a:gd name="T3" fmla="*/ 105 h 105"/>
                <a:gd name="T4" fmla="*/ 0 w 975"/>
                <a:gd name="T5" fmla="*/ 0 h 105"/>
              </a:gdLst>
              <a:ahLst/>
              <a:cxnLst>
                <a:cxn ang="0">
                  <a:pos x="T0" y="T1"/>
                </a:cxn>
                <a:cxn ang="0">
                  <a:pos x="T2" y="T3"/>
                </a:cxn>
                <a:cxn ang="0">
                  <a:pos x="T4" y="T5"/>
                </a:cxn>
              </a:cxnLst>
              <a:rect l="0" t="0" r="r" b="b"/>
              <a:pathLst>
                <a:path w="975" h="105">
                  <a:moveTo>
                    <a:pt x="975" y="21"/>
                  </a:moveTo>
                  <a:cubicBezTo>
                    <a:pt x="831" y="76"/>
                    <a:pt x="676" y="105"/>
                    <a:pt x="513" y="105"/>
                  </a:cubicBezTo>
                  <a:cubicBezTo>
                    <a:pt x="331" y="105"/>
                    <a:pt x="157" y="68"/>
                    <a:pt x="0" y="0"/>
                  </a:cubicBezTo>
                </a:path>
              </a:pathLst>
            </a:custGeom>
            <a:noFill/>
            <a:ln w="12700" cap="flat">
              <a:solidFill>
                <a:schemeClr val="tx1">
                  <a:lumMod val="65000"/>
                  <a:lumOff val="3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7">
              <a:extLst>
                <a:ext uri="{FF2B5EF4-FFF2-40B4-BE49-F238E27FC236}">
                  <a16:creationId xmlns:a16="http://schemas.microsoft.com/office/drawing/2014/main" id="{4FAE7797-5EF0-B709-7A59-3498EBD4D78F}"/>
                </a:ext>
              </a:extLst>
            </p:cNvPr>
            <p:cNvSpPr>
              <a:spLocks/>
            </p:cNvSpPr>
            <p:nvPr/>
          </p:nvSpPr>
          <p:spPr bwMode="auto">
            <a:xfrm rot="5400000">
              <a:off x="4076528" y="4386141"/>
              <a:ext cx="1675607" cy="180930"/>
            </a:xfrm>
            <a:custGeom>
              <a:avLst/>
              <a:gdLst>
                <a:gd name="T0" fmla="*/ 975 w 975"/>
                <a:gd name="T1" fmla="*/ 21 h 105"/>
                <a:gd name="T2" fmla="*/ 513 w 975"/>
                <a:gd name="T3" fmla="*/ 105 h 105"/>
                <a:gd name="T4" fmla="*/ 0 w 975"/>
                <a:gd name="T5" fmla="*/ 0 h 105"/>
              </a:gdLst>
              <a:ahLst/>
              <a:cxnLst>
                <a:cxn ang="0">
                  <a:pos x="T0" y="T1"/>
                </a:cxn>
                <a:cxn ang="0">
                  <a:pos x="T2" y="T3"/>
                </a:cxn>
                <a:cxn ang="0">
                  <a:pos x="T4" y="T5"/>
                </a:cxn>
              </a:cxnLst>
              <a:rect l="0" t="0" r="r" b="b"/>
              <a:pathLst>
                <a:path w="975" h="105">
                  <a:moveTo>
                    <a:pt x="975" y="21"/>
                  </a:moveTo>
                  <a:cubicBezTo>
                    <a:pt x="831" y="76"/>
                    <a:pt x="676" y="105"/>
                    <a:pt x="513" y="105"/>
                  </a:cubicBezTo>
                  <a:cubicBezTo>
                    <a:pt x="331" y="105"/>
                    <a:pt x="157" y="68"/>
                    <a:pt x="0" y="0"/>
                  </a:cubicBezTo>
                </a:path>
              </a:pathLst>
            </a:custGeom>
            <a:noFill/>
            <a:ln w="12700" cap="flat">
              <a:solidFill>
                <a:schemeClr val="tx1">
                  <a:lumMod val="65000"/>
                  <a:lumOff val="3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87">
              <a:extLst>
                <a:ext uri="{FF2B5EF4-FFF2-40B4-BE49-F238E27FC236}">
                  <a16:creationId xmlns:a16="http://schemas.microsoft.com/office/drawing/2014/main" id="{6D801E68-18F1-23E9-53F5-0A86A4FE673E}"/>
                </a:ext>
              </a:extLst>
            </p:cNvPr>
            <p:cNvSpPr>
              <a:spLocks/>
            </p:cNvSpPr>
            <p:nvPr/>
          </p:nvSpPr>
          <p:spPr bwMode="auto">
            <a:xfrm rot="5400000" flipH="1" flipV="1">
              <a:off x="8612477" y="4390170"/>
              <a:ext cx="1675607" cy="180930"/>
            </a:xfrm>
            <a:custGeom>
              <a:avLst/>
              <a:gdLst>
                <a:gd name="T0" fmla="*/ 975 w 975"/>
                <a:gd name="T1" fmla="*/ 21 h 105"/>
                <a:gd name="T2" fmla="*/ 513 w 975"/>
                <a:gd name="T3" fmla="*/ 105 h 105"/>
                <a:gd name="T4" fmla="*/ 0 w 975"/>
                <a:gd name="T5" fmla="*/ 0 h 105"/>
              </a:gdLst>
              <a:ahLst/>
              <a:cxnLst>
                <a:cxn ang="0">
                  <a:pos x="T0" y="T1"/>
                </a:cxn>
                <a:cxn ang="0">
                  <a:pos x="T2" y="T3"/>
                </a:cxn>
                <a:cxn ang="0">
                  <a:pos x="T4" y="T5"/>
                </a:cxn>
              </a:cxnLst>
              <a:rect l="0" t="0" r="r" b="b"/>
              <a:pathLst>
                <a:path w="975" h="105">
                  <a:moveTo>
                    <a:pt x="975" y="21"/>
                  </a:moveTo>
                  <a:cubicBezTo>
                    <a:pt x="831" y="76"/>
                    <a:pt x="676" y="105"/>
                    <a:pt x="513" y="105"/>
                  </a:cubicBezTo>
                  <a:cubicBezTo>
                    <a:pt x="331" y="105"/>
                    <a:pt x="157" y="68"/>
                    <a:pt x="0" y="0"/>
                  </a:cubicBezTo>
                </a:path>
              </a:pathLst>
            </a:custGeom>
            <a:noFill/>
            <a:ln w="12700" cap="flat">
              <a:solidFill>
                <a:schemeClr val="tx1">
                  <a:lumMod val="65000"/>
                  <a:lumOff val="35000"/>
                </a:schemeClr>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3861">
              <a:extLst>
                <a:ext uri="{FF2B5EF4-FFF2-40B4-BE49-F238E27FC236}">
                  <a16:creationId xmlns:a16="http://schemas.microsoft.com/office/drawing/2014/main" id="{A40923FD-2864-BCC4-5723-8988EBBB81E5}"/>
                </a:ext>
              </a:extLst>
            </p:cNvPr>
            <p:cNvSpPr>
              <a:spLocks/>
            </p:cNvSpPr>
            <p:nvPr/>
          </p:nvSpPr>
          <p:spPr bwMode="auto">
            <a:xfrm>
              <a:off x="5148662" y="6068098"/>
              <a:ext cx="86915" cy="86916"/>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Amazon Ember"/>
                <a:ea typeface="+mn-ea"/>
                <a:cs typeface="+mn-cs"/>
              </a:endParaRPr>
            </a:p>
          </p:txBody>
        </p:sp>
      </p:grpSp>
      <p:sp>
        <p:nvSpPr>
          <p:cNvPr id="38" name="TextBox 37">
            <a:extLst>
              <a:ext uri="{FF2B5EF4-FFF2-40B4-BE49-F238E27FC236}">
                <a16:creationId xmlns:a16="http://schemas.microsoft.com/office/drawing/2014/main" id="{33F7BF79-63DA-7B56-F093-F177BE20A8F9}"/>
              </a:ext>
            </a:extLst>
          </p:cNvPr>
          <p:cNvSpPr txBox="1"/>
          <p:nvPr/>
        </p:nvSpPr>
        <p:spPr>
          <a:xfrm>
            <a:off x="322219" y="428176"/>
            <a:ext cx="7549579" cy="523220"/>
          </a:xfrm>
          <a:prstGeom prst="rect">
            <a:avLst/>
          </a:prstGeom>
          <a:noFill/>
        </p:spPr>
        <p:txBody>
          <a:bodyPr wrap="square">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Enabling tech companies with AWS Cloud</a:t>
            </a:r>
            <a:endParaRPr lang="en-US" sz="2800" b="1" dirty="0"/>
          </a:p>
        </p:txBody>
      </p:sp>
    </p:spTree>
    <p:extLst>
      <p:ext uri="{BB962C8B-B14F-4D97-AF65-F5344CB8AC3E}">
        <p14:creationId xmlns:p14="http://schemas.microsoft.com/office/powerpoint/2010/main" val="21887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279745-D269-475B-8A86-62BAE9825B55}"/>
              </a:ext>
            </a:extLst>
          </p:cNvPr>
          <p:cNvSpPr>
            <a:spLocks noGrp="1"/>
          </p:cNvSpPr>
          <p:nvPr>
            <p:ph type="sldNum" sz="quarter" idx="12"/>
          </p:nvPr>
        </p:nvSpPr>
        <p:spPr/>
        <p:txBody>
          <a:bodyPr/>
          <a:lstStyle/>
          <a:p>
            <a:fld id="{7834CDD4-D76F-4459-B025-0310E913C243}" type="slidenum">
              <a:rPr lang="en-US" smtClean="0"/>
              <a:pPr/>
              <a:t>5</a:t>
            </a:fld>
            <a:endParaRPr lang="en-US"/>
          </a:p>
        </p:txBody>
      </p:sp>
      <p:sp>
        <p:nvSpPr>
          <p:cNvPr id="6" name="Title 1">
            <a:extLst>
              <a:ext uri="{FF2B5EF4-FFF2-40B4-BE49-F238E27FC236}">
                <a16:creationId xmlns:a16="http://schemas.microsoft.com/office/drawing/2014/main" id="{8C9D6CA8-63A6-CE82-9664-8638889BF421}"/>
              </a:ext>
            </a:extLst>
          </p:cNvPr>
          <p:cNvSpPr>
            <a:spLocks noGrp="1"/>
          </p:cNvSpPr>
          <p:nvPr>
            <p:ph type="title"/>
          </p:nvPr>
        </p:nvSpPr>
        <p:spPr>
          <a:xfrm>
            <a:off x="609600" y="2830435"/>
            <a:ext cx="10972800" cy="598565"/>
          </a:xfrm>
        </p:spPr>
        <p:txBody>
          <a:bodyPr/>
          <a:lstStyle/>
          <a:p>
            <a:r>
              <a:rPr lang="en-US" dirty="0"/>
              <a:t>Sustainable Journey</a:t>
            </a:r>
          </a:p>
        </p:txBody>
      </p:sp>
    </p:spTree>
    <p:extLst>
      <p:ext uri="{BB962C8B-B14F-4D97-AF65-F5344CB8AC3E}">
        <p14:creationId xmlns:p14="http://schemas.microsoft.com/office/powerpoint/2010/main" val="20490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14A434F-4AA5-A149-9CDE-86B0728B76FE}"/>
              </a:ext>
            </a:extLst>
          </p:cNvPr>
          <p:cNvSpPr>
            <a:spLocks noGrp="1"/>
          </p:cNvSpPr>
          <p:nvPr>
            <p:ph type="title"/>
          </p:nvPr>
        </p:nvSpPr>
        <p:spPr>
          <a:xfrm>
            <a:off x="579061" y="406972"/>
            <a:ext cx="10972800" cy="598565"/>
          </a:xfrm>
        </p:spPr>
        <p:txBody>
          <a:bodyPr/>
          <a:lstStyle/>
          <a:p>
            <a:r>
              <a:rPr lang="en-US" dirty="0"/>
              <a:t>Further and Faster, Together</a:t>
            </a:r>
          </a:p>
        </p:txBody>
      </p:sp>
      <p:sp>
        <p:nvSpPr>
          <p:cNvPr id="18" name="TextBox 17">
            <a:extLst>
              <a:ext uri="{FF2B5EF4-FFF2-40B4-BE49-F238E27FC236}">
                <a16:creationId xmlns:a16="http://schemas.microsoft.com/office/drawing/2014/main" id="{426A82F0-2C8F-6A42-8F8F-B6B803649EC7}"/>
              </a:ext>
            </a:extLst>
          </p:cNvPr>
          <p:cNvSpPr txBox="1"/>
          <p:nvPr/>
        </p:nvSpPr>
        <p:spPr>
          <a:xfrm>
            <a:off x="618145" y="1607347"/>
            <a:ext cx="5126433" cy="3646896"/>
          </a:xfrm>
          <a:prstGeom prst="rect">
            <a:avLst/>
          </a:prstGeom>
          <a:noFill/>
        </p:spPr>
        <p:txBody>
          <a:bodyPr wrap="square" lIns="0" r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September 19, 2019</a:t>
            </a:r>
            <a:endParaRPr kumimoji="0" lang="en-US" altLang="en-US" sz="20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09576" rtl="0" eaLnBrk="1" fontAlgn="auto" latinLnBrk="0" hangingPunct="1">
              <a:lnSpc>
                <a:spcPct val="150000"/>
              </a:lnSpc>
              <a:spcBef>
                <a:spcPts val="0"/>
              </a:spcBef>
              <a:spcAft>
                <a:spcPts val="0"/>
              </a:spcAft>
              <a:buClrTx/>
              <a:buSzTx/>
              <a:buFontTx/>
              <a:buNone/>
              <a:tabLst/>
              <a:defRPr/>
            </a:pPr>
            <a:endParaRPr kumimoji="0" lang="en-US" altLang="en-US" sz="20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609576" rtl="0" eaLnBrk="1" fontAlgn="auto" latinLnBrk="0" hangingPunct="1">
              <a:lnSpc>
                <a:spcPct val="150000"/>
              </a:lnSpc>
              <a:spcBef>
                <a:spcPts val="0"/>
              </a:spcBef>
              <a:spcAft>
                <a:spcPts val="200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and Global Optimism announced </a:t>
            </a:r>
            <a:r>
              <a:rPr kumimoji="0" lang="en-US" altLang="en-US" sz="200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The Climate Pledge</a:t>
            </a:r>
            <a:r>
              <a:rPr kumimoji="0" lang="en-US" alt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 commitment to meet the goals of the Paris Agreement 10 years early—and achieve net-zero carbon by 2040. Amazon is a co-founder and first signatory of The Climate Pledge.</a:t>
            </a:r>
          </a:p>
        </p:txBody>
      </p:sp>
      <p:pic>
        <p:nvPicPr>
          <p:cNvPr id="20" name="Picture 19">
            <a:extLst>
              <a:ext uri="{FF2B5EF4-FFF2-40B4-BE49-F238E27FC236}">
                <a16:creationId xmlns:a16="http://schemas.microsoft.com/office/drawing/2014/main" id="{92B8FC08-D450-CE49-8926-54E7CEA7A83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39974" y="4566358"/>
            <a:ext cx="2113278" cy="833442"/>
          </a:xfrm>
          <a:prstGeom prst="rect">
            <a:avLst/>
          </a:prstGeom>
        </p:spPr>
      </p:pic>
      <p:pic>
        <p:nvPicPr>
          <p:cNvPr id="21" name="Picture 20">
            <a:extLst>
              <a:ext uri="{FF2B5EF4-FFF2-40B4-BE49-F238E27FC236}">
                <a16:creationId xmlns:a16="http://schemas.microsoft.com/office/drawing/2014/main" id="{D94FB44A-0DFC-E74D-81C6-C0ED32B53D69}"/>
              </a:ext>
            </a:extLst>
          </p:cNvPr>
          <p:cNvPicPr>
            <a:picLocks noChangeAspect="1"/>
          </p:cNvPicPr>
          <p:nvPr/>
        </p:nvPicPr>
        <p:blipFill>
          <a:blip r:embed="rId4"/>
          <a:stretch>
            <a:fillRect/>
          </a:stretch>
        </p:blipFill>
        <p:spPr>
          <a:xfrm>
            <a:off x="8864887" y="1223877"/>
            <a:ext cx="1263453" cy="720286"/>
          </a:xfrm>
          <a:prstGeom prst="rect">
            <a:avLst/>
          </a:prstGeom>
        </p:spPr>
      </p:pic>
      <p:pic>
        <p:nvPicPr>
          <p:cNvPr id="22" name="Picture 21">
            <a:extLst>
              <a:ext uri="{FF2B5EF4-FFF2-40B4-BE49-F238E27FC236}">
                <a16:creationId xmlns:a16="http://schemas.microsoft.com/office/drawing/2014/main" id="{53C8B659-2371-2047-AEEA-0924B23A038B}"/>
              </a:ext>
            </a:extLst>
          </p:cNvPr>
          <p:cNvPicPr>
            <a:picLocks noChangeAspect="1"/>
          </p:cNvPicPr>
          <p:nvPr/>
        </p:nvPicPr>
        <p:blipFill>
          <a:blip r:embed="rId5"/>
          <a:stretch>
            <a:fillRect/>
          </a:stretch>
        </p:blipFill>
        <p:spPr>
          <a:xfrm>
            <a:off x="8780403" y="3025697"/>
            <a:ext cx="1432420" cy="337040"/>
          </a:xfrm>
          <a:prstGeom prst="rect">
            <a:avLst/>
          </a:prstGeom>
        </p:spPr>
      </p:pic>
      <p:cxnSp>
        <p:nvCxnSpPr>
          <p:cNvPr id="23" name="Straight Connector 22">
            <a:extLst>
              <a:ext uri="{FF2B5EF4-FFF2-40B4-BE49-F238E27FC236}">
                <a16:creationId xmlns:a16="http://schemas.microsoft.com/office/drawing/2014/main" id="{FCB76FA2-8BB5-2E4B-8CF4-C50323DB8DD2}"/>
              </a:ext>
            </a:extLst>
          </p:cNvPr>
          <p:cNvCxnSpPr>
            <a:cxnSpLocks/>
          </p:cNvCxnSpPr>
          <p:nvPr/>
        </p:nvCxnSpPr>
        <p:spPr>
          <a:xfrm>
            <a:off x="8446745" y="3964547"/>
            <a:ext cx="210650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D4923B-EDA2-8549-874F-F837665F9A41}"/>
              </a:ext>
            </a:extLst>
          </p:cNvPr>
          <p:cNvCxnSpPr>
            <a:cxnSpLocks/>
          </p:cNvCxnSpPr>
          <p:nvPr/>
        </p:nvCxnSpPr>
        <p:spPr>
          <a:xfrm>
            <a:off x="8446745" y="2427000"/>
            <a:ext cx="210650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19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3.125E-6 2.96296E-6 L -0.03672 2.96296E-6 " pathEditMode="relative" rAng="0" ptsTypes="AA">
                                      <p:cBhvr>
                                        <p:cTn id="9" dur="600" spd="-100000" fill="hold"/>
                                        <p:tgtEl>
                                          <p:spTgt spid="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EFEDEB"/>
        </a:solidFill>
        <a:effectLst/>
      </p:bgPr>
    </p:bg>
    <p:spTree>
      <p:nvGrpSpPr>
        <p:cNvPr id="1" name=""/>
        <p:cNvGrpSpPr/>
        <p:nvPr/>
      </p:nvGrpSpPr>
      <p:grpSpPr>
        <a:xfrm>
          <a:off x="0" y="0"/>
          <a:ext cx="0" cy="0"/>
          <a:chOff x="0" y="0"/>
          <a:chExt cx="0" cy="0"/>
        </a:xfrm>
      </p:grpSpPr>
      <p:sp>
        <p:nvSpPr>
          <p:cNvPr id="116" name="Oval 115">
            <a:extLst>
              <a:ext uri="{FF2B5EF4-FFF2-40B4-BE49-F238E27FC236}">
                <a16:creationId xmlns:a16="http://schemas.microsoft.com/office/drawing/2014/main" id="{3A6FD368-1B08-C740-ACA9-37FB75F5F902}"/>
              </a:ext>
            </a:extLst>
          </p:cNvPr>
          <p:cNvSpPr/>
          <p:nvPr/>
        </p:nvSpPr>
        <p:spPr>
          <a:xfrm>
            <a:off x="2146569"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965EE1E1-8CCB-F245-A279-6B817FCC08EF}"/>
              </a:ext>
            </a:extLst>
          </p:cNvPr>
          <p:cNvSpPr/>
          <p:nvPr/>
        </p:nvSpPr>
        <p:spPr>
          <a:xfrm>
            <a:off x="4727642"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36727E49-0CBE-DF45-BC03-71CC45944555}"/>
              </a:ext>
            </a:extLst>
          </p:cNvPr>
          <p:cNvSpPr/>
          <p:nvPr/>
        </p:nvSpPr>
        <p:spPr>
          <a:xfrm>
            <a:off x="3443591"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C3D346C0-5843-4147-A098-3C9140D51206}"/>
              </a:ext>
            </a:extLst>
          </p:cNvPr>
          <p:cNvSpPr/>
          <p:nvPr/>
        </p:nvSpPr>
        <p:spPr>
          <a:xfrm>
            <a:off x="10596664"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31C3C369-8D08-6245-92F7-03BED9F1103D}"/>
              </a:ext>
            </a:extLst>
          </p:cNvPr>
          <p:cNvSpPr/>
          <p:nvPr/>
        </p:nvSpPr>
        <p:spPr>
          <a:xfrm>
            <a:off x="11887200"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35E0D8-4E0D-144E-A2BB-35DC7D7EEE85}"/>
              </a:ext>
            </a:extLst>
          </p:cNvPr>
          <p:cNvSpPr/>
          <p:nvPr/>
        </p:nvSpPr>
        <p:spPr>
          <a:xfrm>
            <a:off x="8022077"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03B53B5E-C8EA-4441-A683-2A9D4D138883}"/>
              </a:ext>
            </a:extLst>
          </p:cNvPr>
          <p:cNvSpPr/>
          <p:nvPr/>
        </p:nvSpPr>
        <p:spPr>
          <a:xfrm>
            <a:off x="9312613"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0717F80-B943-BA48-A991-5490E1A73F62}"/>
              </a:ext>
            </a:extLst>
          </p:cNvPr>
          <p:cNvSpPr/>
          <p:nvPr/>
        </p:nvSpPr>
        <p:spPr>
          <a:xfrm>
            <a:off x="5428034"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055CCA02-90E4-6147-BE27-C87673A27BDC}"/>
              </a:ext>
            </a:extLst>
          </p:cNvPr>
          <p:cNvSpPr/>
          <p:nvPr/>
        </p:nvSpPr>
        <p:spPr>
          <a:xfrm>
            <a:off x="6718570"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34188CB9-4D44-E84F-99CE-4707E9D56199}"/>
              </a:ext>
            </a:extLst>
          </p:cNvPr>
          <p:cNvSpPr/>
          <p:nvPr/>
        </p:nvSpPr>
        <p:spPr>
          <a:xfrm>
            <a:off x="4143983"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A5F45B32-0C5D-AB4C-8831-0C93EAC77988}"/>
              </a:ext>
            </a:extLst>
          </p:cNvPr>
          <p:cNvSpPr/>
          <p:nvPr/>
        </p:nvSpPr>
        <p:spPr>
          <a:xfrm>
            <a:off x="9967608"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94D75A0E-4A1C-0B48-972F-3598AC3F4B72}"/>
              </a:ext>
            </a:extLst>
          </p:cNvPr>
          <p:cNvSpPr/>
          <p:nvPr/>
        </p:nvSpPr>
        <p:spPr>
          <a:xfrm>
            <a:off x="11258144"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9E332419-AE3E-CA41-B1AF-A6BF78439A5D}"/>
              </a:ext>
            </a:extLst>
          </p:cNvPr>
          <p:cNvSpPr/>
          <p:nvPr/>
        </p:nvSpPr>
        <p:spPr>
          <a:xfrm>
            <a:off x="7393021"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41D46A58-48D7-7547-8E40-FD2640DEA805}"/>
              </a:ext>
            </a:extLst>
          </p:cNvPr>
          <p:cNvSpPr/>
          <p:nvPr/>
        </p:nvSpPr>
        <p:spPr>
          <a:xfrm>
            <a:off x="8683557"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DEC03C2C-047B-914B-9E17-6F2B09C2EB84}"/>
              </a:ext>
            </a:extLst>
          </p:cNvPr>
          <p:cNvSpPr/>
          <p:nvPr/>
        </p:nvSpPr>
        <p:spPr>
          <a:xfrm>
            <a:off x="4798978"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C7D63F31-10F8-8F4C-B9BC-948C52EFEFA4}"/>
              </a:ext>
            </a:extLst>
          </p:cNvPr>
          <p:cNvSpPr/>
          <p:nvPr/>
        </p:nvSpPr>
        <p:spPr>
          <a:xfrm>
            <a:off x="6089514"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4EA17E97-EDEE-914B-A9CD-B3ED40E9D275}"/>
              </a:ext>
            </a:extLst>
          </p:cNvPr>
          <p:cNvSpPr/>
          <p:nvPr/>
        </p:nvSpPr>
        <p:spPr>
          <a:xfrm>
            <a:off x="2224391"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3E011E36-4CB7-DD41-89F3-BBDBEE0E677B}"/>
              </a:ext>
            </a:extLst>
          </p:cNvPr>
          <p:cNvSpPr/>
          <p:nvPr/>
        </p:nvSpPr>
        <p:spPr>
          <a:xfrm>
            <a:off x="3514927"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B8B0EF0C-D8E4-754A-8BE7-4A1C1B2FC7D8}"/>
              </a:ext>
            </a:extLst>
          </p:cNvPr>
          <p:cNvPicPr>
            <a:picLocks noChangeAspect="1"/>
          </p:cNvPicPr>
          <p:nvPr/>
        </p:nvPicPr>
        <p:blipFill>
          <a:blip r:embed="rId3"/>
          <a:stretch>
            <a:fillRect/>
          </a:stretch>
        </p:blipFill>
        <p:spPr>
          <a:xfrm>
            <a:off x="6938165" y="4087052"/>
            <a:ext cx="767040" cy="231489"/>
          </a:xfrm>
          <a:prstGeom prst="rect">
            <a:avLst/>
          </a:prstGeom>
        </p:spPr>
      </p:pic>
      <p:pic>
        <p:nvPicPr>
          <p:cNvPr id="70" name="Picture 69">
            <a:extLst>
              <a:ext uri="{FF2B5EF4-FFF2-40B4-BE49-F238E27FC236}">
                <a16:creationId xmlns:a16="http://schemas.microsoft.com/office/drawing/2014/main" id="{FCFA4D20-ECAF-9649-B0FE-32471F83AEBF}"/>
              </a:ext>
            </a:extLst>
          </p:cNvPr>
          <p:cNvPicPr>
            <a:picLocks noChangeAspect="1"/>
          </p:cNvPicPr>
          <p:nvPr/>
        </p:nvPicPr>
        <p:blipFill>
          <a:blip r:embed="rId4"/>
          <a:stretch>
            <a:fillRect/>
          </a:stretch>
        </p:blipFill>
        <p:spPr>
          <a:xfrm>
            <a:off x="10637693" y="3798257"/>
            <a:ext cx="1135206" cy="690779"/>
          </a:xfrm>
          <a:prstGeom prst="rect">
            <a:avLst/>
          </a:prstGeom>
        </p:spPr>
      </p:pic>
      <p:pic>
        <p:nvPicPr>
          <p:cNvPr id="73" name="Picture 72">
            <a:extLst>
              <a:ext uri="{FF2B5EF4-FFF2-40B4-BE49-F238E27FC236}">
                <a16:creationId xmlns:a16="http://schemas.microsoft.com/office/drawing/2014/main" id="{FFE60C06-5D4D-3544-BBBC-78572BFF0F55}"/>
              </a:ext>
            </a:extLst>
          </p:cNvPr>
          <p:cNvPicPr>
            <a:picLocks noChangeAspect="1"/>
          </p:cNvPicPr>
          <p:nvPr/>
        </p:nvPicPr>
        <p:blipFill>
          <a:blip r:embed="rId5"/>
          <a:stretch>
            <a:fillRect/>
          </a:stretch>
        </p:blipFill>
        <p:spPr>
          <a:xfrm>
            <a:off x="4753275" y="4886014"/>
            <a:ext cx="1284664" cy="856378"/>
          </a:xfrm>
          <a:prstGeom prst="rect">
            <a:avLst/>
          </a:prstGeom>
        </p:spPr>
      </p:pic>
      <p:pic>
        <p:nvPicPr>
          <p:cNvPr id="74" name="Picture 73">
            <a:extLst>
              <a:ext uri="{FF2B5EF4-FFF2-40B4-BE49-F238E27FC236}">
                <a16:creationId xmlns:a16="http://schemas.microsoft.com/office/drawing/2014/main" id="{21E47178-209C-B449-A712-BB6B5DD47516}"/>
              </a:ext>
            </a:extLst>
          </p:cNvPr>
          <p:cNvPicPr>
            <a:picLocks noChangeAspect="1"/>
          </p:cNvPicPr>
          <p:nvPr/>
        </p:nvPicPr>
        <p:blipFill>
          <a:blip r:embed="rId6"/>
          <a:stretch>
            <a:fillRect/>
          </a:stretch>
        </p:blipFill>
        <p:spPr>
          <a:xfrm>
            <a:off x="7289893" y="4851455"/>
            <a:ext cx="1448144" cy="965429"/>
          </a:xfrm>
          <a:prstGeom prst="rect">
            <a:avLst/>
          </a:prstGeom>
        </p:spPr>
      </p:pic>
      <p:pic>
        <p:nvPicPr>
          <p:cNvPr id="75" name="Picture 74">
            <a:extLst>
              <a:ext uri="{FF2B5EF4-FFF2-40B4-BE49-F238E27FC236}">
                <a16:creationId xmlns:a16="http://schemas.microsoft.com/office/drawing/2014/main" id="{9EB03577-F49B-B344-8201-B4D1F50EFD3A}"/>
              </a:ext>
            </a:extLst>
          </p:cNvPr>
          <p:cNvPicPr>
            <a:picLocks noChangeAspect="1"/>
          </p:cNvPicPr>
          <p:nvPr/>
        </p:nvPicPr>
        <p:blipFill>
          <a:blip r:embed="rId7"/>
          <a:stretch>
            <a:fillRect/>
          </a:stretch>
        </p:blipFill>
        <p:spPr>
          <a:xfrm>
            <a:off x="10115010" y="5103778"/>
            <a:ext cx="898453" cy="416031"/>
          </a:xfrm>
          <a:prstGeom prst="rect">
            <a:avLst/>
          </a:prstGeom>
        </p:spPr>
      </p:pic>
      <p:pic>
        <p:nvPicPr>
          <p:cNvPr id="76" name="Picture 75">
            <a:extLst>
              <a:ext uri="{FF2B5EF4-FFF2-40B4-BE49-F238E27FC236}">
                <a16:creationId xmlns:a16="http://schemas.microsoft.com/office/drawing/2014/main" id="{B7764411-032B-864D-BBBB-4A78871B458D}"/>
              </a:ext>
            </a:extLst>
          </p:cNvPr>
          <p:cNvPicPr>
            <a:picLocks noChangeAspect="1"/>
          </p:cNvPicPr>
          <p:nvPr/>
        </p:nvPicPr>
        <p:blipFill>
          <a:blip r:embed="rId8"/>
          <a:stretch>
            <a:fillRect/>
          </a:stretch>
        </p:blipFill>
        <p:spPr>
          <a:xfrm>
            <a:off x="3540035" y="4925947"/>
            <a:ext cx="1108676" cy="739117"/>
          </a:xfrm>
          <a:prstGeom prst="rect">
            <a:avLst/>
          </a:prstGeom>
        </p:spPr>
      </p:pic>
      <p:pic>
        <p:nvPicPr>
          <p:cNvPr id="79" name="Picture 78">
            <a:extLst>
              <a:ext uri="{FF2B5EF4-FFF2-40B4-BE49-F238E27FC236}">
                <a16:creationId xmlns:a16="http://schemas.microsoft.com/office/drawing/2014/main" id="{38069079-9E07-D54C-9927-EB5EB94C5EDD}"/>
              </a:ext>
            </a:extLst>
          </p:cNvPr>
          <p:cNvPicPr>
            <a:picLocks noChangeAspect="1"/>
          </p:cNvPicPr>
          <p:nvPr/>
        </p:nvPicPr>
        <p:blipFill>
          <a:blip r:embed="rId9"/>
          <a:stretch>
            <a:fillRect/>
          </a:stretch>
        </p:blipFill>
        <p:spPr>
          <a:xfrm>
            <a:off x="8891827" y="5126004"/>
            <a:ext cx="771620" cy="303224"/>
          </a:xfrm>
          <a:prstGeom prst="rect">
            <a:avLst/>
          </a:prstGeom>
        </p:spPr>
      </p:pic>
      <p:pic>
        <p:nvPicPr>
          <p:cNvPr id="85" name="Picture 84">
            <a:extLst>
              <a:ext uri="{FF2B5EF4-FFF2-40B4-BE49-F238E27FC236}">
                <a16:creationId xmlns:a16="http://schemas.microsoft.com/office/drawing/2014/main" id="{EBCD54EC-2581-E54C-93B4-224A1A7C708A}"/>
              </a:ext>
            </a:extLst>
          </p:cNvPr>
          <p:cNvPicPr>
            <a:picLocks noChangeAspect="1"/>
          </p:cNvPicPr>
          <p:nvPr/>
        </p:nvPicPr>
        <p:blipFill>
          <a:blip r:embed="rId10"/>
          <a:stretch>
            <a:fillRect/>
          </a:stretch>
        </p:blipFill>
        <p:spPr>
          <a:xfrm>
            <a:off x="9618824" y="3926664"/>
            <a:ext cx="670621" cy="447080"/>
          </a:xfrm>
          <a:prstGeom prst="rect">
            <a:avLst/>
          </a:prstGeom>
        </p:spPr>
      </p:pic>
      <p:pic>
        <p:nvPicPr>
          <p:cNvPr id="91" name="Picture 90">
            <a:extLst>
              <a:ext uri="{FF2B5EF4-FFF2-40B4-BE49-F238E27FC236}">
                <a16:creationId xmlns:a16="http://schemas.microsoft.com/office/drawing/2014/main" id="{DE297ADA-145F-A349-A8D7-9B620E39796D}"/>
              </a:ext>
            </a:extLst>
          </p:cNvPr>
          <p:cNvPicPr>
            <a:picLocks noChangeAspect="1"/>
          </p:cNvPicPr>
          <p:nvPr/>
        </p:nvPicPr>
        <p:blipFill>
          <a:blip r:embed="rId11"/>
          <a:stretch>
            <a:fillRect/>
          </a:stretch>
        </p:blipFill>
        <p:spPr>
          <a:xfrm>
            <a:off x="2336625" y="4994172"/>
            <a:ext cx="942851" cy="628567"/>
          </a:xfrm>
          <a:prstGeom prst="rect">
            <a:avLst/>
          </a:prstGeom>
        </p:spPr>
      </p:pic>
      <p:pic>
        <p:nvPicPr>
          <p:cNvPr id="92" name="Picture 91">
            <a:extLst>
              <a:ext uri="{FF2B5EF4-FFF2-40B4-BE49-F238E27FC236}">
                <a16:creationId xmlns:a16="http://schemas.microsoft.com/office/drawing/2014/main" id="{00686991-1A2A-5845-A82B-51980BBC041C}"/>
              </a:ext>
            </a:extLst>
          </p:cNvPr>
          <p:cNvPicPr>
            <a:picLocks noChangeAspect="1"/>
          </p:cNvPicPr>
          <p:nvPr/>
        </p:nvPicPr>
        <p:blipFill>
          <a:blip r:embed="rId12"/>
          <a:stretch>
            <a:fillRect/>
          </a:stretch>
        </p:blipFill>
        <p:spPr>
          <a:xfrm>
            <a:off x="8127163" y="3809708"/>
            <a:ext cx="970115" cy="646743"/>
          </a:xfrm>
          <a:prstGeom prst="rect">
            <a:avLst/>
          </a:prstGeom>
        </p:spPr>
      </p:pic>
      <p:pic>
        <p:nvPicPr>
          <p:cNvPr id="99" name="Picture 98">
            <a:extLst>
              <a:ext uri="{FF2B5EF4-FFF2-40B4-BE49-F238E27FC236}">
                <a16:creationId xmlns:a16="http://schemas.microsoft.com/office/drawing/2014/main" id="{221AFDD7-C3CF-014E-B57D-3F2F0C16BB44}"/>
              </a:ext>
            </a:extLst>
          </p:cNvPr>
          <p:cNvPicPr>
            <a:picLocks noChangeAspect="1"/>
          </p:cNvPicPr>
          <p:nvPr/>
        </p:nvPicPr>
        <p:blipFill>
          <a:blip r:embed="rId13"/>
          <a:stretch>
            <a:fillRect/>
          </a:stretch>
        </p:blipFill>
        <p:spPr>
          <a:xfrm>
            <a:off x="3608198" y="2616724"/>
            <a:ext cx="865814" cy="577209"/>
          </a:xfrm>
          <a:prstGeom prst="rect">
            <a:avLst/>
          </a:prstGeom>
        </p:spPr>
      </p:pic>
      <p:pic>
        <p:nvPicPr>
          <p:cNvPr id="105" name="Picture 104">
            <a:extLst>
              <a:ext uri="{FF2B5EF4-FFF2-40B4-BE49-F238E27FC236}">
                <a16:creationId xmlns:a16="http://schemas.microsoft.com/office/drawing/2014/main" id="{A54E9D96-2380-3F45-B647-1F9041CC3D71}"/>
              </a:ext>
            </a:extLst>
          </p:cNvPr>
          <p:cNvPicPr>
            <a:picLocks noChangeAspect="1"/>
          </p:cNvPicPr>
          <p:nvPr/>
        </p:nvPicPr>
        <p:blipFill>
          <a:blip r:embed="rId14"/>
          <a:stretch>
            <a:fillRect/>
          </a:stretch>
        </p:blipFill>
        <p:spPr>
          <a:xfrm>
            <a:off x="11313751" y="4940966"/>
            <a:ext cx="1102466" cy="734977"/>
          </a:xfrm>
          <a:prstGeom prst="rect">
            <a:avLst/>
          </a:prstGeom>
        </p:spPr>
      </p:pic>
      <p:pic>
        <p:nvPicPr>
          <p:cNvPr id="106" name="Picture 105">
            <a:extLst>
              <a:ext uri="{FF2B5EF4-FFF2-40B4-BE49-F238E27FC236}">
                <a16:creationId xmlns:a16="http://schemas.microsoft.com/office/drawing/2014/main" id="{D1BE0CF0-8F4E-4447-B666-B65D6CBB20AB}"/>
              </a:ext>
            </a:extLst>
          </p:cNvPr>
          <p:cNvPicPr>
            <a:picLocks noChangeAspect="1"/>
          </p:cNvPicPr>
          <p:nvPr/>
        </p:nvPicPr>
        <p:blipFill>
          <a:blip r:embed="rId15"/>
          <a:stretch>
            <a:fillRect/>
          </a:stretch>
        </p:blipFill>
        <p:spPr>
          <a:xfrm>
            <a:off x="6116943" y="4971897"/>
            <a:ext cx="1056069" cy="704046"/>
          </a:xfrm>
          <a:prstGeom prst="rect">
            <a:avLst/>
          </a:prstGeom>
        </p:spPr>
      </p:pic>
      <p:sp>
        <p:nvSpPr>
          <p:cNvPr id="117" name="Oval 116">
            <a:extLst>
              <a:ext uri="{FF2B5EF4-FFF2-40B4-BE49-F238E27FC236}">
                <a16:creationId xmlns:a16="http://schemas.microsoft.com/office/drawing/2014/main" id="{9A6A10F6-58D6-274B-854D-64CA454E664B}"/>
              </a:ext>
            </a:extLst>
          </p:cNvPr>
          <p:cNvSpPr/>
          <p:nvPr/>
        </p:nvSpPr>
        <p:spPr>
          <a:xfrm>
            <a:off x="-447474"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6761B4F7-A99F-4546-80A0-E79141F3E5C6}"/>
              </a:ext>
            </a:extLst>
          </p:cNvPr>
          <p:cNvSpPr/>
          <p:nvPr/>
        </p:nvSpPr>
        <p:spPr>
          <a:xfrm>
            <a:off x="843062"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AC865C1C-59D0-7C44-AD99-548B05DC8BD6}"/>
              </a:ext>
            </a:extLst>
          </p:cNvPr>
          <p:cNvSpPr/>
          <p:nvPr/>
        </p:nvSpPr>
        <p:spPr>
          <a:xfrm>
            <a:off x="2853447"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C90CEEBA-5679-0A49-8553-D9A597CEFA40}"/>
              </a:ext>
            </a:extLst>
          </p:cNvPr>
          <p:cNvSpPr/>
          <p:nvPr/>
        </p:nvSpPr>
        <p:spPr>
          <a:xfrm>
            <a:off x="259404"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165FF4D9-A960-5142-969B-7C0320E3016E}"/>
              </a:ext>
            </a:extLst>
          </p:cNvPr>
          <p:cNvSpPr/>
          <p:nvPr/>
        </p:nvSpPr>
        <p:spPr>
          <a:xfrm>
            <a:off x="1549940"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5DC7A35F-AD06-C44F-A3B5-7674A173C7A1}"/>
              </a:ext>
            </a:extLst>
          </p:cNvPr>
          <p:cNvSpPr/>
          <p:nvPr/>
        </p:nvSpPr>
        <p:spPr>
          <a:xfrm>
            <a:off x="-1024647" y="3547523"/>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089232A1-9BBD-A643-B212-E766AA2A3DE3}"/>
              </a:ext>
            </a:extLst>
          </p:cNvPr>
          <p:cNvSpPr/>
          <p:nvPr/>
        </p:nvSpPr>
        <p:spPr>
          <a:xfrm>
            <a:off x="-389107"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pic>
        <p:nvPicPr>
          <p:cNvPr id="138" name="Picture 137">
            <a:extLst>
              <a:ext uri="{FF2B5EF4-FFF2-40B4-BE49-F238E27FC236}">
                <a16:creationId xmlns:a16="http://schemas.microsoft.com/office/drawing/2014/main" id="{88A4FAC6-B4BC-2C40-A00B-24E8C7A2C14B}"/>
              </a:ext>
            </a:extLst>
          </p:cNvPr>
          <p:cNvPicPr>
            <a:picLocks noChangeAspect="1"/>
          </p:cNvPicPr>
          <p:nvPr/>
        </p:nvPicPr>
        <p:blipFill>
          <a:blip r:embed="rId16"/>
          <a:stretch>
            <a:fillRect/>
          </a:stretch>
        </p:blipFill>
        <p:spPr>
          <a:xfrm>
            <a:off x="5603005" y="3899268"/>
            <a:ext cx="745914" cy="497276"/>
          </a:xfrm>
          <a:prstGeom prst="rect">
            <a:avLst/>
          </a:prstGeom>
        </p:spPr>
      </p:pic>
      <p:sp>
        <p:nvSpPr>
          <p:cNvPr id="125" name="Oval 124">
            <a:extLst>
              <a:ext uri="{FF2B5EF4-FFF2-40B4-BE49-F238E27FC236}">
                <a16:creationId xmlns:a16="http://schemas.microsoft.com/office/drawing/2014/main" id="{D82FEA9E-90F3-2B43-BEA1-297CFBD40D6E}"/>
              </a:ext>
            </a:extLst>
          </p:cNvPr>
          <p:cNvSpPr/>
          <p:nvPr/>
        </p:nvSpPr>
        <p:spPr>
          <a:xfrm>
            <a:off x="901429" y="470819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pic>
        <p:nvPicPr>
          <p:cNvPr id="133" name="Picture 132">
            <a:extLst>
              <a:ext uri="{FF2B5EF4-FFF2-40B4-BE49-F238E27FC236}">
                <a16:creationId xmlns:a16="http://schemas.microsoft.com/office/drawing/2014/main" id="{018DE703-8CD7-FC4C-9580-0CED6E766DAB}"/>
              </a:ext>
            </a:extLst>
          </p:cNvPr>
          <p:cNvPicPr>
            <a:picLocks noChangeAspect="1"/>
          </p:cNvPicPr>
          <p:nvPr/>
        </p:nvPicPr>
        <p:blipFill>
          <a:blip r:embed="rId17"/>
          <a:stretch>
            <a:fillRect/>
          </a:stretch>
        </p:blipFill>
        <p:spPr>
          <a:xfrm>
            <a:off x="-397144" y="2599092"/>
            <a:ext cx="1031054" cy="687369"/>
          </a:xfrm>
          <a:prstGeom prst="rect">
            <a:avLst/>
          </a:prstGeom>
        </p:spPr>
      </p:pic>
      <p:grpSp>
        <p:nvGrpSpPr>
          <p:cNvPr id="135" name="Group 134">
            <a:extLst>
              <a:ext uri="{FF2B5EF4-FFF2-40B4-BE49-F238E27FC236}">
                <a16:creationId xmlns:a16="http://schemas.microsoft.com/office/drawing/2014/main" id="{88503E29-27E2-4841-8965-68AEB66079D8}"/>
              </a:ext>
            </a:extLst>
          </p:cNvPr>
          <p:cNvGrpSpPr/>
          <p:nvPr/>
        </p:nvGrpSpPr>
        <p:grpSpPr>
          <a:xfrm>
            <a:off x="495481" y="3160187"/>
            <a:ext cx="5377279" cy="1992359"/>
            <a:chOff x="430814" y="2550839"/>
            <a:chExt cx="5377279" cy="1992359"/>
          </a:xfrm>
        </p:grpSpPr>
        <p:sp>
          <p:nvSpPr>
            <p:cNvPr id="134" name="Rectangle 133">
              <a:extLst>
                <a:ext uri="{FF2B5EF4-FFF2-40B4-BE49-F238E27FC236}">
                  <a16:creationId xmlns:a16="http://schemas.microsoft.com/office/drawing/2014/main" id="{DF4F4A23-AA2A-204E-AE1F-E9A15F4578B0}"/>
                </a:ext>
              </a:extLst>
            </p:cNvPr>
            <p:cNvSpPr/>
            <p:nvPr/>
          </p:nvSpPr>
          <p:spPr>
            <a:xfrm>
              <a:off x="520009" y="2676648"/>
              <a:ext cx="5288084" cy="1866550"/>
            </a:xfrm>
            <a:prstGeom prst="rect">
              <a:avLst/>
            </a:prstGeom>
            <a:solidFill>
              <a:schemeClr val="bg1">
                <a:lumMod val="10000"/>
                <a:alpha val="153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EFEDEB"/>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7A5C2A95-87C5-D746-9BB9-4A58BB2D2F1B}"/>
                </a:ext>
              </a:extLst>
            </p:cNvPr>
            <p:cNvSpPr/>
            <p:nvPr/>
          </p:nvSpPr>
          <p:spPr>
            <a:xfrm>
              <a:off x="430814" y="2550839"/>
              <a:ext cx="5238578" cy="1865335"/>
            </a:xfrm>
            <a:prstGeom prst="rect">
              <a:avLst/>
            </a:prstGeom>
            <a:solidFill>
              <a:srgbClr val="FFFFFF"/>
            </a:solidFill>
            <a:ln w="3175">
              <a:solidFill>
                <a:schemeClr val="tx1">
                  <a:lumMod val="25000"/>
                  <a:lumOff val="75000"/>
                  <a:alpha val="608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95BCE81-D4FA-424E-A2E3-498627ED0FD6}"/>
                </a:ext>
              </a:extLst>
            </p:cNvPr>
            <p:cNvSpPr txBox="1">
              <a:spLocks/>
            </p:cNvSpPr>
            <p:nvPr/>
          </p:nvSpPr>
          <p:spPr>
            <a:xfrm>
              <a:off x="735867" y="3115463"/>
              <a:ext cx="4780419" cy="113718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Climate Pledge Sans" panose="020B0503030300000000" pitchFamily="34" charset="0"/>
                  <a:ea typeface="+mj-ea"/>
                  <a:cs typeface="+mj-cs"/>
                </a:defRPr>
              </a:lvl1pPr>
            </a:lstStyle>
            <a:p>
              <a:pPr marL="0" marR="0" lvl="0" indent="0" algn="l" defTabSz="914400" rtl="0" eaLnBrk="1" fontAlgn="auto" latinLnBrk="0" hangingPunct="1">
                <a:lnSpc>
                  <a:spcPts val="344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rgbClr val="181818"/>
                  </a:solidFill>
                  <a:effectLst/>
                  <a:uLnTx/>
                  <a:uFillTx/>
                  <a:latin typeface="Climate Pledge Sans Medium" panose="020B0503030300000000" pitchFamily="34" charset="0"/>
                  <a:ea typeface="+mj-ea"/>
                  <a:cs typeface="+mj-cs"/>
                </a:rPr>
                <a:t>With 400+ signatories</a:t>
              </a:r>
              <a:br>
                <a:rPr kumimoji="0" lang="en-US" altLang="en-US" sz="3600" b="0" i="0" u="none" strike="noStrike" kern="1200" cap="none" spc="0" normalizeH="0" baseline="0" noProof="0" dirty="0">
                  <a:ln>
                    <a:noFill/>
                  </a:ln>
                  <a:solidFill>
                    <a:srgbClr val="181818"/>
                  </a:solidFill>
                  <a:effectLst/>
                  <a:uLnTx/>
                  <a:uFillTx/>
                  <a:latin typeface="Climate Pledge Sans Medium" panose="020B0503030300000000" pitchFamily="34" charset="0"/>
                  <a:ea typeface="+mj-ea"/>
                  <a:cs typeface="+mj-cs"/>
                </a:rPr>
              </a:br>
              <a:r>
                <a:rPr kumimoji="0" lang="en-US" altLang="en-US" sz="3600" b="0" i="0" u="none" strike="noStrike" kern="1200" cap="none" spc="0" normalizeH="0" baseline="0" noProof="0" dirty="0">
                  <a:ln>
                    <a:noFill/>
                  </a:ln>
                  <a:solidFill>
                    <a:srgbClr val="181818"/>
                  </a:solidFill>
                  <a:effectLst/>
                  <a:uLnTx/>
                  <a:uFillTx/>
                  <a:latin typeface="Climate Pledge Sans Medium" panose="020B0503030300000000" pitchFamily="34" charset="0"/>
                  <a:ea typeface="+mj-ea"/>
                  <a:cs typeface="+mj-cs"/>
                </a:rPr>
                <a:t>from around the world.</a:t>
              </a:r>
            </a:p>
          </p:txBody>
        </p:sp>
      </p:grpSp>
      <p:pic>
        <p:nvPicPr>
          <p:cNvPr id="96" name="Picture 95">
            <a:extLst>
              <a:ext uri="{FF2B5EF4-FFF2-40B4-BE49-F238E27FC236}">
                <a16:creationId xmlns:a16="http://schemas.microsoft.com/office/drawing/2014/main" id="{7433B4A7-22B0-D248-9564-A67037A03CE6}"/>
              </a:ext>
            </a:extLst>
          </p:cNvPr>
          <p:cNvPicPr>
            <a:picLocks noChangeAspect="1"/>
          </p:cNvPicPr>
          <p:nvPr/>
        </p:nvPicPr>
        <p:blipFill>
          <a:blip r:embed="rId18"/>
          <a:stretch>
            <a:fillRect/>
          </a:stretch>
        </p:blipFill>
        <p:spPr>
          <a:xfrm>
            <a:off x="1057981" y="4986426"/>
            <a:ext cx="926459" cy="617639"/>
          </a:xfrm>
          <a:prstGeom prst="rect">
            <a:avLst/>
          </a:prstGeom>
        </p:spPr>
      </p:pic>
      <p:pic>
        <p:nvPicPr>
          <p:cNvPr id="131" name="Picture 130">
            <a:extLst>
              <a:ext uri="{FF2B5EF4-FFF2-40B4-BE49-F238E27FC236}">
                <a16:creationId xmlns:a16="http://schemas.microsoft.com/office/drawing/2014/main" id="{83DFF984-297E-3B48-93CE-D53899F23F63}"/>
              </a:ext>
            </a:extLst>
          </p:cNvPr>
          <p:cNvPicPr>
            <a:picLocks noChangeAspect="1"/>
          </p:cNvPicPr>
          <p:nvPr/>
        </p:nvPicPr>
        <p:blipFill>
          <a:blip r:embed="rId19"/>
          <a:stretch>
            <a:fillRect/>
          </a:stretch>
        </p:blipFill>
        <p:spPr>
          <a:xfrm>
            <a:off x="-138129" y="5167817"/>
            <a:ext cx="704273" cy="295341"/>
          </a:xfrm>
          <a:prstGeom prst="rect">
            <a:avLst/>
          </a:prstGeom>
        </p:spPr>
      </p:pic>
      <p:sp>
        <p:nvSpPr>
          <p:cNvPr id="9" name="Oval 8">
            <a:extLst>
              <a:ext uri="{FF2B5EF4-FFF2-40B4-BE49-F238E27FC236}">
                <a16:creationId xmlns:a16="http://schemas.microsoft.com/office/drawing/2014/main" id="{C72928AC-8DF4-2A4D-B3DA-65161642C613}"/>
              </a:ext>
            </a:extLst>
          </p:cNvPr>
          <p:cNvSpPr/>
          <p:nvPr/>
        </p:nvSpPr>
        <p:spPr>
          <a:xfrm>
            <a:off x="9850876"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743A6F69-FFB3-7448-8D2F-CF25FB3F0FC3}"/>
              </a:ext>
            </a:extLst>
          </p:cNvPr>
          <p:cNvSpPr/>
          <p:nvPr/>
        </p:nvSpPr>
        <p:spPr>
          <a:xfrm>
            <a:off x="11141412"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9411E43-0D57-D44A-9D9E-BBF427375F9E}"/>
              </a:ext>
            </a:extLst>
          </p:cNvPr>
          <p:cNvSpPr/>
          <p:nvPr/>
        </p:nvSpPr>
        <p:spPr>
          <a:xfrm>
            <a:off x="7276289"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9D4E83E-9607-EB4B-B72D-B567CC31095F}"/>
              </a:ext>
            </a:extLst>
          </p:cNvPr>
          <p:cNvSpPr/>
          <p:nvPr/>
        </p:nvSpPr>
        <p:spPr>
          <a:xfrm>
            <a:off x="8566825"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AB28CBC-F275-C448-AEE4-E564F90490C5}"/>
              </a:ext>
            </a:extLst>
          </p:cNvPr>
          <p:cNvSpPr/>
          <p:nvPr/>
        </p:nvSpPr>
        <p:spPr>
          <a:xfrm>
            <a:off x="4682246"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9120BEEC-9285-DB40-AD19-AAC74FA7A155}"/>
              </a:ext>
            </a:extLst>
          </p:cNvPr>
          <p:cNvSpPr/>
          <p:nvPr/>
        </p:nvSpPr>
        <p:spPr>
          <a:xfrm>
            <a:off x="5972782"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FCF07E3-B3AE-2140-AFBE-5FD4E13798D6}"/>
              </a:ext>
            </a:extLst>
          </p:cNvPr>
          <p:cNvSpPr/>
          <p:nvPr/>
        </p:nvSpPr>
        <p:spPr>
          <a:xfrm>
            <a:off x="2107659" y="-105479"/>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DF2492F0-55DE-E141-AFDB-4D37CE642910}"/>
              </a:ext>
            </a:extLst>
          </p:cNvPr>
          <p:cNvSpPr/>
          <p:nvPr/>
        </p:nvSpPr>
        <p:spPr>
          <a:xfrm>
            <a:off x="3398195"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E858043-B786-174A-BE8F-48E129BEC945}"/>
              </a:ext>
            </a:extLst>
          </p:cNvPr>
          <p:cNvSpPr/>
          <p:nvPr/>
        </p:nvSpPr>
        <p:spPr>
          <a:xfrm>
            <a:off x="10551268"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FAB6EBF-033F-6E41-89A6-293D3FB7AB5C}"/>
              </a:ext>
            </a:extLst>
          </p:cNvPr>
          <p:cNvSpPr/>
          <p:nvPr/>
        </p:nvSpPr>
        <p:spPr>
          <a:xfrm>
            <a:off x="11841804"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B1FD402-EC71-574C-A887-672CDFCFDEF7}"/>
              </a:ext>
            </a:extLst>
          </p:cNvPr>
          <p:cNvSpPr/>
          <p:nvPr/>
        </p:nvSpPr>
        <p:spPr>
          <a:xfrm>
            <a:off x="7976681"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4193E87-D414-2942-A569-C558D489FEA5}"/>
              </a:ext>
            </a:extLst>
          </p:cNvPr>
          <p:cNvSpPr/>
          <p:nvPr/>
        </p:nvSpPr>
        <p:spPr>
          <a:xfrm>
            <a:off x="9267217"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A4FA0F39-5C80-E34B-B3DB-7ADDBC81F65A}"/>
              </a:ext>
            </a:extLst>
          </p:cNvPr>
          <p:cNvSpPr/>
          <p:nvPr/>
        </p:nvSpPr>
        <p:spPr>
          <a:xfrm>
            <a:off x="5382638"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4CB9E01-1B3E-304E-B26F-787A39A1AFE4}"/>
              </a:ext>
            </a:extLst>
          </p:cNvPr>
          <p:cNvSpPr/>
          <p:nvPr/>
        </p:nvSpPr>
        <p:spPr>
          <a:xfrm>
            <a:off x="6673174"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FD00D97C-1323-4D43-9A06-91A7E522E9E3}"/>
              </a:ext>
            </a:extLst>
          </p:cNvPr>
          <p:cNvSpPr/>
          <p:nvPr/>
        </p:nvSpPr>
        <p:spPr>
          <a:xfrm>
            <a:off x="2808051"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B91C41E-FAE4-9B49-8BD5-7A81461E7885}"/>
              </a:ext>
            </a:extLst>
          </p:cNvPr>
          <p:cNvSpPr/>
          <p:nvPr/>
        </p:nvSpPr>
        <p:spPr>
          <a:xfrm>
            <a:off x="4098587"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AE38D701-42ED-034B-BE13-052778BAC262}"/>
              </a:ext>
            </a:extLst>
          </p:cNvPr>
          <p:cNvSpPr/>
          <p:nvPr/>
        </p:nvSpPr>
        <p:spPr>
          <a:xfrm>
            <a:off x="9896272"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319DE64-24A8-B24A-A548-5C7EB7B850D1}"/>
              </a:ext>
            </a:extLst>
          </p:cNvPr>
          <p:cNvSpPr/>
          <p:nvPr/>
        </p:nvSpPr>
        <p:spPr>
          <a:xfrm>
            <a:off x="11186808"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B6C1DE6-6BE3-3F4D-960C-8344CD078FE5}"/>
              </a:ext>
            </a:extLst>
          </p:cNvPr>
          <p:cNvSpPr/>
          <p:nvPr/>
        </p:nvSpPr>
        <p:spPr>
          <a:xfrm>
            <a:off x="7321685"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B9B44D6-8FF8-3747-B6FC-936CEF8A3D2A}"/>
              </a:ext>
            </a:extLst>
          </p:cNvPr>
          <p:cNvSpPr/>
          <p:nvPr/>
        </p:nvSpPr>
        <p:spPr>
          <a:xfrm>
            <a:off x="8612221"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5DB14D2-BEB5-E340-823A-A8C1F7630DC1}"/>
              </a:ext>
            </a:extLst>
          </p:cNvPr>
          <p:cNvSpPr/>
          <p:nvPr/>
        </p:nvSpPr>
        <p:spPr>
          <a:xfrm>
            <a:off x="6018178" y="2315185"/>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8BE7D432-6EB8-2543-B8D0-B617BAC53297}"/>
              </a:ext>
            </a:extLst>
          </p:cNvPr>
          <p:cNvSpPr/>
          <p:nvPr/>
        </p:nvSpPr>
        <p:spPr>
          <a:xfrm>
            <a:off x="10668000"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1C74EEB5-CE12-A445-86BC-55B743CA5E47}"/>
              </a:ext>
            </a:extLst>
          </p:cNvPr>
          <p:cNvSpPr/>
          <p:nvPr/>
        </p:nvSpPr>
        <p:spPr>
          <a:xfrm>
            <a:off x="11958536"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E9EF9CD1-E1C8-E648-B9EB-026B8B991D53}"/>
              </a:ext>
            </a:extLst>
          </p:cNvPr>
          <p:cNvSpPr/>
          <p:nvPr/>
        </p:nvSpPr>
        <p:spPr>
          <a:xfrm>
            <a:off x="8093413"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E11A71B4-D992-0C4E-894D-67951FCDCCD4}"/>
              </a:ext>
            </a:extLst>
          </p:cNvPr>
          <p:cNvSpPr/>
          <p:nvPr/>
        </p:nvSpPr>
        <p:spPr>
          <a:xfrm>
            <a:off x="9383949"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C7DFB889-7376-134F-B1F6-FA73BA8B9EB0}"/>
              </a:ext>
            </a:extLst>
          </p:cNvPr>
          <p:cNvSpPr/>
          <p:nvPr/>
        </p:nvSpPr>
        <p:spPr>
          <a:xfrm>
            <a:off x="5499370"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7ED32E35-2F69-1D48-8253-6B9A6C964513}"/>
              </a:ext>
            </a:extLst>
          </p:cNvPr>
          <p:cNvSpPr/>
          <p:nvPr/>
        </p:nvSpPr>
        <p:spPr>
          <a:xfrm>
            <a:off x="6789906"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79E20E60-6AD4-894C-9BE8-9AB0C85FE267}"/>
              </a:ext>
            </a:extLst>
          </p:cNvPr>
          <p:cNvSpPr/>
          <p:nvPr/>
        </p:nvSpPr>
        <p:spPr>
          <a:xfrm>
            <a:off x="2924783"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B6F0AC2A-7202-6E47-B334-B866E40AC0C8}"/>
              </a:ext>
            </a:extLst>
          </p:cNvPr>
          <p:cNvSpPr/>
          <p:nvPr/>
        </p:nvSpPr>
        <p:spPr>
          <a:xfrm>
            <a:off x="4215319"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E53A32A8-00E5-6247-8606-25234420460B}"/>
              </a:ext>
            </a:extLst>
          </p:cNvPr>
          <p:cNvSpPr/>
          <p:nvPr/>
        </p:nvSpPr>
        <p:spPr>
          <a:xfrm>
            <a:off x="1621276"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pic>
        <p:nvPicPr>
          <p:cNvPr id="63" name="Picture 62">
            <a:extLst>
              <a:ext uri="{FF2B5EF4-FFF2-40B4-BE49-F238E27FC236}">
                <a16:creationId xmlns:a16="http://schemas.microsoft.com/office/drawing/2014/main" id="{A37EDA41-139D-2242-B592-C2FA9225312F}"/>
              </a:ext>
            </a:extLst>
          </p:cNvPr>
          <p:cNvPicPr>
            <a:picLocks noChangeAspect="1"/>
          </p:cNvPicPr>
          <p:nvPr/>
        </p:nvPicPr>
        <p:blipFill rotWithShape="1">
          <a:blip r:embed="rId20">
            <a:extLst>
              <a:ext uri="{28A0092B-C50C-407E-A947-70E740481C1C}">
                <a14:useLocalDpi xmlns:a14="http://schemas.microsoft.com/office/drawing/2010/main"/>
              </a:ext>
            </a:extLst>
          </a:blip>
          <a:srcRect b="24671"/>
          <a:stretch/>
        </p:blipFill>
        <p:spPr>
          <a:xfrm>
            <a:off x="7616511" y="2801289"/>
            <a:ext cx="629219" cy="240841"/>
          </a:xfrm>
          <a:prstGeom prst="rect">
            <a:avLst/>
          </a:prstGeom>
        </p:spPr>
      </p:pic>
      <p:pic>
        <p:nvPicPr>
          <p:cNvPr id="64" name="Picture 63">
            <a:extLst>
              <a:ext uri="{FF2B5EF4-FFF2-40B4-BE49-F238E27FC236}">
                <a16:creationId xmlns:a16="http://schemas.microsoft.com/office/drawing/2014/main" id="{88276C6D-6DF1-A345-B50E-3CDA42C127FF}"/>
              </a:ext>
            </a:extLst>
          </p:cNvPr>
          <p:cNvPicPr>
            <a:picLocks noChangeAspect="1"/>
          </p:cNvPicPr>
          <p:nvPr/>
        </p:nvPicPr>
        <p:blipFill>
          <a:blip r:embed="rId21"/>
          <a:stretch>
            <a:fillRect/>
          </a:stretch>
        </p:blipFill>
        <p:spPr>
          <a:xfrm>
            <a:off x="5408249" y="1453207"/>
            <a:ext cx="1170391" cy="525541"/>
          </a:xfrm>
          <a:prstGeom prst="rect">
            <a:avLst/>
          </a:prstGeom>
        </p:spPr>
      </p:pic>
      <p:pic>
        <p:nvPicPr>
          <p:cNvPr id="66" name="Picture 65">
            <a:extLst>
              <a:ext uri="{FF2B5EF4-FFF2-40B4-BE49-F238E27FC236}">
                <a16:creationId xmlns:a16="http://schemas.microsoft.com/office/drawing/2014/main" id="{0578BDD7-5D42-B246-BB06-3E720E79DA3D}"/>
              </a:ext>
            </a:extLst>
          </p:cNvPr>
          <p:cNvPicPr>
            <a:picLocks noChangeAspect="1"/>
          </p:cNvPicPr>
          <p:nvPr/>
        </p:nvPicPr>
        <p:blipFill>
          <a:blip r:embed="rId22"/>
          <a:stretch>
            <a:fillRect/>
          </a:stretch>
        </p:blipFill>
        <p:spPr>
          <a:xfrm>
            <a:off x="7514364" y="226163"/>
            <a:ext cx="768987" cy="527264"/>
          </a:xfrm>
          <a:prstGeom prst="rect">
            <a:avLst/>
          </a:prstGeom>
        </p:spPr>
      </p:pic>
      <p:pic>
        <p:nvPicPr>
          <p:cNvPr id="69" name="Picture 68">
            <a:extLst>
              <a:ext uri="{FF2B5EF4-FFF2-40B4-BE49-F238E27FC236}">
                <a16:creationId xmlns:a16="http://schemas.microsoft.com/office/drawing/2014/main" id="{15A067FF-A8D8-8F40-AC56-9B6DA8DE9B5B}"/>
              </a:ext>
            </a:extLst>
          </p:cNvPr>
          <p:cNvPicPr>
            <a:picLocks noChangeAspect="1"/>
          </p:cNvPicPr>
          <p:nvPr/>
        </p:nvPicPr>
        <p:blipFill>
          <a:blip r:embed="rId23"/>
          <a:stretch>
            <a:fillRect/>
          </a:stretch>
        </p:blipFill>
        <p:spPr>
          <a:xfrm>
            <a:off x="8741282" y="2775388"/>
            <a:ext cx="922165" cy="292641"/>
          </a:xfrm>
          <a:prstGeom prst="rect">
            <a:avLst/>
          </a:prstGeom>
        </p:spPr>
      </p:pic>
      <p:pic>
        <p:nvPicPr>
          <p:cNvPr id="72" name="Picture 71">
            <a:extLst>
              <a:ext uri="{FF2B5EF4-FFF2-40B4-BE49-F238E27FC236}">
                <a16:creationId xmlns:a16="http://schemas.microsoft.com/office/drawing/2014/main" id="{37BF852D-4650-9246-9F00-4F8EE969DC30}"/>
              </a:ext>
            </a:extLst>
          </p:cNvPr>
          <p:cNvPicPr>
            <a:picLocks noChangeAspect="1"/>
          </p:cNvPicPr>
          <p:nvPr/>
        </p:nvPicPr>
        <p:blipFill>
          <a:blip r:embed="rId24"/>
          <a:stretch>
            <a:fillRect/>
          </a:stretch>
        </p:blipFill>
        <p:spPr>
          <a:xfrm>
            <a:off x="6862251" y="1284132"/>
            <a:ext cx="815102" cy="815040"/>
          </a:xfrm>
          <a:prstGeom prst="rect">
            <a:avLst/>
          </a:prstGeom>
        </p:spPr>
      </p:pic>
      <p:pic>
        <p:nvPicPr>
          <p:cNvPr id="77" name="Picture 76">
            <a:extLst>
              <a:ext uri="{FF2B5EF4-FFF2-40B4-BE49-F238E27FC236}">
                <a16:creationId xmlns:a16="http://schemas.microsoft.com/office/drawing/2014/main" id="{852149E8-D6AB-5C48-A297-9FC042F5F9FE}"/>
              </a:ext>
            </a:extLst>
          </p:cNvPr>
          <p:cNvPicPr>
            <a:picLocks noChangeAspect="1"/>
          </p:cNvPicPr>
          <p:nvPr/>
        </p:nvPicPr>
        <p:blipFill>
          <a:blip r:embed="rId25"/>
          <a:stretch>
            <a:fillRect/>
          </a:stretch>
        </p:blipFill>
        <p:spPr>
          <a:xfrm>
            <a:off x="10147434" y="275221"/>
            <a:ext cx="580829" cy="290905"/>
          </a:xfrm>
          <a:prstGeom prst="rect">
            <a:avLst/>
          </a:prstGeom>
        </p:spPr>
      </p:pic>
      <p:pic>
        <p:nvPicPr>
          <p:cNvPr id="78" name="Picture 77">
            <a:extLst>
              <a:ext uri="{FF2B5EF4-FFF2-40B4-BE49-F238E27FC236}">
                <a16:creationId xmlns:a16="http://schemas.microsoft.com/office/drawing/2014/main" id="{40D00C29-17FA-F74B-8F26-0B3072982185}"/>
              </a:ext>
            </a:extLst>
          </p:cNvPr>
          <p:cNvPicPr>
            <a:picLocks noChangeAspect="1"/>
          </p:cNvPicPr>
          <p:nvPr/>
        </p:nvPicPr>
        <p:blipFill>
          <a:blip r:embed="rId26"/>
          <a:stretch>
            <a:fillRect/>
          </a:stretch>
        </p:blipFill>
        <p:spPr>
          <a:xfrm>
            <a:off x="4894368" y="362373"/>
            <a:ext cx="732090" cy="244585"/>
          </a:xfrm>
          <a:prstGeom prst="rect">
            <a:avLst/>
          </a:prstGeom>
        </p:spPr>
      </p:pic>
      <p:pic>
        <p:nvPicPr>
          <p:cNvPr id="81" name="Picture 80">
            <a:extLst>
              <a:ext uri="{FF2B5EF4-FFF2-40B4-BE49-F238E27FC236}">
                <a16:creationId xmlns:a16="http://schemas.microsoft.com/office/drawing/2014/main" id="{F8F4750E-8735-5E47-9659-47A924CBBA91}"/>
              </a:ext>
            </a:extLst>
          </p:cNvPr>
          <p:cNvPicPr>
            <a:picLocks noChangeAspect="1"/>
          </p:cNvPicPr>
          <p:nvPr/>
        </p:nvPicPr>
        <p:blipFill>
          <a:blip r:embed="rId27"/>
          <a:stretch>
            <a:fillRect/>
          </a:stretch>
        </p:blipFill>
        <p:spPr>
          <a:xfrm>
            <a:off x="8290582" y="6428123"/>
            <a:ext cx="803139" cy="205097"/>
          </a:xfrm>
          <a:prstGeom prst="rect">
            <a:avLst/>
          </a:prstGeom>
        </p:spPr>
      </p:pic>
      <p:pic>
        <p:nvPicPr>
          <p:cNvPr id="83" name="Picture 82">
            <a:extLst>
              <a:ext uri="{FF2B5EF4-FFF2-40B4-BE49-F238E27FC236}">
                <a16:creationId xmlns:a16="http://schemas.microsoft.com/office/drawing/2014/main" id="{26FA6FA0-F352-B44D-ABBC-CCB47AA57F16}"/>
              </a:ext>
            </a:extLst>
          </p:cNvPr>
          <p:cNvPicPr>
            <a:picLocks noChangeAspect="1"/>
          </p:cNvPicPr>
          <p:nvPr/>
        </p:nvPicPr>
        <p:blipFill>
          <a:blip r:embed="rId28"/>
          <a:stretch>
            <a:fillRect/>
          </a:stretch>
        </p:blipFill>
        <p:spPr>
          <a:xfrm>
            <a:off x="8189788" y="1524109"/>
            <a:ext cx="767042" cy="360220"/>
          </a:xfrm>
          <a:prstGeom prst="rect">
            <a:avLst/>
          </a:prstGeom>
        </p:spPr>
      </p:pic>
      <p:pic>
        <p:nvPicPr>
          <p:cNvPr id="3" name="Picture 2">
            <a:extLst>
              <a:ext uri="{FF2B5EF4-FFF2-40B4-BE49-F238E27FC236}">
                <a16:creationId xmlns:a16="http://schemas.microsoft.com/office/drawing/2014/main" id="{9EFE5623-0ADB-7447-AF34-3E5067FB0D1C}"/>
              </a:ext>
            </a:extLst>
          </p:cNvPr>
          <p:cNvPicPr>
            <a:picLocks noChangeAspect="1"/>
          </p:cNvPicPr>
          <p:nvPr/>
        </p:nvPicPr>
        <p:blipFill>
          <a:blip r:embed="rId29"/>
          <a:stretch>
            <a:fillRect/>
          </a:stretch>
        </p:blipFill>
        <p:spPr>
          <a:xfrm>
            <a:off x="6089513" y="2544975"/>
            <a:ext cx="1064951" cy="709967"/>
          </a:xfrm>
          <a:prstGeom prst="rect">
            <a:avLst/>
          </a:prstGeom>
        </p:spPr>
      </p:pic>
      <p:pic>
        <p:nvPicPr>
          <p:cNvPr id="87" name="Picture 86">
            <a:extLst>
              <a:ext uri="{FF2B5EF4-FFF2-40B4-BE49-F238E27FC236}">
                <a16:creationId xmlns:a16="http://schemas.microsoft.com/office/drawing/2014/main" id="{8ED8BA11-1D33-DA4E-83E8-CCB563540E3D}"/>
              </a:ext>
            </a:extLst>
          </p:cNvPr>
          <p:cNvPicPr>
            <a:picLocks noChangeAspect="1"/>
          </p:cNvPicPr>
          <p:nvPr/>
        </p:nvPicPr>
        <p:blipFill>
          <a:blip r:embed="rId30"/>
          <a:stretch>
            <a:fillRect/>
          </a:stretch>
        </p:blipFill>
        <p:spPr>
          <a:xfrm>
            <a:off x="8761643" y="234343"/>
            <a:ext cx="757947" cy="505298"/>
          </a:xfrm>
          <a:prstGeom prst="rect">
            <a:avLst/>
          </a:prstGeom>
        </p:spPr>
      </p:pic>
      <p:pic>
        <p:nvPicPr>
          <p:cNvPr id="88" name="Picture 87">
            <a:extLst>
              <a:ext uri="{FF2B5EF4-FFF2-40B4-BE49-F238E27FC236}">
                <a16:creationId xmlns:a16="http://schemas.microsoft.com/office/drawing/2014/main" id="{0A149914-6BA1-7E49-89A3-75925E482887}"/>
              </a:ext>
            </a:extLst>
          </p:cNvPr>
          <p:cNvPicPr>
            <a:picLocks noChangeAspect="1"/>
          </p:cNvPicPr>
          <p:nvPr/>
        </p:nvPicPr>
        <p:blipFill>
          <a:blip r:embed="rId31"/>
          <a:stretch>
            <a:fillRect/>
          </a:stretch>
        </p:blipFill>
        <p:spPr>
          <a:xfrm>
            <a:off x="3599587" y="214246"/>
            <a:ext cx="777504" cy="518336"/>
          </a:xfrm>
          <a:prstGeom prst="rect">
            <a:avLst/>
          </a:prstGeom>
        </p:spPr>
      </p:pic>
      <p:pic>
        <p:nvPicPr>
          <p:cNvPr id="89" name="Picture 88">
            <a:extLst>
              <a:ext uri="{FF2B5EF4-FFF2-40B4-BE49-F238E27FC236}">
                <a16:creationId xmlns:a16="http://schemas.microsoft.com/office/drawing/2014/main" id="{80A22D47-1213-2A42-84B7-C532732EAC08}"/>
              </a:ext>
            </a:extLst>
          </p:cNvPr>
          <p:cNvPicPr>
            <a:picLocks noChangeAspect="1"/>
          </p:cNvPicPr>
          <p:nvPr/>
        </p:nvPicPr>
        <p:blipFill>
          <a:blip r:embed="rId32"/>
          <a:stretch>
            <a:fillRect/>
          </a:stretch>
        </p:blipFill>
        <p:spPr>
          <a:xfrm>
            <a:off x="11398700" y="2657276"/>
            <a:ext cx="793300" cy="528867"/>
          </a:xfrm>
          <a:prstGeom prst="rect">
            <a:avLst/>
          </a:prstGeom>
        </p:spPr>
      </p:pic>
      <p:pic>
        <p:nvPicPr>
          <p:cNvPr id="90" name="Picture 89">
            <a:extLst>
              <a:ext uri="{FF2B5EF4-FFF2-40B4-BE49-F238E27FC236}">
                <a16:creationId xmlns:a16="http://schemas.microsoft.com/office/drawing/2014/main" id="{A94B0F99-4899-224D-986C-5BC90366836F}"/>
              </a:ext>
            </a:extLst>
          </p:cNvPr>
          <p:cNvPicPr>
            <a:picLocks noChangeAspect="1"/>
          </p:cNvPicPr>
          <p:nvPr/>
        </p:nvPicPr>
        <p:blipFill>
          <a:blip r:embed="rId33"/>
          <a:stretch>
            <a:fillRect/>
          </a:stretch>
        </p:blipFill>
        <p:spPr>
          <a:xfrm>
            <a:off x="6174174" y="250082"/>
            <a:ext cx="777504" cy="518336"/>
          </a:xfrm>
          <a:prstGeom prst="rect">
            <a:avLst/>
          </a:prstGeom>
        </p:spPr>
      </p:pic>
      <p:pic>
        <p:nvPicPr>
          <p:cNvPr id="95" name="Picture 94">
            <a:extLst>
              <a:ext uri="{FF2B5EF4-FFF2-40B4-BE49-F238E27FC236}">
                <a16:creationId xmlns:a16="http://schemas.microsoft.com/office/drawing/2014/main" id="{7037384D-B4AF-1F42-9B3B-B611990BEA96}"/>
              </a:ext>
            </a:extLst>
          </p:cNvPr>
          <p:cNvPicPr>
            <a:picLocks noChangeAspect="1"/>
          </p:cNvPicPr>
          <p:nvPr/>
        </p:nvPicPr>
        <p:blipFill>
          <a:blip r:embed="rId34"/>
          <a:stretch>
            <a:fillRect/>
          </a:stretch>
        </p:blipFill>
        <p:spPr>
          <a:xfrm>
            <a:off x="5674466" y="6240599"/>
            <a:ext cx="830095" cy="553397"/>
          </a:xfrm>
          <a:prstGeom prst="rect">
            <a:avLst/>
          </a:prstGeom>
        </p:spPr>
      </p:pic>
      <p:pic>
        <p:nvPicPr>
          <p:cNvPr id="97" name="Picture 96">
            <a:extLst>
              <a:ext uri="{FF2B5EF4-FFF2-40B4-BE49-F238E27FC236}">
                <a16:creationId xmlns:a16="http://schemas.microsoft.com/office/drawing/2014/main" id="{1AE571DC-A2DE-1A49-9F0A-9A4A4282D634}"/>
              </a:ext>
            </a:extLst>
          </p:cNvPr>
          <p:cNvPicPr>
            <a:picLocks noChangeAspect="1"/>
          </p:cNvPicPr>
          <p:nvPr/>
        </p:nvPicPr>
        <p:blipFill>
          <a:blip r:embed="rId35"/>
          <a:stretch>
            <a:fillRect/>
          </a:stretch>
        </p:blipFill>
        <p:spPr>
          <a:xfrm>
            <a:off x="11367580" y="207506"/>
            <a:ext cx="810638" cy="540425"/>
          </a:xfrm>
          <a:prstGeom prst="rect">
            <a:avLst/>
          </a:prstGeom>
        </p:spPr>
      </p:pic>
      <p:pic>
        <p:nvPicPr>
          <p:cNvPr id="98" name="Picture 97">
            <a:extLst>
              <a:ext uri="{FF2B5EF4-FFF2-40B4-BE49-F238E27FC236}">
                <a16:creationId xmlns:a16="http://schemas.microsoft.com/office/drawing/2014/main" id="{06C28D03-8622-B042-899B-50F0C8B1BDC1}"/>
              </a:ext>
            </a:extLst>
          </p:cNvPr>
          <p:cNvPicPr>
            <a:picLocks noChangeAspect="1"/>
          </p:cNvPicPr>
          <p:nvPr/>
        </p:nvPicPr>
        <p:blipFill>
          <a:blip r:embed="rId36"/>
          <a:stretch>
            <a:fillRect/>
          </a:stretch>
        </p:blipFill>
        <p:spPr>
          <a:xfrm>
            <a:off x="4547058" y="6408668"/>
            <a:ext cx="607599" cy="306331"/>
          </a:xfrm>
          <a:prstGeom prst="rect">
            <a:avLst/>
          </a:prstGeom>
        </p:spPr>
      </p:pic>
      <p:pic>
        <p:nvPicPr>
          <p:cNvPr id="100" name="Picture 99">
            <a:extLst>
              <a:ext uri="{FF2B5EF4-FFF2-40B4-BE49-F238E27FC236}">
                <a16:creationId xmlns:a16="http://schemas.microsoft.com/office/drawing/2014/main" id="{0125DC32-B9E2-5E47-903E-B93591E9BB6A}"/>
              </a:ext>
            </a:extLst>
          </p:cNvPr>
          <p:cNvPicPr>
            <a:picLocks noChangeAspect="1"/>
          </p:cNvPicPr>
          <p:nvPr/>
        </p:nvPicPr>
        <p:blipFill>
          <a:blip r:embed="rId37"/>
          <a:stretch>
            <a:fillRect/>
          </a:stretch>
        </p:blipFill>
        <p:spPr>
          <a:xfrm>
            <a:off x="2998733" y="6240599"/>
            <a:ext cx="1001124" cy="667416"/>
          </a:xfrm>
          <a:prstGeom prst="rect">
            <a:avLst/>
          </a:prstGeom>
        </p:spPr>
      </p:pic>
      <p:pic>
        <p:nvPicPr>
          <p:cNvPr id="101" name="Picture 100">
            <a:extLst>
              <a:ext uri="{FF2B5EF4-FFF2-40B4-BE49-F238E27FC236}">
                <a16:creationId xmlns:a16="http://schemas.microsoft.com/office/drawing/2014/main" id="{C045741B-0BEC-2945-A9C7-ECC0EA66F205}"/>
              </a:ext>
            </a:extLst>
          </p:cNvPr>
          <p:cNvPicPr>
            <a:picLocks noChangeAspect="1"/>
          </p:cNvPicPr>
          <p:nvPr/>
        </p:nvPicPr>
        <p:blipFill>
          <a:blip r:embed="rId38"/>
          <a:stretch>
            <a:fillRect/>
          </a:stretch>
        </p:blipFill>
        <p:spPr>
          <a:xfrm>
            <a:off x="1683731" y="6174460"/>
            <a:ext cx="1061072" cy="707381"/>
          </a:xfrm>
          <a:prstGeom prst="rect">
            <a:avLst/>
          </a:prstGeom>
        </p:spPr>
      </p:pic>
      <p:pic>
        <p:nvPicPr>
          <p:cNvPr id="102" name="Picture 101">
            <a:extLst>
              <a:ext uri="{FF2B5EF4-FFF2-40B4-BE49-F238E27FC236}">
                <a16:creationId xmlns:a16="http://schemas.microsoft.com/office/drawing/2014/main" id="{95CA8F7B-7749-AB41-BF90-10D9F7612C22}"/>
              </a:ext>
            </a:extLst>
          </p:cNvPr>
          <p:cNvPicPr>
            <a:picLocks noChangeAspect="1"/>
          </p:cNvPicPr>
          <p:nvPr/>
        </p:nvPicPr>
        <p:blipFill>
          <a:blip r:embed="rId39"/>
          <a:stretch>
            <a:fillRect/>
          </a:stretch>
        </p:blipFill>
        <p:spPr>
          <a:xfrm>
            <a:off x="6783421" y="6149092"/>
            <a:ext cx="1159715" cy="773143"/>
          </a:xfrm>
          <a:prstGeom prst="rect">
            <a:avLst/>
          </a:prstGeom>
        </p:spPr>
      </p:pic>
      <p:pic>
        <p:nvPicPr>
          <p:cNvPr id="103" name="Picture 102">
            <a:extLst>
              <a:ext uri="{FF2B5EF4-FFF2-40B4-BE49-F238E27FC236}">
                <a16:creationId xmlns:a16="http://schemas.microsoft.com/office/drawing/2014/main" id="{2845F64D-A756-3642-8304-DB05C84E217C}"/>
              </a:ext>
            </a:extLst>
          </p:cNvPr>
          <p:cNvPicPr>
            <a:picLocks noChangeAspect="1"/>
          </p:cNvPicPr>
          <p:nvPr/>
        </p:nvPicPr>
        <p:blipFill>
          <a:blip r:embed="rId40"/>
          <a:stretch>
            <a:fillRect/>
          </a:stretch>
        </p:blipFill>
        <p:spPr>
          <a:xfrm>
            <a:off x="10694332" y="6197303"/>
            <a:ext cx="1131011" cy="754007"/>
          </a:xfrm>
          <a:prstGeom prst="rect">
            <a:avLst/>
          </a:prstGeom>
        </p:spPr>
      </p:pic>
      <p:pic>
        <p:nvPicPr>
          <p:cNvPr id="104" name="Picture 103">
            <a:extLst>
              <a:ext uri="{FF2B5EF4-FFF2-40B4-BE49-F238E27FC236}">
                <a16:creationId xmlns:a16="http://schemas.microsoft.com/office/drawing/2014/main" id="{C214D2DB-92DB-7744-86C8-385F45D1BDE2}"/>
              </a:ext>
            </a:extLst>
          </p:cNvPr>
          <p:cNvPicPr>
            <a:picLocks noChangeAspect="1"/>
          </p:cNvPicPr>
          <p:nvPr/>
        </p:nvPicPr>
        <p:blipFill>
          <a:blip r:embed="rId41"/>
          <a:stretch>
            <a:fillRect/>
          </a:stretch>
        </p:blipFill>
        <p:spPr>
          <a:xfrm>
            <a:off x="9460972" y="6232501"/>
            <a:ext cx="1013271" cy="675514"/>
          </a:xfrm>
          <a:prstGeom prst="rect">
            <a:avLst/>
          </a:prstGeom>
        </p:spPr>
      </p:pic>
      <p:pic>
        <p:nvPicPr>
          <p:cNvPr id="107" name="Picture 106">
            <a:extLst>
              <a:ext uri="{FF2B5EF4-FFF2-40B4-BE49-F238E27FC236}">
                <a16:creationId xmlns:a16="http://schemas.microsoft.com/office/drawing/2014/main" id="{40193D43-E2C5-A243-96C1-ACE78FAFDFF0}"/>
              </a:ext>
            </a:extLst>
          </p:cNvPr>
          <p:cNvPicPr>
            <a:picLocks noChangeAspect="1"/>
          </p:cNvPicPr>
          <p:nvPr/>
        </p:nvPicPr>
        <p:blipFill>
          <a:blip r:embed="rId42"/>
          <a:stretch>
            <a:fillRect/>
          </a:stretch>
        </p:blipFill>
        <p:spPr>
          <a:xfrm>
            <a:off x="11825343" y="1319532"/>
            <a:ext cx="1209393" cy="806262"/>
          </a:xfrm>
          <a:prstGeom prst="rect">
            <a:avLst/>
          </a:prstGeom>
        </p:spPr>
      </p:pic>
      <p:sp>
        <p:nvSpPr>
          <p:cNvPr id="111" name="Oval 110">
            <a:extLst>
              <a:ext uri="{FF2B5EF4-FFF2-40B4-BE49-F238E27FC236}">
                <a16:creationId xmlns:a16="http://schemas.microsoft.com/office/drawing/2014/main" id="{B4B44EF4-0019-324A-B2EA-8FAAB5D770DA}"/>
              </a:ext>
            </a:extLst>
          </p:cNvPr>
          <p:cNvSpPr/>
          <p:nvPr/>
        </p:nvSpPr>
        <p:spPr>
          <a:xfrm>
            <a:off x="-486384" y="-105479"/>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9FA3F38-CC9B-364F-9252-4E98C24B6981}"/>
              </a:ext>
            </a:extLst>
          </p:cNvPr>
          <p:cNvSpPr/>
          <p:nvPr/>
        </p:nvSpPr>
        <p:spPr>
          <a:xfrm>
            <a:off x="804152" y="-116730"/>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72CA4514-560B-D143-90B2-5D5CCC483353}"/>
              </a:ext>
            </a:extLst>
          </p:cNvPr>
          <p:cNvSpPr/>
          <p:nvPr/>
        </p:nvSpPr>
        <p:spPr>
          <a:xfrm>
            <a:off x="1498059"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3CBE733A-04E6-F84D-824B-6B2B8F40D0AF}"/>
              </a:ext>
            </a:extLst>
          </p:cNvPr>
          <p:cNvSpPr/>
          <p:nvPr/>
        </p:nvSpPr>
        <p:spPr>
          <a:xfrm>
            <a:off x="-1076528"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DC16D393-6BB1-0242-BDF9-CA1F9519489C}"/>
              </a:ext>
            </a:extLst>
          </p:cNvPr>
          <p:cNvSpPr/>
          <p:nvPr/>
        </p:nvSpPr>
        <p:spPr>
          <a:xfrm>
            <a:off x="214008" y="111560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2E263544-0C63-9C44-B403-A0BB0B958D2D}"/>
              </a:ext>
            </a:extLst>
          </p:cNvPr>
          <p:cNvSpPr/>
          <p:nvPr/>
        </p:nvSpPr>
        <p:spPr>
          <a:xfrm>
            <a:off x="304800"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B417FA87-B24F-0848-B7C1-7F6416A333B1}"/>
              </a:ext>
            </a:extLst>
          </p:cNvPr>
          <p:cNvSpPr/>
          <p:nvPr/>
        </p:nvSpPr>
        <p:spPr>
          <a:xfrm>
            <a:off x="-998707" y="5940528"/>
            <a:ext cx="1180288" cy="118028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EFEDEB"/>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2ECF2D2E-1D84-A347-9A8E-8465FCD20F49}"/>
              </a:ext>
            </a:extLst>
          </p:cNvPr>
          <p:cNvPicPr>
            <a:picLocks noChangeAspect="1"/>
          </p:cNvPicPr>
          <p:nvPr/>
        </p:nvPicPr>
        <p:blipFill>
          <a:blip r:embed="rId43"/>
          <a:stretch>
            <a:fillRect/>
          </a:stretch>
        </p:blipFill>
        <p:spPr>
          <a:xfrm>
            <a:off x="1749911" y="1485491"/>
            <a:ext cx="715496" cy="368850"/>
          </a:xfrm>
          <a:prstGeom prst="rect">
            <a:avLst/>
          </a:prstGeom>
        </p:spPr>
      </p:pic>
      <p:pic>
        <p:nvPicPr>
          <p:cNvPr id="94" name="Picture 93">
            <a:extLst>
              <a:ext uri="{FF2B5EF4-FFF2-40B4-BE49-F238E27FC236}">
                <a16:creationId xmlns:a16="http://schemas.microsoft.com/office/drawing/2014/main" id="{AF96C9A7-26A6-CD45-BB1C-15797295D273}"/>
              </a:ext>
            </a:extLst>
          </p:cNvPr>
          <p:cNvPicPr>
            <a:picLocks noChangeAspect="1"/>
          </p:cNvPicPr>
          <p:nvPr/>
        </p:nvPicPr>
        <p:blipFill>
          <a:blip r:embed="rId44"/>
          <a:stretch>
            <a:fillRect/>
          </a:stretch>
        </p:blipFill>
        <p:spPr>
          <a:xfrm>
            <a:off x="4983109" y="2660653"/>
            <a:ext cx="706875" cy="471250"/>
          </a:xfrm>
          <a:prstGeom prst="rect">
            <a:avLst/>
          </a:prstGeom>
        </p:spPr>
      </p:pic>
      <p:pic>
        <p:nvPicPr>
          <p:cNvPr id="128" name="Picture 127">
            <a:extLst>
              <a:ext uri="{FF2B5EF4-FFF2-40B4-BE49-F238E27FC236}">
                <a16:creationId xmlns:a16="http://schemas.microsoft.com/office/drawing/2014/main" id="{63B1E42C-2852-824F-A3C2-0E52589AD730}"/>
              </a:ext>
            </a:extLst>
          </p:cNvPr>
          <p:cNvPicPr>
            <a:picLocks noChangeAspect="1"/>
          </p:cNvPicPr>
          <p:nvPr/>
        </p:nvPicPr>
        <p:blipFill>
          <a:blip r:embed="rId45"/>
          <a:stretch>
            <a:fillRect/>
          </a:stretch>
        </p:blipFill>
        <p:spPr>
          <a:xfrm>
            <a:off x="956020" y="189972"/>
            <a:ext cx="876551" cy="584368"/>
          </a:xfrm>
          <a:prstGeom prst="rect">
            <a:avLst/>
          </a:prstGeom>
        </p:spPr>
      </p:pic>
      <p:pic>
        <p:nvPicPr>
          <p:cNvPr id="129" name="Picture 128">
            <a:extLst>
              <a:ext uri="{FF2B5EF4-FFF2-40B4-BE49-F238E27FC236}">
                <a16:creationId xmlns:a16="http://schemas.microsoft.com/office/drawing/2014/main" id="{48319B85-0B82-5044-AA36-DA67320E7B3D}"/>
              </a:ext>
            </a:extLst>
          </p:cNvPr>
          <p:cNvPicPr>
            <a:picLocks noChangeAspect="1"/>
          </p:cNvPicPr>
          <p:nvPr/>
        </p:nvPicPr>
        <p:blipFill>
          <a:blip r:embed="rId46"/>
          <a:stretch>
            <a:fillRect/>
          </a:stretch>
        </p:blipFill>
        <p:spPr>
          <a:xfrm>
            <a:off x="-351618" y="196180"/>
            <a:ext cx="982544" cy="655029"/>
          </a:xfrm>
          <a:prstGeom prst="rect">
            <a:avLst/>
          </a:prstGeom>
        </p:spPr>
      </p:pic>
      <p:pic>
        <p:nvPicPr>
          <p:cNvPr id="130" name="Picture 129">
            <a:extLst>
              <a:ext uri="{FF2B5EF4-FFF2-40B4-BE49-F238E27FC236}">
                <a16:creationId xmlns:a16="http://schemas.microsoft.com/office/drawing/2014/main" id="{46A06AE7-7784-374A-B199-7267AF32CFD2}"/>
              </a:ext>
            </a:extLst>
          </p:cNvPr>
          <p:cNvPicPr>
            <a:picLocks noChangeAspect="1"/>
          </p:cNvPicPr>
          <p:nvPr/>
        </p:nvPicPr>
        <p:blipFill>
          <a:blip r:embed="rId47"/>
          <a:stretch>
            <a:fillRect/>
          </a:stretch>
        </p:blipFill>
        <p:spPr>
          <a:xfrm>
            <a:off x="479894" y="6380534"/>
            <a:ext cx="854473" cy="281286"/>
          </a:xfrm>
          <a:prstGeom prst="rect">
            <a:avLst/>
          </a:prstGeom>
        </p:spPr>
      </p:pic>
      <p:pic>
        <p:nvPicPr>
          <p:cNvPr id="132" name="Picture 131">
            <a:extLst>
              <a:ext uri="{FF2B5EF4-FFF2-40B4-BE49-F238E27FC236}">
                <a16:creationId xmlns:a16="http://schemas.microsoft.com/office/drawing/2014/main" id="{FD923400-12AA-8648-AFB8-8C26F8D59B87}"/>
              </a:ext>
            </a:extLst>
          </p:cNvPr>
          <p:cNvPicPr>
            <a:picLocks noChangeAspect="1"/>
          </p:cNvPicPr>
          <p:nvPr/>
        </p:nvPicPr>
        <p:blipFill>
          <a:blip r:embed="rId48"/>
          <a:stretch>
            <a:fillRect/>
          </a:stretch>
        </p:blipFill>
        <p:spPr>
          <a:xfrm>
            <a:off x="3081447" y="1426483"/>
            <a:ext cx="633495" cy="422330"/>
          </a:xfrm>
          <a:prstGeom prst="rect">
            <a:avLst/>
          </a:prstGeom>
        </p:spPr>
      </p:pic>
      <p:pic>
        <p:nvPicPr>
          <p:cNvPr id="136" name="Picture 135">
            <a:extLst>
              <a:ext uri="{FF2B5EF4-FFF2-40B4-BE49-F238E27FC236}">
                <a16:creationId xmlns:a16="http://schemas.microsoft.com/office/drawing/2014/main" id="{88BC3CE2-B1A9-8548-A0C0-2D95A3787BEF}"/>
              </a:ext>
            </a:extLst>
          </p:cNvPr>
          <p:cNvPicPr>
            <a:picLocks noChangeAspect="1"/>
          </p:cNvPicPr>
          <p:nvPr/>
        </p:nvPicPr>
        <p:blipFill>
          <a:blip r:embed="rId49"/>
          <a:stretch>
            <a:fillRect/>
          </a:stretch>
        </p:blipFill>
        <p:spPr>
          <a:xfrm>
            <a:off x="894944" y="2529297"/>
            <a:ext cx="1084757" cy="723171"/>
          </a:xfrm>
          <a:prstGeom prst="rect">
            <a:avLst/>
          </a:prstGeom>
        </p:spPr>
      </p:pic>
      <p:pic>
        <p:nvPicPr>
          <p:cNvPr id="137" name="Picture 136">
            <a:extLst>
              <a:ext uri="{FF2B5EF4-FFF2-40B4-BE49-F238E27FC236}">
                <a16:creationId xmlns:a16="http://schemas.microsoft.com/office/drawing/2014/main" id="{895B1457-4800-824F-AFD9-97DE762176A3}"/>
              </a:ext>
            </a:extLst>
          </p:cNvPr>
          <p:cNvPicPr>
            <a:picLocks noChangeAspect="1"/>
          </p:cNvPicPr>
          <p:nvPr/>
        </p:nvPicPr>
        <p:blipFill>
          <a:blip r:embed="rId50"/>
          <a:stretch>
            <a:fillRect/>
          </a:stretch>
        </p:blipFill>
        <p:spPr>
          <a:xfrm>
            <a:off x="12090005" y="4065560"/>
            <a:ext cx="944731" cy="169287"/>
          </a:xfrm>
          <a:prstGeom prst="rect">
            <a:avLst/>
          </a:prstGeom>
        </p:spPr>
      </p:pic>
      <p:pic>
        <p:nvPicPr>
          <p:cNvPr id="139" name="Picture 138">
            <a:extLst>
              <a:ext uri="{FF2B5EF4-FFF2-40B4-BE49-F238E27FC236}">
                <a16:creationId xmlns:a16="http://schemas.microsoft.com/office/drawing/2014/main" id="{E2113F60-7FA4-A346-9283-789E270474BF}"/>
              </a:ext>
            </a:extLst>
          </p:cNvPr>
          <p:cNvPicPr>
            <a:picLocks noChangeAspect="1"/>
          </p:cNvPicPr>
          <p:nvPr/>
        </p:nvPicPr>
        <p:blipFill>
          <a:blip r:embed="rId51"/>
          <a:stretch>
            <a:fillRect/>
          </a:stretch>
        </p:blipFill>
        <p:spPr>
          <a:xfrm>
            <a:off x="489227" y="1514815"/>
            <a:ext cx="639597" cy="426398"/>
          </a:xfrm>
          <a:prstGeom prst="rect">
            <a:avLst/>
          </a:prstGeom>
        </p:spPr>
      </p:pic>
      <p:pic>
        <p:nvPicPr>
          <p:cNvPr id="5" name="Picture 4">
            <a:extLst>
              <a:ext uri="{FF2B5EF4-FFF2-40B4-BE49-F238E27FC236}">
                <a16:creationId xmlns:a16="http://schemas.microsoft.com/office/drawing/2014/main" id="{CF380339-27D2-5C43-A057-FB0EEC47F242}"/>
              </a:ext>
            </a:extLst>
          </p:cNvPr>
          <p:cNvPicPr>
            <a:picLocks noChangeAspect="1"/>
          </p:cNvPicPr>
          <p:nvPr/>
        </p:nvPicPr>
        <p:blipFill>
          <a:blip r:embed="rId52"/>
          <a:stretch>
            <a:fillRect/>
          </a:stretch>
        </p:blipFill>
        <p:spPr>
          <a:xfrm>
            <a:off x="4298080" y="1602425"/>
            <a:ext cx="813185" cy="201935"/>
          </a:xfrm>
          <a:prstGeom prst="rect">
            <a:avLst/>
          </a:prstGeom>
        </p:spPr>
      </p:pic>
      <p:pic>
        <p:nvPicPr>
          <p:cNvPr id="7" name="Picture 6">
            <a:extLst>
              <a:ext uri="{FF2B5EF4-FFF2-40B4-BE49-F238E27FC236}">
                <a16:creationId xmlns:a16="http://schemas.microsoft.com/office/drawing/2014/main" id="{E70F6A87-3DF3-DB4A-8A72-9F18FF538BE0}"/>
              </a:ext>
            </a:extLst>
          </p:cNvPr>
          <p:cNvPicPr>
            <a:picLocks noChangeAspect="1"/>
          </p:cNvPicPr>
          <p:nvPr/>
        </p:nvPicPr>
        <p:blipFill>
          <a:blip r:embed="rId53"/>
          <a:stretch>
            <a:fillRect/>
          </a:stretch>
        </p:blipFill>
        <p:spPr>
          <a:xfrm>
            <a:off x="9501514" y="1601685"/>
            <a:ext cx="724661" cy="241956"/>
          </a:xfrm>
          <a:prstGeom prst="rect">
            <a:avLst/>
          </a:prstGeom>
        </p:spPr>
      </p:pic>
      <p:pic>
        <p:nvPicPr>
          <p:cNvPr id="11" name="Picture 10">
            <a:extLst>
              <a:ext uri="{FF2B5EF4-FFF2-40B4-BE49-F238E27FC236}">
                <a16:creationId xmlns:a16="http://schemas.microsoft.com/office/drawing/2014/main" id="{F554641D-1185-8A48-8817-72D1B23AB307}"/>
              </a:ext>
            </a:extLst>
          </p:cNvPr>
          <p:cNvPicPr>
            <a:picLocks noChangeAspect="1"/>
          </p:cNvPicPr>
          <p:nvPr/>
        </p:nvPicPr>
        <p:blipFill rotWithShape="1">
          <a:blip r:embed="rId54">
            <a:extLst>
              <a:ext uri="{28A0092B-C50C-407E-A947-70E740481C1C}">
                <a14:useLocalDpi xmlns:a14="http://schemas.microsoft.com/office/drawing/2010/main"/>
              </a:ext>
            </a:extLst>
          </a:blip>
          <a:srcRect b="20408"/>
          <a:stretch/>
        </p:blipFill>
        <p:spPr>
          <a:xfrm>
            <a:off x="2348318" y="2618457"/>
            <a:ext cx="810671" cy="498589"/>
          </a:xfrm>
          <a:prstGeom prst="rect">
            <a:avLst/>
          </a:prstGeom>
        </p:spPr>
      </p:pic>
      <p:pic>
        <p:nvPicPr>
          <p:cNvPr id="84" name="Picture 83">
            <a:extLst>
              <a:ext uri="{FF2B5EF4-FFF2-40B4-BE49-F238E27FC236}">
                <a16:creationId xmlns:a16="http://schemas.microsoft.com/office/drawing/2014/main" id="{57C90353-1BD0-4347-83BB-339CBBE0A265}"/>
              </a:ext>
            </a:extLst>
          </p:cNvPr>
          <p:cNvPicPr>
            <a:picLocks noChangeAspect="1"/>
          </p:cNvPicPr>
          <p:nvPr/>
        </p:nvPicPr>
        <p:blipFill>
          <a:blip r:embed="rId55"/>
          <a:stretch>
            <a:fillRect/>
          </a:stretch>
        </p:blipFill>
        <p:spPr>
          <a:xfrm>
            <a:off x="2104906" y="139277"/>
            <a:ext cx="1109919" cy="739946"/>
          </a:xfrm>
          <a:prstGeom prst="rect">
            <a:avLst/>
          </a:prstGeom>
        </p:spPr>
      </p:pic>
      <p:pic>
        <p:nvPicPr>
          <p:cNvPr id="13" name="Picture 12">
            <a:extLst>
              <a:ext uri="{FF2B5EF4-FFF2-40B4-BE49-F238E27FC236}">
                <a16:creationId xmlns:a16="http://schemas.microsoft.com/office/drawing/2014/main" id="{93126A13-01DD-A646-8E4C-E9078C2A89FB}"/>
              </a:ext>
            </a:extLst>
          </p:cNvPr>
          <p:cNvPicPr>
            <a:picLocks noChangeAspect="1"/>
          </p:cNvPicPr>
          <p:nvPr/>
        </p:nvPicPr>
        <p:blipFill>
          <a:blip r:embed="rId56"/>
          <a:stretch>
            <a:fillRect/>
          </a:stretch>
        </p:blipFill>
        <p:spPr>
          <a:xfrm>
            <a:off x="9988196" y="2747611"/>
            <a:ext cx="1009409" cy="369435"/>
          </a:xfrm>
          <a:prstGeom prst="rect">
            <a:avLst/>
          </a:prstGeom>
        </p:spPr>
      </p:pic>
      <p:pic>
        <p:nvPicPr>
          <p:cNvPr id="35" name="Picture 34">
            <a:extLst>
              <a:ext uri="{FF2B5EF4-FFF2-40B4-BE49-F238E27FC236}">
                <a16:creationId xmlns:a16="http://schemas.microsoft.com/office/drawing/2014/main" id="{F3D20EFF-2BE4-A24D-B4C0-A7EFFC8C1DD8}"/>
              </a:ext>
            </a:extLst>
          </p:cNvPr>
          <p:cNvPicPr>
            <a:picLocks noChangeAspect="1"/>
          </p:cNvPicPr>
          <p:nvPr/>
        </p:nvPicPr>
        <p:blipFill>
          <a:blip r:embed="rId57"/>
          <a:stretch>
            <a:fillRect/>
          </a:stretch>
        </p:blipFill>
        <p:spPr>
          <a:xfrm>
            <a:off x="10548996" y="1321966"/>
            <a:ext cx="1192433" cy="794955"/>
          </a:xfrm>
          <a:prstGeom prst="rect">
            <a:avLst/>
          </a:prstGeom>
        </p:spPr>
      </p:pic>
    </p:spTree>
    <p:extLst>
      <p:ext uri="{BB962C8B-B14F-4D97-AF65-F5344CB8AC3E}">
        <p14:creationId xmlns:p14="http://schemas.microsoft.com/office/powerpoint/2010/main" val="176800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F0EB-B92B-41BF-9D36-18C77425908A}"/>
              </a:ext>
            </a:extLst>
          </p:cNvPr>
          <p:cNvSpPr>
            <a:spLocks noGrp="1"/>
          </p:cNvSpPr>
          <p:nvPr>
            <p:ph type="title"/>
          </p:nvPr>
        </p:nvSpPr>
        <p:spPr/>
        <p:txBody>
          <a:bodyPr anchor="ctr" anchorCtr="0"/>
          <a:lstStyle/>
          <a:p>
            <a:r>
              <a:rPr lang="en-US" sz="4400" dirty="0"/>
              <a:t>AWS and Sustainability</a:t>
            </a:r>
            <a:endParaRPr lang="en-US" dirty="0"/>
          </a:p>
        </p:txBody>
      </p:sp>
      <p:pic>
        <p:nvPicPr>
          <p:cNvPr id="5" name="Picture 4" descr="A black and white sign&#10;&#10;Description automatically generated with low confidence">
            <a:extLst>
              <a:ext uri="{FF2B5EF4-FFF2-40B4-BE49-F238E27FC236}">
                <a16:creationId xmlns:a16="http://schemas.microsoft.com/office/drawing/2014/main" id="{E8BF5902-869C-49AD-840E-E0C5BB4A15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3725" y="6285347"/>
            <a:ext cx="366442" cy="219076"/>
          </a:xfrm>
          <a:prstGeom prst="rect">
            <a:avLst/>
          </a:prstGeom>
        </p:spPr>
      </p:pic>
    </p:spTree>
    <p:extLst>
      <p:ext uri="{BB962C8B-B14F-4D97-AF65-F5344CB8AC3E}">
        <p14:creationId xmlns:p14="http://schemas.microsoft.com/office/powerpoint/2010/main" val="17225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5">
            <a:extLst>
              <a:ext uri="{FF2B5EF4-FFF2-40B4-BE49-F238E27FC236}">
                <a16:creationId xmlns:a16="http://schemas.microsoft.com/office/drawing/2014/main" id="{703BBFF5-097E-5448-9FD7-E754EC0F3AA2}"/>
              </a:ext>
            </a:extLst>
          </p:cNvPr>
          <p:cNvSpPr txBox="1">
            <a:spLocks/>
          </p:cNvSpPr>
          <p:nvPr/>
        </p:nvSpPr>
        <p:spPr>
          <a:xfrm>
            <a:off x="380103" y="405359"/>
            <a:ext cx="9766651" cy="992716"/>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altLang="en-US" sz="3167"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itle 6">
            <a:extLst>
              <a:ext uri="{FF2B5EF4-FFF2-40B4-BE49-F238E27FC236}">
                <a16:creationId xmlns:a16="http://schemas.microsoft.com/office/drawing/2014/main" id="{A01630AC-BD45-4C34-BE4E-72510D58B99D}"/>
              </a:ext>
            </a:extLst>
          </p:cNvPr>
          <p:cNvSpPr>
            <a:spLocks noGrp="1"/>
          </p:cNvSpPr>
          <p:nvPr>
            <p:ph type="title"/>
          </p:nvPr>
        </p:nvSpPr>
        <p:spPr/>
        <p:txBody>
          <a:bodyPr/>
          <a:lstStyle/>
          <a:p>
            <a:r>
              <a:rPr lang="en-US" dirty="0"/>
              <a:t>A data-driven approach to sustainability strategy, enabled by cloud computing</a:t>
            </a:r>
            <a:br>
              <a:rPr lang="en-US" dirty="0"/>
            </a:br>
            <a:endParaRPr lang="en-US" dirty="0"/>
          </a:p>
        </p:txBody>
      </p:sp>
      <p:grpSp>
        <p:nvGrpSpPr>
          <p:cNvPr id="30" name="Group 29">
            <a:extLst>
              <a:ext uri="{FF2B5EF4-FFF2-40B4-BE49-F238E27FC236}">
                <a16:creationId xmlns:a16="http://schemas.microsoft.com/office/drawing/2014/main" id="{199FEBBE-06AF-44CE-90A1-9448E8988835}"/>
              </a:ext>
            </a:extLst>
          </p:cNvPr>
          <p:cNvGrpSpPr/>
          <p:nvPr/>
        </p:nvGrpSpPr>
        <p:grpSpPr>
          <a:xfrm>
            <a:off x="1319293" y="2183279"/>
            <a:ext cx="2587103" cy="3369379"/>
            <a:chOff x="1759886" y="1918667"/>
            <a:chExt cx="2507438" cy="2577217"/>
          </a:xfrm>
        </p:grpSpPr>
        <p:sp>
          <p:nvSpPr>
            <p:cNvPr id="31" name="Rectangle 30">
              <a:extLst>
                <a:ext uri="{FF2B5EF4-FFF2-40B4-BE49-F238E27FC236}">
                  <a16:creationId xmlns:a16="http://schemas.microsoft.com/office/drawing/2014/main" id="{0374FDA4-56D8-427B-B4D3-8C6BF7AFAAE3}"/>
                </a:ext>
              </a:extLst>
            </p:cNvPr>
            <p:cNvSpPr/>
            <p:nvPr/>
          </p:nvSpPr>
          <p:spPr>
            <a:xfrm>
              <a:off x="1759886" y="1918667"/>
              <a:ext cx="2507437" cy="635624"/>
            </a:xfrm>
            <a:prstGeom prst="rect">
              <a:avLst/>
            </a:prstGeom>
            <a:ln>
              <a:noFill/>
            </a:ln>
          </p:spPr>
          <p:txBody>
            <a:bodyPr wrap="square" lIns="0" rIns="0">
              <a:spAutoFit/>
            </a:bodyPr>
            <a:lstStyle/>
            <a:p>
              <a:pPr defTabSz="609576">
                <a:defRPr/>
              </a:pPr>
              <a:r>
                <a:rPr lang="en-US" sz="2400" dirty="0">
                  <a:solidFill>
                    <a:srgbClr val="FFFFFF"/>
                  </a:solidFill>
                </a:rPr>
                <a:t>Sustainability </a:t>
              </a:r>
              <a:r>
                <a:rPr lang="en-US" sz="2400" b="1" dirty="0">
                  <a:solidFill>
                    <a:srgbClr val="FFFFFF"/>
                  </a:solidFill>
                </a:rPr>
                <a:t>OF</a:t>
              </a:r>
              <a:r>
                <a:rPr lang="en-US" sz="2400" dirty="0">
                  <a:solidFill>
                    <a:srgbClr val="FFFFFF"/>
                  </a:solidFill>
                </a:rPr>
                <a:t> </a:t>
              </a:r>
            </a:p>
            <a:p>
              <a:pPr defTabSz="609576">
                <a:defRPr/>
              </a:pPr>
              <a:r>
                <a:rPr lang="en-US" sz="2400" dirty="0">
                  <a:solidFill>
                    <a:srgbClr val="FFFFFF"/>
                  </a:solidFill>
                </a:rPr>
                <a:t>the cloud</a:t>
              </a:r>
            </a:p>
          </p:txBody>
        </p:sp>
        <p:sp>
          <p:nvSpPr>
            <p:cNvPr id="33" name="Rectangle 32">
              <a:extLst>
                <a:ext uri="{FF2B5EF4-FFF2-40B4-BE49-F238E27FC236}">
                  <a16:creationId xmlns:a16="http://schemas.microsoft.com/office/drawing/2014/main" id="{8C79A69C-3CB8-4B8A-A6D8-BD14135F8506}"/>
                </a:ext>
              </a:extLst>
            </p:cNvPr>
            <p:cNvSpPr/>
            <p:nvPr/>
          </p:nvSpPr>
          <p:spPr>
            <a:xfrm>
              <a:off x="1759886" y="2871511"/>
              <a:ext cx="2507438" cy="1624373"/>
            </a:xfrm>
            <a:prstGeom prst="rect">
              <a:avLst/>
            </a:prstGeom>
            <a:ln>
              <a:noFill/>
            </a:ln>
          </p:spPr>
          <p:txBody>
            <a:bodyPr wrap="square" lIns="0" rIns="0">
              <a:spAutoFit/>
            </a:bodyPr>
            <a:lstStyle/>
            <a:p>
              <a:pPr defTabSz="609576">
                <a:defRPr/>
              </a:pPr>
              <a:r>
                <a:rPr lang="en-US" sz="2200" dirty="0">
                  <a:latin typeface="Amazon Ember"/>
                </a:rPr>
                <a:t>Delivering a sustainable IT fleet – taking advantage of the cloud and AWS efficiency through migration</a:t>
              </a:r>
            </a:p>
          </p:txBody>
        </p:sp>
      </p:grpSp>
      <p:grpSp>
        <p:nvGrpSpPr>
          <p:cNvPr id="38" name="Group 37">
            <a:extLst>
              <a:ext uri="{FF2B5EF4-FFF2-40B4-BE49-F238E27FC236}">
                <a16:creationId xmlns:a16="http://schemas.microsoft.com/office/drawing/2014/main" id="{46BB763C-87D9-407F-B063-43A0455435BE}"/>
              </a:ext>
            </a:extLst>
          </p:cNvPr>
          <p:cNvGrpSpPr/>
          <p:nvPr/>
        </p:nvGrpSpPr>
        <p:grpSpPr>
          <a:xfrm>
            <a:off x="500329" y="2285973"/>
            <a:ext cx="567731" cy="409076"/>
            <a:chOff x="5835826" y="-529298"/>
            <a:chExt cx="514561" cy="370765"/>
          </a:xfrm>
        </p:grpSpPr>
        <p:sp>
          <p:nvSpPr>
            <p:cNvPr id="40" name="Freeform: Shape 39">
              <a:extLst>
                <a:ext uri="{FF2B5EF4-FFF2-40B4-BE49-F238E27FC236}">
                  <a16:creationId xmlns:a16="http://schemas.microsoft.com/office/drawing/2014/main" id="{6F068700-7777-4FF0-89D1-1E6B2A94C02E}"/>
                </a:ext>
              </a:extLst>
            </p:cNvPr>
            <p:cNvSpPr/>
            <p:nvPr/>
          </p:nvSpPr>
          <p:spPr>
            <a:xfrm>
              <a:off x="5835826" y="-529298"/>
              <a:ext cx="437709" cy="299315"/>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5875"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nvGrpSpPr>
            <p:cNvPr id="41" name="Group 40">
              <a:extLst>
                <a:ext uri="{FF2B5EF4-FFF2-40B4-BE49-F238E27FC236}">
                  <a16:creationId xmlns:a16="http://schemas.microsoft.com/office/drawing/2014/main" id="{C90925D2-BC04-4E1A-A47B-E1B5AA6F9297}"/>
                </a:ext>
              </a:extLst>
            </p:cNvPr>
            <p:cNvGrpSpPr/>
            <p:nvPr/>
          </p:nvGrpSpPr>
          <p:grpSpPr>
            <a:xfrm rot="10800000">
              <a:off x="6212881" y="-305425"/>
              <a:ext cx="91082" cy="113933"/>
              <a:chOff x="6207166" y="-314950"/>
              <a:chExt cx="91082" cy="113933"/>
            </a:xfrm>
          </p:grpSpPr>
          <p:sp>
            <p:nvSpPr>
              <p:cNvPr id="43" name="Freeform: Shape 42">
                <a:extLst>
                  <a:ext uri="{FF2B5EF4-FFF2-40B4-BE49-F238E27FC236}">
                    <a16:creationId xmlns:a16="http://schemas.microsoft.com/office/drawing/2014/main" id="{C6F658AD-816D-4403-8E8D-3A070546F367}"/>
                  </a:ext>
                </a:extLst>
              </p:cNvPr>
              <p:cNvSpPr/>
              <p:nvPr/>
            </p:nvSpPr>
            <p:spPr>
              <a:xfrm>
                <a:off x="6207166" y="-314950"/>
                <a:ext cx="51495" cy="112646"/>
              </a:xfrm>
              <a:custGeom>
                <a:avLst/>
                <a:gdLst>
                  <a:gd name="connsiteX0" fmla="*/ 4828 w 51495"/>
                  <a:gd name="connsiteY0" fmla="*/ 70484 h 112645"/>
                  <a:gd name="connsiteX1" fmla="*/ 47633 w 51495"/>
                  <a:gd name="connsiteY1" fmla="*/ 110715 h 112645"/>
                  <a:gd name="connsiteX2" fmla="*/ 47633 w 51495"/>
                  <a:gd name="connsiteY2" fmla="*/ 4828 h 112645"/>
                </a:gdLst>
                <a:ahLst/>
                <a:cxnLst>
                  <a:cxn ang="0">
                    <a:pos x="connsiteX0" y="connsiteY0"/>
                  </a:cxn>
                  <a:cxn ang="0">
                    <a:pos x="connsiteX1" y="connsiteY1"/>
                  </a:cxn>
                  <a:cxn ang="0">
                    <a:pos x="connsiteX2" y="connsiteY2"/>
                  </a:cxn>
                </a:cxnLst>
                <a:rect l="l" t="t" r="r" b="b"/>
                <a:pathLst>
                  <a:path w="51495" h="112645">
                    <a:moveTo>
                      <a:pt x="4828" y="70484"/>
                    </a:moveTo>
                    <a:lnTo>
                      <a:pt x="47633" y="110715"/>
                    </a:lnTo>
                    <a:lnTo>
                      <a:pt x="47633" y="4828"/>
                    </a:lnTo>
                  </a:path>
                </a:pathLst>
              </a:custGeom>
              <a:noFill/>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44" name="Freeform: Shape 43">
                <a:extLst>
                  <a:ext uri="{FF2B5EF4-FFF2-40B4-BE49-F238E27FC236}">
                    <a16:creationId xmlns:a16="http://schemas.microsoft.com/office/drawing/2014/main" id="{A67B2CAA-D039-4D1B-9729-F55B9B5A15AD}"/>
                  </a:ext>
                </a:extLst>
              </p:cNvPr>
              <p:cNvSpPr/>
              <p:nvPr/>
            </p:nvSpPr>
            <p:spPr>
              <a:xfrm>
                <a:off x="6249971" y="-249294"/>
                <a:ext cx="48277" cy="48277"/>
              </a:xfrm>
              <a:custGeom>
                <a:avLst/>
                <a:gdLst>
                  <a:gd name="connsiteX0" fmla="*/ 43771 w 48276"/>
                  <a:gd name="connsiteY0" fmla="*/ 4828 h 48276"/>
                  <a:gd name="connsiteX1" fmla="*/ 4828 w 48276"/>
                  <a:gd name="connsiteY1" fmla="*/ 45058 h 48276"/>
                </a:gdLst>
                <a:ahLst/>
                <a:cxnLst>
                  <a:cxn ang="0">
                    <a:pos x="connsiteX0" y="connsiteY0"/>
                  </a:cxn>
                  <a:cxn ang="0">
                    <a:pos x="connsiteX1" y="connsiteY1"/>
                  </a:cxn>
                </a:cxnLst>
                <a:rect l="l" t="t" r="r" b="b"/>
                <a:pathLst>
                  <a:path w="48276" h="48276">
                    <a:moveTo>
                      <a:pt x="43771" y="4828"/>
                    </a:moveTo>
                    <a:lnTo>
                      <a:pt x="4828" y="45058"/>
                    </a:lnTo>
                  </a:path>
                </a:pathLst>
              </a:custGeom>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grpSp>
        <p:sp>
          <p:nvSpPr>
            <p:cNvPr id="42" name="Freeform: Shape 41">
              <a:extLst>
                <a:ext uri="{FF2B5EF4-FFF2-40B4-BE49-F238E27FC236}">
                  <a16:creationId xmlns:a16="http://schemas.microsoft.com/office/drawing/2014/main" id="{198E323C-5461-4C44-B453-ACC1AAD33F23}"/>
                </a:ext>
              </a:extLst>
            </p:cNvPr>
            <p:cNvSpPr/>
            <p:nvPr/>
          </p:nvSpPr>
          <p:spPr>
            <a:xfrm>
              <a:off x="6157280" y="-351640"/>
              <a:ext cx="193107" cy="193107"/>
            </a:xfrm>
            <a:custGeom>
              <a:avLst/>
              <a:gdLst>
                <a:gd name="connsiteX0" fmla="*/ 190210 w 193106"/>
                <a:gd name="connsiteY0" fmla="*/ 97519 h 193106"/>
                <a:gd name="connsiteX1" fmla="*/ 97519 w 193106"/>
                <a:gd name="connsiteY1" fmla="*/ 190210 h 193106"/>
                <a:gd name="connsiteX2" fmla="*/ 4828 w 193106"/>
                <a:gd name="connsiteY2" fmla="*/ 97519 h 193106"/>
                <a:gd name="connsiteX3" fmla="*/ 97519 w 193106"/>
                <a:gd name="connsiteY3" fmla="*/ 4828 h 193106"/>
                <a:gd name="connsiteX4" fmla="*/ 190210 w 193106"/>
                <a:gd name="connsiteY4" fmla="*/ 97519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90210" y="97519"/>
                  </a:moveTo>
                  <a:cubicBezTo>
                    <a:pt x="190210" y="148711"/>
                    <a:pt x="148711" y="190210"/>
                    <a:pt x="97519" y="190210"/>
                  </a:cubicBezTo>
                  <a:cubicBezTo>
                    <a:pt x="46327" y="190210"/>
                    <a:pt x="4828" y="148711"/>
                    <a:pt x="4828" y="97519"/>
                  </a:cubicBezTo>
                  <a:cubicBezTo>
                    <a:pt x="4828" y="46327"/>
                    <a:pt x="46327" y="4828"/>
                    <a:pt x="97519" y="4828"/>
                  </a:cubicBezTo>
                  <a:cubicBezTo>
                    <a:pt x="148711" y="4828"/>
                    <a:pt x="190210" y="46327"/>
                    <a:pt x="190210" y="97519"/>
                  </a:cubicBezTo>
                  <a:close/>
                </a:path>
              </a:pathLst>
            </a:custGeom>
            <a:noFill/>
            <a:ln w="15875" cap="flat">
              <a:solidFill>
                <a:srgbClr val="FF9900"/>
              </a:solidFill>
              <a:prstDash val="solid"/>
              <a:round/>
            </a:ln>
          </p:spPr>
          <p:txBody>
            <a:bodyPr rtlCol="0" anchor="ctr"/>
            <a:lstStyle/>
            <a:p>
              <a:pPr defTabSz="609576">
                <a:defRPr/>
              </a:pPr>
              <a:endParaRPr lang="en-US" sz="2400" dirty="0">
                <a:solidFill>
                  <a:srgbClr val="FFFFFF"/>
                </a:solidFill>
                <a:latin typeface="Amazon Ember"/>
              </a:endParaRPr>
            </a:p>
          </p:txBody>
        </p:sp>
      </p:grpSp>
      <p:sp>
        <p:nvSpPr>
          <p:cNvPr id="39" name="Oval 38">
            <a:extLst>
              <a:ext uri="{FF2B5EF4-FFF2-40B4-BE49-F238E27FC236}">
                <a16:creationId xmlns:a16="http://schemas.microsoft.com/office/drawing/2014/main" id="{50B128DA-3E87-42C1-BEDC-25E2DADCF7F5}"/>
              </a:ext>
            </a:extLst>
          </p:cNvPr>
          <p:cNvSpPr/>
          <p:nvPr/>
        </p:nvSpPr>
        <p:spPr>
          <a:xfrm>
            <a:off x="312060" y="2059216"/>
            <a:ext cx="888495" cy="8884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grpSp>
        <p:nvGrpSpPr>
          <p:cNvPr id="52" name="Group 51">
            <a:extLst>
              <a:ext uri="{FF2B5EF4-FFF2-40B4-BE49-F238E27FC236}">
                <a16:creationId xmlns:a16="http://schemas.microsoft.com/office/drawing/2014/main" id="{1C402822-C2B6-469F-91EF-D79746B2EC97}"/>
              </a:ext>
            </a:extLst>
          </p:cNvPr>
          <p:cNvGrpSpPr/>
          <p:nvPr/>
        </p:nvGrpSpPr>
        <p:grpSpPr>
          <a:xfrm>
            <a:off x="8185720" y="2019300"/>
            <a:ext cx="888495" cy="888495"/>
            <a:chOff x="3175540" y="2650849"/>
            <a:chExt cx="1197429" cy="1197429"/>
          </a:xfrm>
        </p:grpSpPr>
        <p:grpSp>
          <p:nvGrpSpPr>
            <p:cNvPr id="54" name="Graphic 86">
              <a:extLst>
                <a:ext uri="{FF2B5EF4-FFF2-40B4-BE49-F238E27FC236}">
                  <a16:creationId xmlns:a16="http://schemas.microsoft.com/office/drawing/2014/main" id="{B5894138-1770-44A1-8925-53F79F69C00A}"/>
                </a:ext>
              </a:extLst>
            </p:cNvPr>
            <p:cNvGrpSpPr/>
            <p:nvPr/>
          </p:nvGrpSpPr>
          <p:grpSpPr>
            <a:xfrm>
              <a:off x="3242171" y="2681724"/>
              <a:ext cx="1029436" cy="1029434"/>
              <a:chOff x="10589686" y="2890588"/>
              <a:chExt cx="643689" cy="643689"/>
            </a:xfrm>
          </p:grpSpPr>
          <p:sp>
            <p:nvSpPr>
              <p:cNvPr id="59" name="Freeform: Shape 58">
                <a:extLst>
                  <a:ext uri="{FF2B5EF4-FFF2-40B4-BE49-F238E27FC236}">
                    <a16:creationId xmlns:a16="http://schemas.microsoft.com/office/drawing/2014/main" id="{25F485AF-FF30-45DD-8AD9-E459155622CF}"/>
                  </a:ext>
                </a:extLst>
              </p:cNvPr>
              <p:cNvSpPr/>
              <p:nvPr/>
            </p:nvSpPr>
            <p:spPr>
              <a:xfrm>
                <a:off x="10709090" y="3074399"/>
                <a:ext cx="463456" cy="302534"/>
              </a:xfrm>
              <a:custGeom>
                <a:avLst/>
                <a:gdLst>
                  <a:gd name="connsiteX0" fmla="*/ 67587 w 463456"/>
                  <a:gd name="connsiteY0" fmla="*/ 135781 h 302533"/>
                  <a:gd name="connsiteX1" fmla="*/ 66622 w 463456"/>
                  <a:gd name="connsiteY1" fmla="*/ 121298 h 302533"/>
                  <a:gd name="connsiteX2" fmla="*/ 135175 w 463456"/>
                  <a:gd name="connsiteY2" fmla="*/ 14767 h 302533"/>
                  <a:gd name="connsiteX3" fmla="*/ 265522 w 463456"/>
                  <a:gd name="connsiteY3" fmla="*/ 40837 h 302533"/>
                  <a:gd name="connsiteX4" fmla="*/ 297384 w 463456"/>
                  <a:gd name="connsiteY4" fmla="*/ 93297 h 302533"/>
                  <a:gd name="connsiteX5" fmla="*/ 297384 w 463456"/>
                  <a:gd name="connsiteY5" fmla="*/ 93297 h 302533"/>
                  <a:gd name="connsiteX6" fmla="*/ 387179 w 463456"/>
                  <a:gd name="connsiteY6" fmla="*/ 133528 h 302533"/>
                  <a:gd name="connsiteX7" fmla="*/ 387179 w 463456"/>
                  <a:gd name="connsiteY7" fmla="*/ 134493 h 302533"/>
                  <a:gd name="connsiteX8" fmla="*/ 461203 w 463456"/>
                  <a:gd name="connsiteY8" fmla="*/ 217529 h 302533"/>
                  <a:gd name="connsiteX9" fmla="*/ 384926 w 463456"/>
                  <a:gd name="connsiteY9" fmla="*/ 300565 h 302533"/>
                  <a:gd name="connsiteX10" fmla="*/ 89151 w 463456"/>
                  <a:gd name="connsiteY10" fmla="*/ 300243 h 302533"/>
                  <a:gd name="connsiteX11" fmla="*/ 5150 w 463456"/>
                  <a:gd name="connsiteY11" fmla="*/ 223644 h 302533"/>
                  <a:gd name="connsiteX12" fmla="*/ 4828 w 463456"/>
                  <a:gd name="connsiteY12" fmla="*/ 216886 h 302533"/>
                  <a:gd name="connsiteX13" fmla="*/ 67587 w 463456"/>
                  <a:gd name="connsiteY13" fmla="*/ 135781 h 302533"/>
                  <a:gd name="connsiteX14" fmla="*/ 67587 w 463456"/>
                  <a:gd name="connsiteY14" fmla="*/ 135781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456" h="302533">
                    <a:moveTo>
                      <a:pt x="67587" y="135781"/>
                    </a:moveTo>
                    <a:cubicBezTo>
                      <a:pt x="66944" y="130953"/>
                      <a:pt x="66622" y="126126"/>
                      <a:pt x="66622" y="121298"/>
                    </a:cubicBezTo>
                    <a:cubicBezTo>
                      <a:pt x="66622" y="79780"/>
                      <a:pt x="94944" y="31825"/>
                      <a:pt x="135175" y="14767"/>
                    </a:cubicBezTo>
                    <a:cubicBezTo>
                      <a:pt x="186992" y="-7118"/>
                      <a:pt x="234303" y="9618"/>
                      <a:pt x="265522" y="40837"/>
                    </a:cubicBezTo>
                    <a:cubicBezTo>
                      <a:pt x="280005" y="55320"/>
                      <a:pt x="290626" y="73343"/>
                      <a:pt x="297384" y="93297"/>
                    </a:cubicBezTo>
                    <a:lnTo>
                      <a:pt x="297384" y="93297"/>
                    </a:lnTo>
                    <a:cubicBezTo>
                      <a:pt x="323776" y="57573"/>
                      <a:pt x="382673" y="68837"/>
                      <a:pt x="387179" y="133528"/>
                    </a:cubicBezTo>
                    <a:lnTo>
                      <a:pt x="387179" y="134493"/>
                    </a:lnTo>
                    <a:cubicBezTo>
                      <a:pt x="413892" y="138999"/>
                      <a:pt x="461203" y="157988"/>
                      <a:pt x="461203" y="217529"/>
                    </a:cubicBezTo>
                    <a:cubicBezTo>
                      <a:pt x="461203" y="294128"/>
                      <a:pt x="384926" y="300565"/>
                      <a:pt x="384926" y="300565"/>
                    </a:cubicBezTo>
                    <a:lnTo>
                      <a:pt x="89151" y="300243"/>
                    </a:lnTo>
                    <a:cubicBezTo>
                      <a:pt x="45702" y="300243"/>
                      <a:pt x="7724" y="267093"/>
                      <a:pt x="5150" y="223644"/>
                    </a:cubicBezTo>
                    <a:cubicBezTo>
                      <a:pt x="5150" y="221391"/>
                      <a:pt x="4828" y="219139"/>
                      <a:pt x="4828" y="216886"/>
                    </a:cubicBezTo>
                    <a:cubicBezTo>
                      <a:pt x="4828" y="165712"/>
                      <a:pt x="38300" y="143505"/>
                      <a:pt x="67587" y="135781"/>
                    </a:cubicBezTo>
                    <a:lnTo>
                      <a:pt x="67587" y="135781"/>
                    </a:lnTo>
                    <a:close/>
                  </a:path>
                </a:pathLst>
              </a:custGeom>
              <a:noFill/>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0" name="Freeform: Shape 59">
                <a:extLst>
                  <a:ext uri="{FF2B5EF4-FFF2-40B4-BE49-F238E27FC236}">
                    <a16:creationId xmlns:a16="http://schemas.microsoft.com/office/drawing/2014/main" id="{9CA78B39-893C-49F5-94BD-4A8CAD1681A2}"/>
                  </a:ext>
                </a:extLst>
              </p:cNvPr>
              <p:cNvSpPr/>
              <p:nvPr/>
            </p:nvSpPr>
            <p:spPr>
              <a:xfrm>
                <a:off x="10758333" y="3284526"/>
                <a:ext cx="157704" cy="9655"/>
              </a:xfrm>
              <a:custGeom>
                <a:avLst/>
                <a:gdLst>
                  <a:gd name="connsiteX0" fmla="*/ 4828 w 157703"/>
                  <a:gd name="connsiteY0" fmla="*/ 4828 h 9655"/>
                  <a:gd name="connsiteX1" fmla="*/ 155451 w 157703"/>
                  <a:gd name="connsiteY1" fmla="*/ 4828 h 9655"/>
                </a:gdLst>
                <a:ahLst/>
                <a:cxnLst>
                  <a:cxn ang="0">
                    <a:pos x="connsiteX0" y="connsiteY0"/>
                  </a:cxn>
                  <a:cxn ang="0">
                    <a:pos x="connsiteX1" y="connsiteY1"/>
                  </a:cxn>
                </a:cxnLst>
                <a:rect l="l" t="t" r="r" b="b"/>
                <a:pathLst>
                  <a:path w="157703" h="9655">
                    <a:moveTo>
                      <a:pt x="4828" y="4828"/>
                    </a:moveTo>
                    <a:lnTo>
                      <a:pt x="155451"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1" name="Freeform: Shape 60">
                <a:extLst>
                  <a:ext uri="{FF2B5EF4-FFF2-40B4-BE49-F238E27FC236}">
                    <a16:creationId xmlns:a16="http://schemas.microsoft.com/office/drawing/2014/main" id="{E2692261-523E-44AF-8AF6-5AC8408BCBD5}"/>
                  </a:ext>
                </a:extLst>
              </p:cNvPr>
              <p:cNvSpPr/>
              <p:nvPr/>
            </p:nvSpPr>
            <p:spPr>
              <a:xfrm>
                <a:off x="10681090"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2" name="Freeform: Shape 61">
                <a:extLst>
                  <a:ext uri="{FF2B5EF4-FFF2-40B4-BE49-F238E27FC236}">
                    <a16:creationId xmlns:a16="http://schemas.microsoft.com/office/drawing/2014/main" id="{D35DCB8B-82AF-4F01-A78E-52ABEA90F280}"/>
                  </a:ext>
                </a:extLst>
              </p:cNvPr>
              <p:cNvSpPr/>
              <p:nvPr/>
            </p:nvSpPr>
            <p:spPr>
              <a:xfrm>
                <a:off x="10737734" y="324107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5875" cap="flat">
                <a:solidFill>
                  <a:srgbClr val="FF9900"/>
                </a:solidFill>
                <a:custDash>
                  <a:ds d="869873" sp="869873"/>
                </a:custDash>
                <a:round/>
              </a:ln>
            </p:spPr>
            <p:txBody>
              <a:bodyPr rtlCol="0" anchor="ctr"/>
              <a:lstStyle/>
              <a:p>
                <a:pPr defTabSz="609576">
                  <a:defRPr/>
                </a:pPr>
                <a:endParaRPr lang="en-US" sz="2800" dirty="0">
                  <a:solidFill>
                    <a:srgbClr val="FFFFFF"/>
                  </a:solidFill>
                  <a:latin typeface="Amazon Ember"/>
                </a:endParaRPr>
              </a:p>
            </p:txBody>
          </p:sp>
          <p:sp>
            <p:nvSpPr>
              <p:cNvPr id="63" name="Freeform: Shape 62">
                <a:extLst>
                  <a:ext uri="{FF2B5EF4-FFF2-40B4-BE49-F238E27FC236}">
                    <a16:creationId xmlns:a16="http://schemas.microsoft.com/office/drawing/2014/main" id="{26DFE832-8EA7-46E9-A35A-98FC0EC698EE}"/>
                  </a:ext>
                </a:extLst>
              </p:cNvPr>
              <p:cNvSpPr/>
              <p:nvPr/>
            </p:nvSpPr>
            <p:spPr>
              <a:xfrm>
                <a:off x="10812402"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4" name="Freeform: Shape 63">
                <a:extLst>
                  <a:ext uri="{FF2B5EF4-FFF2-40B4-BE49-F238E27FC236}">
                    <a16:creationId xmlns:a16="http://schemas.microsoft.com/office/drawing/2014/main" id="{89B362B5-7E0E-4918-9958-8E6B56066952}"/>
                  </a:ext>
                </a:extLst>
              </p:cNvPr>
              <p:cNvSpPr/>
              <p:nvPr/>
            </p:nvSpPr>
            <p:spPr>
              <a:xfrm>
                <a:off x="10942428" y="3284526"/>
                <a:ext cx="64369" cy="9655"/>
              </a:xfrm>
              <a:custGeom>
                <a:avLst/>
                <a:gdLst>
                  <a:gd name="connsiteX0" fmla="*/ 4828 w 64368"/>
                  <a:gd name="connsiteY0" fmla="*/ 4828 h 9655"/>
                  <a:gd name="connsiteX1" fmla="*/ 59863 w 64368"/>
                  <a:gd name="connsiteY1" fmla="*/ 4828 h 9655"/>
                </a:gdLst>
                <a:ahLst/>
                <a:cxnLst>
                  <a:cxn ang="0">
                    <a:pos x="connsiteX0" y="connsiteY0"/>
                  </a:cxn>
                  <a:cxn ang="0">
                    <a:pos x="connsiteX1" y="connsiteY1"/>
                  </a:cxn>
                </a:cxnLst>
                <a:rect l="l" t="t" r="r" b="b"/>
                <a:pathLst>
                  <a:path w="64368" h="9655">
                    <a:moveTo>
                      <a:pt x="4828" y="4828"/>
                    </a:moveTo>
                    <a:lnTo>
                      <a:pt x="59863"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5" name="Freeform: Shape 64">
                <a:extLst>
                  <a:ext uri="{FF2B5EF4-FFF2-40B4-BE49-F238E27FC236}">
                    <a16:creationId xmlns:a16="http://schemas.microsoft.com/office/drawing/2014/main" id="{EE26A264-7F2B-4F13-BED2-D61BD80C528B}"/>
                  </a:ext>
                </a:extLst>
              </p:cNvPr>
              <p:cNvSpPr/>
              <p:nvPr/>
            </p:nvSpPr>
            <p:spPr>
              <a:xfrm>
                <a:off x="10855851" y="3241077"/>
                <a:ext cx="205980" cy="9655"/>
              </a:xfrm>
              <a:custGeom>
                <a:avLst/>
                <a:gdLst>
                  <a:gd name="connsiteX0" fmla="*/ 4828 w 205980"/>
                  <a:gd name="connsiteY0" fmla="*/ 4828 h 9655"/>
                  <a:gd name="connsiteX1" fmla="*/ 201796 w 205980"/>
                  <a:gd name="connsiteY1" fmla="*/ 4828 h 9655"/>
                </a:gdLst>
                <a:ahLst/>
                <a:cxnLst>
                  <a:cxn ang="0">
                    <a:pos x="connsiteX0" y="connsiteY0"/>
                  </a:cxn>
                  <a:cxn ang="0">
                    <a:pos x="connsiteX1" y="connsiteY1"/>
                  </a:cxn>
                </a:cxnLst>
                <a:rect l="l" t="t" r="r" b="b"/>
                <a:pathLst>
                  <a:path w="205980" h="9655">
                    <a:moveTo>
                      <a:pt x="4828" y="4828"/>
                    </a:moveTo>
                    <a:lnTo>
                      <a:pt x="201796" y="4828"/>
                    </a:lnTo>
                  </a:path>
                </a:pathLst>
              </a:custGeom>
              <a:ln w="15875" cap="flat">
                <a:solidFill>
                  <a:schemeClr val="tx1"/>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6" name="Freeform: Shape 65">
                <a:extLst>
                  <a:ext uri="{FF2B5EF4-FFF2-40B4-BE49-F238E27FC236}">
                    <a16:creationId xmlns:a16="http://schemas.microsoft.com/office/drawing/2014/main" id="{24995BBF-C742-4ED0-BB6F-B0523B39C60D}"/>
                  </a:ext>
                </a:extLst>
              </p:cNvPr>
              <p:cNvSpPr/>
              <p:nvPr/>
            </p:nvSpPr>
            <p:spPr>
              <a:xfrm>
                <a:off x="10616721" y="3328297"/>
                <a:ext cx="25748" cy="9655"/>
              </a:xfrm>
              <a:custGeom>
                <a:avLst/>
                <a:gdLst>
                  <a:gd name="connsiteX0" fmla="*/ 4828 w 25747"/>
                  <a:gd name="connsiteY0" fmla="*/ 4828 h 9655"/>
                  <a:gd name="connsiteX1" fmla="*/ 24138 w 25747"/>
                  <a:gd name="connsiteY1" fmla="*/ 4828 h 9655"/>
                </a:gdLst>
                <a:ahLst/>
                <a:cxnLst>
                  <a:cxn ang="0">
                    <a:pos x="connsiteX0" y="connsiteY0"/>
                  </a:cxn>
                  <a:cxn ang="0">
                    <a:pos x="connsiteX1" y="connsiteY1"/>
                  </a:cxn>
                </a:cxnLst>
                <a:rect l="l" t="t" r="r" b="b"/>
                <a:pathLst>
                  <a:path w="25747"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7" name="Freeform: Shape 66">
                <a:extLst>
                  <a:ext uri="{FF2B5EF4-FFF2-40B4-BE49-F238E27FC236}">
                    <a16:creationId xmlns:a16="http://schemas.microsoft.com/office/drawing/2014/main" id="{C9BD6BD1-F1D2-4CE1-8385-BB504F446392}"/>
                  </a:ext>
                </a:extLst>
              </p:cNvPr>
              <p:cNvSpPr/>
              <p:nvPr/>
            </p:nvSpPr>
            <p:spPr>
              <a:xfrm>
                <a:off x="10670147" y="3328297"/>
                <a:ext cx="128738" cy="9655"/>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15875" cap="flat">
                <a:solidFill>
                  <a:srgbClr val="FF9900"/>
                </a:solidFill>
                <a:custDash>
                  <a:ds d="795000" sp="795000"/>
                </a:custDash>
                <a:round/>
              </a:ln>
            </p:spPr>
            <p:txBody>
              <a:bodyPr rtlCol="0" anchor="ctr"/>
              <a:lstStyle/>
              <a:p>
                <a:pPr defTabSz="609576">
                  <a:defRPr/>
                </a:pPr>
                <a:endParaRPr lang="en-US" sz="2800" dirty="0">
                  <a:solidFill>
                    <a:srgbClr val="FFFFFF"/>
                  </a:solidFill>
                  <a:latin typeface="Amazon Ember"/>
                </a:endParaRPr>
              </a:p>
            </p:txBody>
          </p:sp>
          <p:sp>
            <p:nvSpPr>
              <p:cNvPr id="68" name="Freeform: Shape 67">
                <a:extLst>
                  <a:ext uri="{FF2B5EF4-FFF2-40B4-BE49-F238E27FC236}">
                    <a16:creationId xmlns:a16="http://schemas.microsoft.com/office/drawing/2014/main" id="{648F90CD-96FB-4094-B3BF-FC27A67392EA}"/>
                  </a:ext>
                </a:extLst>
              </p:cNvPr>
              <p:cNvSpPr/>
              <p:nvPr/>
            </p:nvSpPr>
            <p:spPr>
              <a:xfrm>
                <a:off x="10806609" y="332829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69" name="Freeform: Shape 68">
                <a:extLst>
                  <a:ext uri="{FF2B5EF4-FFF2-40B4-BE49-F238E27FC236}">
                    <a16:creationId xmlns:a16="http://schemas.microsoft.com/office/drawing/2014/main" id="{A9E554CD-CDB5-467D-8F5B-BEDA84145FC6}"/>
                  </a:ext>
                </a:extLst>
              </p:cNvPr>
              <p:cNvSpPr/>
              <p:nvPr/>
            </p:nvSpPr>
            <p:spPr>
              <a:xfrm>
                <a:off x="10977509"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sp>
            <p:nvSpPr>
              <p:cNvPr id="70" name="Freeform: Shape 69">
                <a:extLst>
                  <a:ext uri="{FF2B5EF4-FFF2-40B4-BE49-F238E27FC236}">
                    <a16:creationId xmlns:a16="http://schemas.microsoft.com/office/drawing/2014/main" id="{8A7EF97F-EF65-4924-9D22-7AFBB2DEBF08}"/>
                  </a:ext>
                </a:extLst>
              </p:cNvPr>
              <p:cNvSpPr/>
              <p:nvPr/>
            </p:nvSpPr>
            <p:spPr>
              <a:xfrm>
                <a:off x="11034153" y="311201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5875" cap="flat">
                <a:solidFill>
                  <a:srgbClr val="FF9900"/>
                </a:solidFill>
                <a:custDash>
                  <a:ds d="869873" sp="869873"/>
                </a:custDash>
                <a:round/>
              </a:ln>
            </p:spPr>
            <p:txBody>
              <a:bodyPr rtlCol="0" anchor="ctr"/>
              <a:lstStyle/>
              <a:p>
                <a:pPr defTabSz="609576">
                  <a:defRPr/>
                </a:pPr>
                <a:endParaRPr lang="en-US" sz="2800" dirty="0">
                  <a:solidFill>
                    <a:srgbClr val="FFFFFF"/>
                  </a:solidFill>
                  <a:latin typeface="Amazon Ember"/>
                </a:endParaRPr>
              </a:p>
            </p:txBody>
          </p:sp>
          <p:sp>
            <p:nvSpPr>
              <p:cNvPr id="71" name="Freeform: Shape 70">
                <a:extLst>
                  <a:ext uri="{FF2B5EF4-FFF2-40B4-BE49-F238E27FC236}">
                    <a16:creationId xmlns:a16="http://schemas.microsoft.com/office/drawing/2014/main" id="{27E60164-3748-4EAB-A43B-C1090ADFAF61}"/>
                  </a:ext>
                </a:extLst>
              </p:cNvPr>
              <p:cNvSpPr/>
              <p:nvPr/>
            </p:nvSpPr>
            <p:spPr>
              <a:xfrm>
                <a:off x="11108821"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5875" cap="flat">
                <a:solidFill>
                  <a:srgbClr val="FF9900"/>
                </a:solidFill>
                <a:prstDash val="solid"/>
                <a:round/>
              </a:ln>
            </p:spPr>
            <p:txBody>
              <a:bodyPr rtlCol="0" anchor="ctr"/>
              <a:lstStyle/>
              <a:p>
                <a:pPr defTabSz="609576">
                  <a:defRPr/>
                </a:pPr>
                <a:endParaRPr lang="en-US" sz="2800" dirty="0">
                  <a:solidFill>
                    <a:srgbClr val="FFFFFF"/>
                  </a:solidFill>
                  <a:latin typeface="Amazon Ember"/>
                </a:endParaRPr>
              </a:p>
            </p:txBody>
          </p:sp>
        </p:grpSp>
        <p:sp>
          <p:nvSpPr>
            <p:cNvPr id="58" name="Oval 57">
              <a:extLst>
                <a:ext uri="{FF2B5EF4-FFF2-40B4-BE49-F238E27FC236}">
                  <a16:creationId xmlns:a16="http://schemas.microsoft.com/office/drawing/2014/main" id="{94C71D80-29B9-44B7-98C1-10676EA8DEA4}"/>
                </a:ext>
              </a:extLst>
            </p:cNvPr>
            <p:cNvSpPr/>
            <p:nvPr/>
          </p:nvSpPr>
          <p:spPr>
            <a:xfrm>
              <a:off x="3175540" y="2650849"/>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2000" dirty="0">
                <a:solidFill>
                  <a:schemeClr val="tx1"/>
                </a:solidFill>
              </a:endParaRPr>
            </a:p>
          </p:txBody>
        </p:sp>
      </p:grpSp>
      <p:grpSp>
        <p:nvGrpSpPr>
          <p:cNvPr id="2" name="Group 1">
            <a:extLst>
              <a:ext uri="{FF2B5EF4-FFF2-40B4-BE49-F238E27FC236}">
                <a16:creationId xmlns:a16="http://schemas.microsoft.com/office/drawing/2014/main" id="{DFD26848-0C6A-4B43-A608-746E711FD746}"/>
              </a:ext>
            </a:extLst>
          </p:cNvPr>
          <p:cNvGrpSpPr/>
          <p:nvPr/>
        </p:nvGrpSpPr>
        <p:grpSpPr>
          <a:xfrm>
            <a:off x="4407669" y="2059217"/>
            <a:ext cx="888495" cy="888495"/>
            <a:chOff x="10074053" y="1696726"/>
            <a:chExt cx="1197429" cy="1197429"/>
          </a:xfrm>
        </p:grpSpPr>
        <p:sp>
          <p:nvSpPr>
            <p:cNvPr id="75" name="Oval 74">
              <a:extLst>
                <a:ext uri="{FF2B5EF4-FFF2-40B4-BE49-F238E27FC236}">
                  <a16:creationId xmlns:a16="http://schemas.microsoft.com/office/drawing/2014/main" id="{4FEC6181-9B09-434C-8A67-EACB6CB804F7}"/>
                </a:ext>
              </a:extLst>
            </p:cNvPr>
            <p:cNvSpPr/>
            <p:nvPr/>
          </p:nvSpPr>
          <p:spPr>
            <a:xfrm>
              <a:off x="10074053" y="1696726"/>
              <a:ext cx="1197429" cy="11974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a:solidFill>
                  <a:schemeClr val="tx1"/>
                </a:solidFill>
              </a:endParaRPr>
            </a:p>
          </p:txBody>
        </p:sp>
        <p:grpSp>
          <p:nvGrpSpPr>
            <p:cNvPr id="76" name="Graphic 286">
              <a:extLst>
                <a:ext uri="{FF2B5EF4-FFF2-40B4-BE49-F238E27FC236}">
                  <a16:creationId xmlns:a16="http://schemas.microsoft.com/office/drawing/2014/main" id="{26C9A3BD-7CF7-476A-B5E7-22507C56952C}"/>
                </a:ext>
              </a:extLst>
            </p:cNvPr>
            <p:cNvGrpSpPr>
              <a:grpSpLocks noChangeAspect="1"/>
            </p:cNvGrpSpPr>
            <p:nvPr/>
          </p:nvGrpSpPr>
          <p:grpSpPr>
            <a:xfrm>
              <a:off x="10166910" y="1778098"/>
              <a:ext cx="1011714" cy="1011714"/>
              <a:chOff x="313727" y="2246899"/>
              <a:chExt cx="643689" cy="643689"/>
            </a:xfrm>
          </p:grpSpPr>
          <p:sp>
            <p:nvSpPr>
              <p:cNvPr id="77" name="Freeform: Shape 76">
                <a:extLst>
                  <a:ext uri="{FF2B5EF4-FFF2-40B4-BE49-F238E27FC236}">
                    <a16:creationId xmlns:a16="http://schemas.microsoft.com/office/drawing/2014/main" id="{62523E53-5FCD-42CC-868F-C0D6166D243B}"/>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rgbClr val="FF9900"/>
                </a:solidFill>
                <a:custDash>
                  <a:ds d="300000" sp="450000"/>
                </a:custDash>
                <a:round/>
              </a:ln>
            </p:spPr>
            <p:txBody>
              <a:bodyPr rtlCol="0" anchor="ctr"/>
              <a:lstStyle/>
              <a:p>
                <a:endParaRPr lang="en-US" dirty="0"/>
              </a:p>
            </p:txBody>
          </p:sp>
          <p:sp>
            <p:nvSpPr>
              <p:cNvPr id="78" name="Freeform: Shape 77">
                <a:extLst>
                  <a:ext uri="{FF2B5EF4-FFF2-40B4-BE49-F238E27FC236}">
                    <a16:creationId xmlns:a16="http://schemas.microsoft.com/office/drawing/2014/main" id="{FABE6457-EDAB-462C-88A5-AAB32CB9B390}"/>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rgbClr val="FF9900"/>
                </a:solidFill>
                <a:custDash>
                  <a:ds d="300000" sp="450000"/>
                </a:custDash>
                <a:round/>
              </a:ln>
            </p:spPr>
            <p:txBody>
              <a:bodyPr rtlCol="0" anchor="ctr"/>
              <a:lstStyle/>
              <a:p>
                <a:endParaRPr lang="en-US" dirty="0"/>
              </a:p>
            </p:txBody>
          </p:sp>
          <p:sp>
            <p:nvSpPr>
              <p:cNvPr id="79" name="Freeform: Shape 78">
                <a:extLst>
                  <a:ext uri="{FF2B5EF4-FFF2-40B4-BE49-F238E27FC236}">
                    <a16:creationId xmlns:a16="http://schemas.microsoft.com/office/drawing/2014/main" id="{EFBCE89D-4193-41C6-BAEE-1637C0F9EB64}"/>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rgbClr val="FF9900"/>
                </a:solidFill>
                <a:prstDash val="solid"/>
                <a:round/>
              </a:ln>
            </p:spPr>
            <p:txBody>
              <a:bodyPr rtlCol="0" anchor="ctr"/>
              <a:lstStyle/>
              <a:p>
                <a:endParaRPr lang="en-US" dirty="0"/>
              </a:p>
            </p:txBody>
          </p:sp>
          <p:sp>
            <p:nvSpPr>
              <p:cNvPr id="80" name="Freeform: Shape 79">
                <a:extLst>
                  <a:ext uri="{FF2B5EF4-FFF2-40B4-BE49-F238E27FC236}">
                    <a16:creationId xmlns:a16="http://schemas.microsoft.com/office/drawing/2014/main" id="{F2BF7C79-3147-49A8-8AAB-3B085240EF92}"/>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rgbClr val="FF9900"/>
                </a:solidFill>
                <a:prstDash val="solid"/>
                <a:round/>
              </a:ln>
            </p:spPr>
            <p:txBody>
              <a:bodyPr rtlCol="0" anchor="ctr"/>
              <a:lstStyle/>
              <a:p>
                <a:endParaRPr lang="en-US" dirty="0"/>
              </a:p>
            </p:txBody>
          </p:sp>
          <p:sp>
            <p:nvSpPr>
              <p:cNvPr id="81" name="Freeform: Shape 80">
                <a:extLst>
                  <a:ext uri="{FF2B5EF4-FFF2-40B4-BE49-F238E27FC236}">
                    <a16:creationId xmlns:a16="http://schemas.microsoft.com/office/drawing/2014/main" id="{749F13E9-002F-4439-B663-7C30FF35FE4A}"/>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endParaRPr lang="en-US" dirty="0"/>
              </a:p>
            </p:txBody>
          </p:sp>
          <p:sp>
            <p:nvSpPr>
              <p:cNvPr id="82" name="Freeform: Shape 81">
                <a:extLst>
                  <a:ext uri="{FF2B5EF4-FFF2-40B4-BE49-F238E27FC236}">
                    <a16:creationId xmlns:a16="http://schemas.microsoft.com/office/drawing/2014/main" id="{08197580-FB3C-40B2-9A38-B7B89AD7A9E0}"/>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tx1"/>
                </a:solidFill>
                <a:prstDash val="solid"/>
                <a:round/>
              </a:ln>
            </p:spPr>
            <p:txBody>
              <a:bodyPr rtlCol="0" anchor="ctr"/>
              <a:lstStyle/>
              <a:p>
                <a:endParaRPr lang="en-US" dirty="0"/>
              </a:p>
            </p:txBody>
          </p:sp>
          <p:sp>
            <p:nvSpPr>
              <p:cNvPr id="83" name="Freeform: Shape 82">
                <a:extLst>
                  <a:ext uri="{FF2B5EF4-FFF2-40B4-BE49-F238E27FC236}">
                    <a16:creationId xmlns:a16="http://schemas.microsoft.com/office/drawing/2014/main" id="{FC9CF075-B624-49B3-BEE5-9B5C6B07FC76}"/>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9050" cap="flat">
                <a:solidFill>
                  <a:schemeClr val="tx1"/>
                </a:solidFill>
                <a:prstDash val="solid"/>
                <a:round/>
              </a:ln>
            </p:spPr>
            <p:txBody>
              <a:bodyPr rtlCol="0" anchor="ctr"/>
              <a:lstStyle/>
              <a:p>
                <a:endParaRPr lang="en-US" dirty="0"/>
              </a:p>
            </p:txBody>
          </p:sp>
        </p:grpSp>
      </p:grpSp>
      <p:grpSp>
        <p:nvGrpSpPr>
          <p:cNvPr id="85" name="Group 84">
            <a:extLst>
              <a:ext uri="{FF2B5EF4-FFF2-40B4-BE49-F238E27FC236}">
                <a16:creationId xmlns:a16="http://schemas.microsoft.com/office/drawing/2014/main" id="{3E9C78AF-9639-4432-8EBA-9068E5B36583}"/>
              </a:ext>
            </a:extLst>
          </p:cNvPr>
          <p:cNvGrpSpPr/>
          <p:nvPr/>
        </p:nvGrpSpPr>
        <p:grpSpPr>
          <a:xfrm>
            <a:off x="5455439" y="2183279"/>
            <a:ext cx="2689033" cy="4058449"/>
            <a:chOff x="1759885" y="1841369"/>
            <a:chExt cx="2507438" cy="2274332"/>
          </a:xfrm>
        </p:grpSpPr>
        <p:sp>
          <p:nvSpPr>
            <p:cNvPr id="86" name="Rectangle 85">
              <a:extLst>
                <a:ext uri="{FF2B5EF4-FFF2-40B4-BE49-F238E27FC236}">
                  <a16:creationId xmlns:a16="http://schemas.microsoft.com/office/drawing/2014/main" id="{96B12F89-3569-45BD-B6D0-9567BA233F95}"/>
                </a:ext>
              </a:extLst>
            </p:cNvPr>
            <p:cNvSpPr/>
            <p:nvPr/>
          </p:nvSpPr>
          <p:spPr>
            <a:xfrm>
              <a:off x="1759886" y="1841369"/>
              <a:ext cx="2507437" cy="672658"/>
            </a:xfrm>
            <a:prstGeom prst="rect">
              <a:avLst/>
            </a:prstGeom>
            <a:ln>
              <a:noFill/>
            </a:ln>
          </p:spPr>
          <p:txBody>
            <a:bodyPr wrap="square" lIns="0" rIns="0">
              <a:spAutoFit/>
            </a:bodyPr>
            <a:lstStyle/>
            <a:p>
              <a:pPr defTabSz="609576">
                <a:defRPr/>
              </a:pPr>
              <a:r>
                <a:rPr lang="en-US" sz="2400" dirty="0">
                  <a:solidFill>
                    <a:srgbClr val="FFFFFF"/>
                  </a:solidFill>
                </a:rPr>
                <a:t>Sustainability </a:t>
              </a:r>
              <a:r>
                <a:rPr lang="en-US" sz="2400" b="1" dirty="0">
                  <a:solidFill>
                    <a:srgbClr val="FFFFFF"/>
                  </a:solidFill>
                </a:rPr>
                <a:t>THROUGH </a:t>
              </a:r>
            </a:p>
            <a:p>
              <a:pPr defTabSz="609576">
                <a:defRPr/>
              </a:pPr>
              <a:r>
                <a:rPr lang="en-US" sz="2400" dirty="0">
                  <a:solidFill>
                    <a:srgbClr val="FFFFFF"/>
                  </a:solidFill>
                </a:rPr>
                <a:t>the cloud</a:t>
              </a:r>
            </a:p>
          </p:txBody>
        </p:sp>
        <p:sp>
          <p:nvSpPr>
            <p:cNvPr id="87" name="Rectangle 86">
              <a:extLst>
                <a:ext uri="{FF2B5EF4-FFF2-40B4-BE49-F238E27FC236}">
                  <a16:creationId xmlns:a16="http://schemas.microsoft.com/office/drawing/2014/main" id="{579FAED1-D676-488B-90BF-73F333C6BC20}"/>
                </a:ext>
              </a:extLst>
            </p:cNvPr>
            <p:cNvSpPr/>
            <p:nvPr/>
          </p:nvSpPr>
          <p:spPr>
            <a:xfrm>
              <a:off x="1759885" y="2546167"/>
              <a:ext cx="2507438" cy="1569534"/>
            </a:xfrm>
            <a:prstGeom prst="rect">
              <a:avLst/>
            </a:prstGeom>
            <a:ln>
              <a:noFill/>
            </a:ln>
          </p:spPr>
          <p:txBody>
            <a:bodyPr wrap="square" lIns="0" rIns="0">
              <a:spAutoFit/>
            </a:bodyPr>
            <a:lstStyle/>
            <a:p>
              <a:pPr defTabSz="609576">
                <a:defRPr/>
              </a:pPr>
              <a:r>
                <a:rPr lang="en-GB" sz="2200" dirty="0">
                  <a:latin typeface="Amazon Ember"/>
                </a:rPr>
                <a:t>Deploying cloud-based solutions and advisory support to accelerate customer sustainability objectives</a:t>
              </a:r>
            </a:p>
          </p:txBody>
        </p:sp>
      </p:grpSp>
      <p:grpSp>
        <p:nvGrpSpPr>
          <p:cNvPr id="3" name="Group 2">
            <a:extLst>
              <a:ext uri="{FF2B5EF4-FFF2-40B4-BE49-F238E27FC236}">
                <a16:creationId xmlns:a16="http://schemas.microsoft.com/office/drawing/2014/main" id="{198DEF48-0EF3-6450-4780-26C7097AA302}"/>
              </a:ext>
            </a:extLst>
          </p:cNvPr>
          <p:cNvGrpSpPr/>
          <p:nvPr/>
        </p:nvGrpSpPr>
        <p:grpSpPr>
          <a:xfrm>
            <a:off x="9302931" y="2134065"/>
            <a:ext cx="2978397" cy="3711998"/>
            <a:chOff x="1745751" y="1918666"/>
            <a:chExt cx="2714397" cy="2839282"/>
          </a:xfrm>
        </p:grpSpPr>
        <p:sp>
          <p:nvSpPr>
            <p:cNvPr id="4" name="Rectangle 3">
              <a:extLst>
                <a:ext uri="{FF2B5EF4-FFF2-40B4-BE49-F238E27FC236}">
                  <a16:creationId xmlns:a16="http://schemas.microsoft.com/office/drawing/2014/main" id="{B3FB16BB-CD61-A49E-B8E1-249C72CF6474}"/>
                </a:ext>
              </a:extLst>
            </p:cNvPr>
            <p:cNvSpPr/>
            <p:nvPr/>
          </p:nvSpPr>
          <p:spPr>
            <a:xfrm>
              <a:off x="1759885" y="1918666"/>
              <a:ext cx="2700263" cy="1341872"/>
            </a:xfrm>
            <a:prstGeom prst="rect">
              <a:avLst/>
            </a:prstGeom>
            <a:ln>
              <a:noFill/>
            </a:ln>
          </p:spPr>
          <p:txBody>
            <a:bodyPr wrap="square" lIns="0" rIns="0">
              <a:spAutoFit/>
            </a:bodyPr>
            <a:lstStyle/>
            <a:p>
              <a:pPr defTabSz="609576">
                <a:defRPr/>
              </a:pPr>
              <a:r>
                <a:rPr lang="en-US" sz="2400" dirty="0">
                  <a:solidFill>
                    <a:srgbClr val="FFFFFF"/>
                  </a:solidFill>
                </a:rPr>
                <a:t>Sustainability </a:t>
              </a:r>
              <a:r>
                <a:rPr lang="en-US" sz="2400" b="1" dirty="0">
                  <a:solidFill>
                    <a:srgbClr val="FFFFFF"/>
                  </a:solidFill>
                </a:rPr>
                <a:t>IN </a:t>
              </a:r>
            </a:p>
            <a:p>
              <a:pPr defTabSz="609576">
                <a:defRPr/>
              </a:pPr>
              <a:r>
                <a:rPr lang="en-US" sz="2400" dirty="0">
                  <a:solidFill>
                    <a:srgbClr val="FFFFFF"/>
                  </a:solidFill>
                </a:rPr>
                <a:t>the cloud</a:t>
              </a:r>
            </a:p>
            <a:p>
              <a:pPr defTabSz="609576">
                <a:defRPr/>
              </a:pPr>
              <a:endParaRPr lang="en-US" sz="2000" dirty="0">
                <a:solidFill>
                  <a:srgbClr val="FFFFFF"/>
                </a:solidFill>
                <a:latin typeface="+mj-lt"/>
              </a:endParaRPr>
            </a:p>
            <a:p>
              <a:pPr defTabSz="609576">
                <a:defRPr/>
              </a:pPr>
              <a:endParaRPr lang="en-US" sz="2000" dirty="0">
                <a:solidFill>
                  <a:srgbClr val="FFFFFF"/>
                </a:solidFill>
                <a:latin typeface="+mj-lt"/>
              </a:endParaRPr>
            </a:p>
            <a:p>
              <a:pPr defTabSz="609576">
                <a:defRPr/>
              </a:pPr>
              <a:endParaRPr lang="en-US" sz="2000" dirty="0">
                <a:solidFill>
                  <a:srgbClr val="FFFFFF"/>
                </a:solidFill>
                <a:latin typeface="+mj-lt"/>
              </a:endParaRPr>
            </a:p>
          </p:txBody>
        </p:sp>
        <p:sp>
          <p:nvSpPr>
            <p:cNvPr id="5" name="Rectangle 4">
              <a:extLst>
                <a:ext uri="{FF2B5EF4-FFF2-40B4-BE49-F238E27FC236}">
                  <a16:creationId xmlns:a16="http://schemas.microsoft.com/office/drawing/2014/main" id="{41EACF36-BA2C-E746-FAD0-7B4C39547016}"/>
                </a:ext>
              </a:extLst>
            </p:cNvPr>
            <p:cNvSpPr/>
            <p:nvPr/>
          </p:nvSpPr>
          <p:spPr>
            <a:xfrm>
              <a:off x="1745751" y="2874618"/>
              <a:ext cx="2507438" cy="1883330"/>
            </a:xfrm>
            <a:prstGeom prst="rect">
              <a:avLst/>
            </a:prstGeom>
            <a:ln>
              <a:noFill/>
            </a:ln>
          </p:spPr>
          <p:txBody>
            <a:bodyPr wrap="square" lIns="0" rIns="0">
              <a:spAutoFit/>
            </a:bodyPr>
            <a:lstStyle/>
            <a:p>
              <a:pPr defTabSz="609576">
                <a:defRPr/>
              </a:pPr>
              <a:r>
                <a:rPr lang="en-US" sz="2200" dirty="0">
                  <a:latin typeface="Amazon Ember"/>
                </a:rPr>
                <a:t>Optimizing workloads on AWS </a:t>
              </a:r>
              <a:r>
                <a:rPr lang="en-US" sz="2200" dirty="0"/>
                <a:t>with the Sustainability pillar of the Well-Architected Framework</a:t>
              </a:r>
              <a:endParaRPr lang="en-US" sz="2200" dirty="0">
                <a:latin typeface="Amazon Ember"/>
              </a:endParaRPr>
            </a:p>
          </p:txBody>
        </p:sp>
      </p:grpSp>
    </p:spTree>
    <p:extLst>
      <p:ext uri="{BB962C8B-B14F-4D97-AF65-F5344CB8AC3E}">
        <p14:creationId xmlns:p14="http://schemas.microsoft.com/office/powerpoint/2010/main" val="260943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42" presetClass="path" presetSubtype="0" decel="100000" fill="hold" nodeType="withEffect">
                                  <p:stCondLst>
                                    <p:cond delay="0"/>
                                  </p:stCondLst>
                                  <p:childTnLst>
                                    <p:animMotion origin="layout" path="M -3.125E-6 0.03889 L -3.125E-6 -2.59259E-6 " pathEditMode="relative" rAng="0" ptsTypes="AA">
                                      <p:cBhvr>
                                        <p:cTn id="9" dur="500" fill="hold"/>
                                        <p:tgtEl>
                                          <p:spTgt spid="30"/>
                                        </p:tgtEl>
                                        <p:attrNameLst>
                                          <p:attrName>ppt_x</p:attrName>
                                          <p:attrName>ppt_y</p:attrName>
                                        </p:attrNameLst>
                                      </p:cBhvr>
                                      <p:rCtr x="0" y="-1944"/>
                                    </p:animMotion>
                                  </p:childTnLst>
                                </p:cTn>
                              </p:par>
                              <p:par>
                                <p:cTn id="10" presetID="10" presetClass="entr" presetSubtype="0"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250"/>
                                        <p:tgtEl>
                                          <p:spTgt spid="85"/>
                                        </p:tgtEl>
                                      </p:cBhvr>
                                    </p:animEffect>
                                  </p:childTnLst>
                                </p:cTn>
                              </p:par>
                              <p:par>
                                <p:cTn id="13" presetID="42" presetClass="path" presetSubtype="0" decel="100000" fill="hold" nodeType="withEffect">
                                  <p:stCondLst>
                                    <p:cond delay="0"/>
                                  </p:stCondLst>
                                  <p:childTnLst>
                                    <p:animMotion origin="layout" path="M -3.125E-6 0.03889 L -3.125E-6 -2.59259E-6 " pathEditMode="relative" rAng="0" ptsTypes="AA">
                                      <p:cBhvr>
                                        <p:cTn id="14" dur="500" fill="hold"/>
                                        <p:tgtEl>
                                          <p:spTgt spid="85"/>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nodeType="withEffect">
                                  <p:stCondLst>
                                    <p:cond delay="0"/>
                                  </p:stCondLst>
                                  <p:childTnLst>
                                    <p:animMotion origin="layout" path="M -3.125E-6 0.03889 L -3.125E-6 -4.44444E-6 " pathEditMode="relative" rAng="0" ptsTypes="AA">
                                      <p:cBhvr>
                                        <p:cTn id="19"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2.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7" id="{6D756A43-8A33-754F-8EF9-8BB85E52246D}" vid="{E00214FC-C3F0-7743-825F-601FDA50C156}"/>
    </a:ext>
  </a:extLst>
</a:theme>
</file>

<file path=ppt/theme/theme3.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CFC56B42-EAA4-4BCC-907A-E17D8C4D4616}" vid="{7E58686C-DC48-46F2-839A-73B4FE4975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73500</TotalTime>
  <Words>5628</Words>
  <Application>Microsoft Macintosh PowerPoint</Application>
  <PresentationFormat>Widescreen</PresentationFormat>
  <Paragraphs>376</Paragraphs>
  <Slides>29</Slides>
  <Notes>29</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29</vt:i4>
      </vt:variant>
    </vt:vector>
  </HeadingPairs>
  <TitlesOfParts>
    <vt:vector size="49" baseType="lpstr">
      <vt:lpstr>Amazon Ember</vt:lpstr>
      <vt:lpstr>Amazon Ember Display</vt:lpstr>
      <vt:lpstr>Amazon Ember Display Heavy</vt:lpstr>
      <vt:lpstr>Amazon Ember Heavy</vt:lpstr>
      <vt:lpstr>Amazon Ember Regular</vt:lpstr>
      <vt:lpstr>amazon_emberlight</vt:lpstr>
      <vt:lpstr>AmazonEmber</vt:lpstr>
      <vt:lpstr>AmazonEmberBold</vt:lpstr>
      <vt:lpstr>Arial</vt:lpstr>
      <vt:lpstr>Calibri</vt:lpstr>
      <vt:lpstr>Calibri Light</vt:lpstr>
      <vt:lpstr>Climate Pledge Sans Medium</vt:lpstr>
      <vt:lpstr>Georgia</vt:lpstr>
      <vt:lpstr>Helvetica</vt:lpstr>
      <vt:lpstr>Lucida Console</vt:lpstr>
      <vt:lpstr>var(--font-1)</vt:lpstr>
      <vt:lpstr>Wingdings</vt:lpstr>
      <vt:lpstr>1_OneBrandConfidential</vt:lpstr>
      <vt:lpstr>AWS Confidential Dark</vt:lpstr>
      <vt:lpstr>1_AWS Confidential Dark</vt:lpstr>
      <vt:lpstr>Green Data Center: The Future of Sustainable IT Infrastructures</vt:lpstr>
      <vt:lpstr>PowerPoint Presentation</vt:lpstr>
      <vt:lpstr>Let’s talk Cloud</vt:lpstr>
      <vt:lpstr>PowerPoint Presentation</vt:lpstr>
      <vt:lpstr>Sustainable Journey</vt:lpstr>
      <vt:lpstr>Further and Faster, Together</vt:lpstr>
      <vt:lpstr>PowerPoint Presentation</vt:lpstr>
      <vt:lpstr>AWS and Sustainability</vt:lpstr>
      <vt:lpstr>A data-driven approach to sustainability strategy, enabled by cloud computing </vt:lpstr>
      <vt:lpstr>Sustainability OF the Cloud  Opportunity to reduce impact through migration</vt:lpstr>
      <vt:lpstr>Carbon reduction opportunity</vt:lpstr>
      <vt:lpstr>U.S.: Carbon reduction opportunity</vt:lpstr>
      <vt:lpstr>Europe: Carbon reduction opportunity</vt:lpstr>
      <vt:lpstr>Asia: Carbon reduction opportunity</vt:lpstr>
      <vt:lpstr>Reducing carbon emissions across our global operations</vt:lpstr>
      <vt:lpstr>Embracing a circular economy</vt:lpstr>
      <vt:lpstr>Sustainability THROUGH the Cloud Leverage AWS technologies and data services to solve sustainability challenges</vt:lpstr>
      <vt:lpstr>Sustainability drives business growth</vt:lpstr>
      <vt:lpstr>PowerPoint Presentation</vt:lpstr>
      <vt:lpstr>Case study: Bayer Crop Science</vt:lpstr>
      <vt:lpstr>Sustainability requires innovation</vt:lpstr>
      <vt:lpstr>Sustainability IN the cloud  Optimizing for sustainability Sustainable Pillar of the Well-Architected Framework Customer carbon footprint tool</vt:lpstr>
      <vt:lpstr>Sustainability pillar of the Well-Architected Framework</vt:lpstr>
      <vt:lpstr>PowerPoint Presentation</vt:lpstr>
      <vt:lpstr>Graviton, Inferentia, and Trainium</vt:lpstr>
      <vt:lpstr>Optimize for sustainability: Quick wins</vt:lpstr>
      <vt:lpstr>AWS customer carbon footprint tool</vt:lpstr>
      <vt:lpstr>What are the next steps in customer’s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McKeon, Natalie</dc:creator>
  <cp:lastModifiedBy>Microsoft Office User</cp:lastModifiedBy>
  <cp:revision>173</cp:revision>
  <dcterms:created xsi:type="dcterms:W3CDTF">2023-03-15T14:20:39Z</dcterms:created>
  <dcterms:modified xsi:type="dcterms:W3CDTF">2023-11-09T00:49:18Z</dcterms:modified>
</cp:coreProperties>
</file>